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A_59E4EEEA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6"/>
  </p:notesMasterIdLst>
  <p:sldIdLst>
    <p:sldId id="266" r:id="rId5"/>
  </p:sldIdLst>
  <p:sldSz cx="50069750" cy="28163838"/>
  <p:notesSz cx="20104100" cy="1422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8870">
          <p15:clr>
            <a:srgbClr val="A4A3A4"/>
          </p15:clr>
        </p15:guide>
        <p15:guide id="5" pos="1577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76E204-0B71-BCD3-150A-D9911E78ABBE}" name="Trout, Adie" initials="TA" userId="Trout, Adie" providerId="None"/>
  <p188:author id="{AA81AA12-B857-EFC2-0243-AE6756E8C29D}" name="Boniface, Chris" initials="BC" userId="S::chris.boniface@envisionpharma.com::b7c5e608-2277-437c-99cd-e97267b4b478" providerId="AD"/>
  <p188:author id="{20AC5C1E-B4C8-D51E-3386-523988BB2B48}" name="Matthew Behr" initials="MB" userId="S::mbehr@argenx.com::04a1d3df-f987-4ed4-b66e-cfabab977f26" providerId="AD"/>
  <p188:author id="{874D6336-8221-AC69-02E3-B9D0336B072A}" name="Kim, Jenny" initials="KJ" userId="S::Jenny.Kim@envisionpharma.com::c16c7f03-c89e-4af5-98d8-6cd6d0cbb017" providerId="AD"/>
  <p188:author id="{F24C593C-DC15-9F38-DF14-EA56B8658C31}" name="Michael Yeakey" initials="MY" userId="S::myeakey@argenx.com::4a783da6-fa22-493c-bf7f-f7148eb7eb54" providerId="AD"/>
  <p188:author id="{0A085542-809D-9276-B897-2F6DE4C5ABB4}" name="Martello, Angela" initials="MA" userId="S::Angela.Martello@envisionpharma.com::d6efd621-0a26-49bc-87a0-585b54cb8f3c" providerId="AD"/>
  <p188:author id="{E710E74B-8153-AF11-FACD-441A5D727A57}" name="Khurana, Shradha" initials="KS" userId="S::khuranas@envisionpharma.com::0c79f30c-9022-4a2e-a01f-bdd7d24c4613" providerId="AD"/>
  <p188:author id="{FAD4A350-C3B2-EAA3-8D73-0BD7D9381531}" name="Khurana, Shradha" initials="KS" userId="S::shradha.khurana@envisionpharma.com::0c79f30c-9022-4a2e-a01f-bdd7d24c4613" providerId="AD"/>
  <p188:author id="{E3DE1D5B-96AD-1708-3592-BC96EAB0F39F}" name="Paul Taddeo" initials="PT" userId="S::paul.taddeo@envisionpharma.com::79ac7b08-f05a-4f5c-85d1-3f9cf481e290" providerId="AD"/>
  <p188:author id="{F4346869-CA0E-DCD2-B5CF-C820DCFAA534}" name="Peter Verheesen" initials="PV" userId="S::PVerheesen@argenx.com::1ea9ce84-5494-422b-9b1e-e9719293eafb" providerId="AD"/>
  <p188:author id="{6262B973-A06C-E7DF-9041-546792B60353}" name="Poirier, Mark" initials="PM" userId="S::poirierm@envisionpharma.com::f352f7bb-32b0-4e8c-9e77-3970cfc3ba0a" providerId="AD"/>
  <p188:author id="{F091B676-2BB8-FA03-902B-58ECFE716FED}" name="Jon Beauchamp" initials="JB" userId="S::JBeauchamp@argenx.com::b20adc3f-7411-44a3-85a4-97c5a64e1dc9" providerId="AD"/>
  <p188:author id="{ADD33D80-AC65-A35E-B6E6-C8A62496AD4C}" name="Phillips, Claire" initials="PC" userId="S::phillipsc@envisionpharma.com::0823608d-52f6-4c08-a03a-07ea5497bbaf" providerId="AD"/>
  <p188:author id="{53FF1082-0544-274B-5ACC-98D102039613}" name="Austin, Melissa" initials="AM" userId="S::austinm@envisionpharma.com::237d5051-b909-420e-90c3-85b53e47d99f" providerId="AD"/>
  <p188:author id="{3D8FA785-AC73-631C-630E-76B8D0434599}" name="Keller, Jennifer" initials="KJ" userId="S::Jennifer.Keller@envisionpharma.com::32276f2a-2868-4c9d-8006-ca7445d07cb3" providerId="AD"/>
  <p188:author id="{6FEC0591-428B-3A4B-2642-EF621DD5E59D}" name="Colas-Zelin, Danielle" initials="CZD" userId="S::colas-zelind@envisionpharma.com::cf3a42f1-c537-43a2-b0ec-e6ecfe0377e0" providerId="AD"/>
  <p188:author id="{401E4BAA-A5BC-AF08-D270-32F672E15EB4}" name="Hargenrader, Christine" initials="HC" userId="S::Christine.Hargenrader@envisionpharma.com::5b0cfb69-fdb5-41c4-92b1-d123e04db940" providerId="AD"/>
  <p188:author id="{BF5D7BDC-A83C-C35F-13E4-D350769549B0}" name="Sylvestro, Heather" initials="HS" userId="S::heather.sylvestro@envisionpharma.com::2bd733fc-18e7-403d-9637-992a60b8b5b4" providerId="AD"/>
  <p188:author id="{189181E5-5706-3889-E640-3AF7624D4951}" name="Hannah Finnigan" initials="HF" userId="S::Hannah.Finnigan@envisionpharma.com::a283c65b-216c-4c36-a391-0706558ac254" providerId="AD"/>
  <p188:author id="{F1831DE8-3EE6-FDD5-70ED-4152500915D6}" name="Brant Hubbard" initials="BH" userId="S::bhubbard@argenx.com::d822906a-0463-4d5f-9c81-113fc7085fba" providerId="AD"/>
  <p188:author id="{983C31E9-318F-1A38-B467-0C875AB01898}" name="Keller, Jennifer" initials="KJ" userId="S::kellerj@envisionpharma.com::32276f2a-2868-4c9d-8006-ca7445d07cb3" providerId="AD"/>
  <p188:author id="{3984AFEF-BF00-486C-32FB-7D3ABBC2A80A}" name="Bush, Cindy" initials="CB" userId="Bush, Cindy" providerId="None"/>
  <p188:author id="{E94806F5-F1DD-79F5-3D8D-85F6927CF9C2}" name="Author" initials="A" userId="Auth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cel" initials="MP" lastIdx="11" clrIdx="0">
    <p:extLst>
      <p:ext uri="{19B8F6BF-5375-455C-9EA6-DF929625EA0E}">
        <p15:presenceInfo xmlns:p15="http://schemas.microsoft.com/office/powerpoint/2012/main" userId="Excel" providerId="None"/>
      </p:ext>
    </p:extLst>
  </p:cmAuthor>
  <p:cmAuthor id="2" name="Stuckart, Paula" initials="SP" lastIdx="16" clrIdx="1">
    <p:extLst>
      <p:ext uri="{19B8F6BF-5375-455C-9EA6-DF929625EA0E}">
        <p15:presenceInfo xmlns:p15="http://schemas.microsoft.com/office/powerpoint/2012/main" userId="S::stuckartp@envisionpharma.com::2c4f1c05-0a6e-40cd-b6eb-328a48f07b1e" providerId="AD"/>
      </p:ext>
    </p:extLst>
  </p:cmAuthor>
  <p:cmAuthor id="3" name="Bush, Cindy" initials="CB" lastIdx="33" clrIdx="2">
    <p:extLst>
      <p:ext uri="{19B8F6BF-5375-455C-9EA6-DF929625EA0E}">
        <p15:presenceInfo xmlns:p15="http://schemas.microsoft.com/office/powerpoint/2012/main" userId="Bush, C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F6F6F6"/>
    <a:srgbClr val="D9D9D9"/>
    <a:srgbClr val="F5F8FC"/>
    <a:srgbClr val="FFFFFF"/>
    <a:srgbClr val="0B436E"/>
    <a:srgbClr val="DADADA"/>
    <a:srgbClr val="096F3C"/>
    <a:srgbClr val="F19E65"/>
    <a:srgbClr val="59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73" autoAdjust="0"/>
    <p:restoredTop sz="96314" autoAdjust="0"/>
  </p:normalViewPr>
  <p:slideViewPr>
    <p:cSldViewPr snapToGrid="0">
      <p:cViewPr>
        <p:scale>
          <a:sx n="50" d="100"/>
          <a:sy n="50" d="100"/>
        </p:scale>
        <p:origin x="-3120" y="-3612"/>
      </p:cViewPr>
      <p:guideLst>
        <p:guide orient="horz" pos="8870"/>
        <p:guide pos="15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innigan" userId="a283c65b-216c-4c36-a391-0706558ac254" providerId="ADAL" clId="{97E66973-0036-4D07-8F6A-AF28F07CFFF3}"/>
    <pc:docChg chg="modSld">
      <pc:chgData name="Hannah Finnigan" userId="a283c65b-216c-4c36-a391-0706558ac254" providerId="ADAL" clId="{97E66973-0036-4D07-8F6A-AF28F07CFFF3}" dt="2023-10-09T18:06:00.522" v="197"/>
      <pc:docMkLst>
        <pc:docMk/>
      </pc:docMkLst>
      <pc:sldChg chg="modSp mod addCm delCm modCm">
        <pc:chgData name="Hannah Finnigan" userId="a283c65b-216c-4c36-a391-0706558ac254" providerId="ADAL" clId="{97E66973-0036-4D07-8F6A-AF28F07CFFF3}" dt="2023-10-09T18:06:00.522" v="197"/>
        <pc:sldMkLst>
          <pc:docMk/>
          <pc:sldMk cId="1508175594" sldId="266"/>
        </pc:sldMkLst>
        <pc:spChg chg="mod">
          <ac:chgData name="Hannah Finnigan" userId="a283c65b-216c-4c36-a391-0706558ac254" providerId="ADAL" clId="{97E66973-0036-4D07-8F6A-AF28F07CFFF3}" dt="2023-10-09T17:24:28.807" v="51" actId="20577"/>
          <ac:spMkLst>
            <pc:docMk/>
            <pc:sldMk cId="1508175594" sldId="266"/>
            <ac:spMk id="27" creationId="{6274167D-25CE-0261-8B77-D1B67A55B971}"/>
          </ac:spMkLst>
        </pc:spChg>
        <pc:spChg chg="mod">
          <ac:chgData name="Hannah Finnigan" userId="a283c65b-216c-4c36-a391-0706558ac254" providerId="ADAL" clId="{97E66973-0036-4D07-8F6A-AF28F07CFFF3}" dt="2023-10-09T17:25:07.111" v="58" actId="20577"/>
          <ac:spMkLst>
            <pc:docMk/>
            <pc:sldMk cId="1508175594" sldId="266"/>
            <ac:spMk id="77" creationId="{241F5C1C-D20B-0E62-9D71-639606D1AD9C}"/>
          </ac:spMkLst>
        </pc:spChg>
        <pc:spChg chg="mod">
          <ac:chgData name="Hannah Finnigan" userId="a283c65b-216c-4c36-a391-0706558ac254" providerId="ADAL" clId="{97E66973-0036-4D07-8F6A-AF28F07CFFF3}" dt="2023-10-09T17:34:50.122" v="97" actId="20577"/>
          <ac:spMkLst>
            <pc:docMk/>
            <pc:sldMk cId="1508175594" sldId="266"/>
            <ac:spMk id="3003" creationId="{A7DA0440-13AB-F75E-8E02-49D08661950E}"/>
          </ac:spMkLst>
        </pc:spChg>
        <pc:spChg chg="mod">
          <ac:chgData name="Hannah Finnigan" userId="a283c65b-216c-4c36-a391-0706558ac254" providerId="ADAL" clId="{97E66973-0036-4D07-8F6A-AF28F07CFFF3}" dt="2023-10-09T17:18:21.521" v="35" actId="20577"/>
          <ac:spMkLst>
            <pc:docMk/>
            <pc:sldMk cId="1508175594" sldId="266"/>
            <ac:spMk id="3013" creationId="{5B9A3777-C9FA-4C67-1C31-0B5BF496E7D5}"/>
          </ac:spMkLst>
        </pc:spChg>
        <pc:spChg chg="mod">
          <ac:chgData name="Hannah Finnigan" userId="a283c65b-216c-4c36-a391-0706558ac254" providerId="ADAL" clId="{97E66973-0036-4D07-8F6A-AF28F07CFFF3}" dt="2023-10-09T17:37:24.091" v="137" actId="20577"/>
          <ac:spMkLst>
            <pc:docMk/>
            <pc:sldMk cId="1508175594" sldId="266"/>
            <ac:spMk id="3025" creationId="{DE1D1DD1-9F68-F0C7-FA95-B7B99DF205FF}"/>
          </ac:spMkLst>
        </pc:spChg>
        <pc:spChg chg="mod">
          <ac:chgData name="Hannah Finnigan" userId="a283c65b-216c-4c36-a391-0706558ac254" providerId="ADAL" clId="{97E66973-0036-4D07-8F6A-AF28F07CFFF3}" dt="2023-10-09T17:18:10.790" v="26" actId="20577"/>
          <ac:spMkLst>
            <pc:docMk/>
            <pc:sldMk cId="1508175594" sldId="266"/>
            <ac:spMk id="3035" creationId="{F16256E8-BD7A-4DF0-FC06-D76768DB707C}"/>
          </ac:spMkLst>
        </pc:spChg>
        <pc:spChg chg="mod">
          <ac:chgData name="Hannah Finnigan" userId="a283c65b-216c-4c36-a391-0706558ac254" providerId="ADAL" clId="{97E66973-0036-4D07-8F6A-AF28F07CFFF3}" dt="2023-10-09T18:05:46.565" v="196" actId="20577"/>
          <ac:spMkLst>
            <pc:docMk/>
            <pc:sldMk cId="1508175594" sldId="266"/>
            <ac:spMk id="3044" creationId="{442E33BE-2488-DBC8-E7E1-F093852DD2EB}"/>
          </ac:spMkLst>
        </pc:spChg>
        <pc:spChg chg="mod">
          <ac:chgData name="Hannah Finnigan" userId="a283c65b-216c-4c36-a391-0706558ac254" providerId="ADAL" clId="{97E66973-0036-4D07-8F6A-AF28F07CFFF3}" dt="2023-10-09T17:45:18.861" v="147" actId="6549"/>
          <ac:spMkLst>
            <pc:docMk/>
            <pc:sldMk cId="1508175594" sldId="266"/>
            <ac:spMk id="3050" creationId="{89CA81D8-6D2C-75E5-9560-D2435424798F}"/>
          </ac:spMkLst>
        </pc:spChg>
      </pc:sldChg>
    </pc:docChg>
  </pc:docChgLst>
</pc:chgInfo>
</file>

<file path=ppt/comments/modernComment_10A_59E4EE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14C092-457E-49BB-B46A-D5CF0B506518}" authorId="{189181E5-5706-3889-E640-3AF7624D4951}" created="2023-10-09T17:18:19.2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13" creationId="{5B9A3777-C9FA-4C67-1C31-0B5BF496E7D5}"/>
    </ac:deMkLst>
    <p188:txBody>
      <a:bodyPr/>
      <a:lstStyle/>
      <a:p>
        <a:r>
          <a:rPr lang="en-GB"/>
          <a:t>Added 'of age'</a:t>
        </a:r>
      </a:p>
    </p188:txBody>
  </p188:cm>
  <p188:cm id="{E0FEEE6F-1681-475F-96BA-1BFD1CC63412}" authorId="{189181E5-5706-3889-E640-3AF7624D4951}" created="2023-10-09T17:18:33.5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35" creationId="{F16256E8-BD7A-4DF0-FC06-D76768DB707C}"/>
      <ac:txMk cp="26" len="6">
        <ac:context len="33" hash="760335158"/>
      </ac:txMk>
    </ac:txMkLst>
    <p188:pos x="1523315" y="485492"/>
    <p188:txBody>
      <a:bodyPr/>
      <a:lstStyle/>
      <a:p>
        <a:r>
          <a:rPr lang="en-GB"/>
          <a:t>Added 'of age'</a:t>
        </a:r>
      </a:p>
    </p188:txBody>
  </p188:cm>
  <p188:cm id="{13CB0502-A4CC-4F9F-AC52-1932880CE9AD}" authorId="{189181E5-5706-3889-E640-3AF7624D4951}" created="2023-10-09T17:24:41.5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27" creationId="{6274167D-25CE-0261-8B77-D1B67A55B971}"/>
    </ac:deMkLst>
    <p188:txBody>
      <a:bodyPr/>
      <a:lstStyle/>
      <a:p>
        <a:r>
          <a:rPr lang="en-GB"/>
          <a:t>Deleted refs 14-16</a:t>
        </a:r>
      </a:p>
    </p188:txBody>
  </p188:cm>
  <p188:cm id="{100103DD-780D-4C23-82C5-49A8DD20887E}" authorId="{189181E5-5706-3889-E640-3AF7624D4951}" created="2023-10-09T17:25:21.0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77" creationId="{241F5C1C-D20B-0E62-9D71-639606D1AD9C}"/>
      <ac:txMk cp="51" len="2">
        <ac:context len="163" hash="4141563182"/>
      </ac:txMk>
    </ac:txMkLst>
    <p188:pos x="6617633" y="640514"/>
    <p188:txBody>
      <a:bodyPr/>
      <a:lstStyle/>
      <a:p>
        <a:r>
          <a:rPr lang="en-GB"/>
          <a:t>Deleted refs</a:t>
        </a:r>
      </a:p>
    </p188:txBody>
  </p188:cm>
  <p188:cm id="{9BF3AF04-17CE-4D61-B306-263725C7374B}" authorId="{189181E5-5706-3889-E640-3AF7624D4951}" created="2023-10-09T17:25:29.4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50" creationId="{89CA81D8-6D2C-75E5-9560-D2435424798F}"/>
      <ac:txMk cp="50" len="1">
        <ac:context len="300" hash="1796114589"/>
      </ac:txMk>
    </ac:txMkLst>
    <p188:pos x="6319816" y="417893"/>
    <p188:txBody>
      <a:bodyPr/>
      <a:lstStyle/>
      <a:p>
        <a:r>
          <a:rPr lang="en-GB"/>
          <a:t>Deleted refs</a:t>
        </a:r>
      </a:p>
    </p188:txBody>
  </p188:cm>
  <p188:cm id="{05C5B277-FB46-4E11-AD44-6D53EDFA58C5}" authorId="{189181E5-5706-3889-E640-3AF7624D4951}" created="2023-10-09T17:30:00.8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44" creationId="{442E33BE-2488-DBC8-E7E1-F093852DD2EB}"/>
    </ac:deMkLst>
    <p188:txBody>
      <a:bodyPr/>
      <a:lstStyle/>
      <a:p>
        <a:r>
          <a:rPr lang="en-GB"/>
          <a:t>Removed 'Figure adapted from text…'</a:t>
        </a:r>
      </a:p>
    </p188:txBody>
  </p188:cm>
  <p188:cm id="{7233D465-E24F-4CB7-A15A-30B8F27B5F2B}" authorId="{189181E5-5706-3889-E640-3AF7624D4951}" created="2023-10-09T17:30:28.3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25" creationId="{DE1D1DD1-9F68-F0C7-FA95-B7B99DF205FF}"/>
      <ac:txMk cp="105" len="4">
        <ac:context len="283" hash="4038053853"/>
      </ac:txMk>
    </ac:txMkLst>
    <p188:pos x="1542231" y="1092417"/>
    <p188:txBody>
      <a:bodyPr/>
      <a:lstStyle/>
      <a:p>
        <a:r>
          <a:rPr lang="en-GB"/>
          <a:t>Amended to IIF</a:t>
        </a:r>
      </a:p>
    </p188:txBody>
  </p188:cm>
  <p188:cm id="{A6AA9F11-3189-443D-B66C-8B053C336905}" authorId="{189181E5-5706-3889-E640-3AF7624D4951}" created="2023-10-09T17:35:07.4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03" creationId="{A7DA0440-13AB-F75E-8E02-49D08661950E}"/>
      <ac:txMk cp="81" len="3">
        <ac:context len="300" hash="1635202999"/>
      </ac:txMk>
    </ac:txMkLst>
    <p188:pos x="684981" y="1090118"/>
    <p188:txBody>
      <a:bodyPr/>
      <a:lstStyle/>
      <a:p>
        <a:r>
          <a:rPr lang="en-GB"/>
          <a:t>Amended to 'and' (from 'or')</a:t>
        </a:r>
      </a:p>
    </p188:txBody>
  </p188:cm>
  <p188:cm id="{3002F7BD-00DD-460B-B3D4-AEFA7A328341}" authorId="{189181E5-5706-3889-E640-3AF7624D4951}" created="2023-10-09T17:37:31.2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25" creationId="{DE1D1DD1-9F68-F0C7-FA95-B7B99DF205FF}"/>
      <ac:txMk cp="23" len="26">
        <ac:context len="283" hash="4038053853"/>
      </ac:txMk>
    </ac:txMkLst>
    <p188:pos x="3047181" y="787617"/>
    <p188:txBody>
      <a:bodyPr/>
      <a:lstStyle/>
      <a:p>
        <a:r>
          <a:rPr lang="en-GB"/>
          <a:t>Amended</a:t>
        </a:r>
      </a:p>
    </p188:txBody>
  </p188:cm>
  <p188:cm id="{67C2EFB2-42E1-430A-A651-B4231F313C4E}" authorId="{189181E5-5706-3889-E640-3AF7624D4951}" created="2023-10-09T17:45:07.1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50" creationId="{89CA81D8-6D2C-75E5-9560-D2435424798F}"/>
      <ac:txMk cp="197" len="3">
        <ac:context len="300" hash="1796114589"/>
      </ac:txMk>
    </ac:txMkLst>
    <p188:pos x="3729016" y="989393"/>
    <p188:txBody>
      <a:bodyPr/>
      <a:lstStyle/>
      <a:p>
        <a:r>
          <a:rPr lang="en-GB"/>
          <a:t>Amended to 'for' (was incorrectly 'from')</a:t>
        </a:r>
      </a:p>
    </p188:txBody>
  </p188:cm>
  <p188:cm id="{E3AD879A-BDDC-4D9F-84AA-326323113D3C}" authorId="{189181E5-5706-3889-E640-3AF7624D4951}" created="2023-10-09T17:45:38.2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50" creationId="{89CA81D8-6D2C-75E5-9560-D2435424798F}"/>
      <ac:txMk cp="223" len="76">
        <ac:context len="300" hash="1796114589"/>
      </ac:txMk>
    </ac:txMkLst>
    <p188:pos x="11825266" y="1103693"/>
    <p188:txBody>
      <a:bodyPr/>
      <a:lstStyle/>
      <a:p>
        <a:r>
          <a:rPr lang="en-GB"/>
          <a:t>Move so part of prev line (so not spread over 3 lines)</a:t>
        </a:r>
      </a:p>
    </p188:txBody>
  </p188:cm>
  <p188:cm id="{7B35D745-657C-48FE-A8FF-E5478AC9F0A6}" authorId="{189181E5-5706-3889-E640-3AF7624D4951}" created="2023-10-09T18:06:00.2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08175594" sldId="266"/>
      <ac:spMk id="3044" creationId="{442E33BE-2488-DBC8-E7E1-F093852DD2EB}"/>
      <ac:txMk cp="195" len="37">
        <ac:context len="587" hash="2795441381"/>
      </ac:txMk>
    </ac:txMkLst>
    <p188:pos x="19993613" y="461243"/>
    <p188:txBody>
      <a:bodyPr/>
      <a:lstStyle/>
      <a:p>
        <a:r>
          <a:rPr lang="en-GB"/>
          <a:t>Added this abbrev/def and removed 'IF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35AC-F336-5141-AF62-C74BBB7BCBDF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84850" y="1778000"/>
            <a:ext cx="85344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6845300"/>
            <a:ext cx="16084550" cy="560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1121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351121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FE9D-569B-1947-BBDC-E1E3C08CE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0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1pPr>
    <a:lvl2pPr marL="1280006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2pPr>
    <a:lvl3pPr marL="2560012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3pPr>
    <a:lvl4pPr marL="3840018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4pPr>
    <a:lvl5pPr marL="5120027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5pPr>
    <a:lvl6pPr marL="6400033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6pPr>
    <a:lvl7pPr marL="7680039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7pPr>
    <a:lvl8pPr marL="8960045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8pPr>
    <a:lvl9pPr marL="10240051" algn="l" defTabSz="2560012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84850" y="1778000"/>
            <a:ext cx="85344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EFE9D-569B-1947-BBDC-E1E3C08CE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676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1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929D8A-C9D4-A6A9-D1C7-999A9B75D346}"/>
              </a:ext>
            </a:extLst>
          </p:cNvPr>
          <p:cNvCxnSpPr>
            <a:cxnSpLocks/>
          </p:cNvCxnSpPr>
          <p:nvPr userDrawn="1"/>
        </p:nvCxnSpPr>
        <p:spPr>
          <a:xfrm>
            <a:off x="10308478" y="28691756"/>
            <a:ext cx="0" cy="1833763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FE86A9-D115-5F32-61C3-2EC18927E722}"/>
              </a:ext>
            </a:extLst>
          </p:cNvPr>
          <p:cNvCxnSpPr/>
          <p:nvPr userDrawn="1"/>
        </p:nvCxnSpPr>
        <p:spPr>
          <a:xfrm>
            <a:off x="39761272" y="28691756"/>
            <a:ext cx="0" cy="1833763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8AEBF2-F95C-2538-CD7D-D0B6A33380C9}"/>
              </a:ext>
            </a:extLst>
          </p:cNvPr>
          <p:cNvCxnSpPr>
            <a:cxnSpLocks/>
          </p:cNvCxnSpPr>
          <p:nvPr userDrawn="1"/>
        </p:nvCxnSpPr>
        <p:spPr>
          <a:xfrm flipH="1">
            <a:off x="-4033318" y="25609254"/>
            <a:ext cx="3154510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2EBDBF-8EE9-30F5-B0F5-82482D1EEA1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761795" y="640087"/>
            <a:ext cx="3154510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DEF118-31DD-F157-CAF9-3BB10CD55086}"/>
              </a:ext>
            </a:extLst>
          </p:cNvPr>
          <p:cNvCxnSpPr>
            <a:cxnSpLocks/>
          </p:cNvCxnSpPr>
          <p:nvPr userDrawn="1"/>
        </p:nvCxnSpPr>
        <p:spPr>
          <a:xfrm flipH="1">
            <a:off x="-3761795" y="4480611"/>
            <a:ext cx="3154510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14A104-9DB2-84EE-B2D3-7FAC397C0AF5}"/>
              </a:ext>
            </a:extLst>
          </p:cNvPr>
          <p:cNvCxnSpPr>
            <a:cxnSpLocks/>
          </p:cNvCxnSpPr>
          <p:nvPr userDrawn="1"/>
        </p:nvCxnSpPr>
        <p:spPr>
          <a:xfrm flipH="1">
            <a:off x="50677035" y="25609254"/>
            <a:ext cx="3154510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A200312-857B-889C-3CC0-9D14A138C7E7}"/>
              </a:ext>
            </a:extLst>
          </p:cNvPr>
          <p:cNvSpPr/>
          <p:nvPr userDrawn="1"/>
        </p:nvSpPr>
        <p:spPr>
          <a:xfrm>
            <a:off x="10308471" y="4479925"/>
            <a:ext cx="38715330" cy="21123272"/>
          </a:xfrm>
          <a:prstGeom prst="rect">
            <a:avLst/>
          </a:prstGeom>
          <a:solidFill>
            <a:schemeClr val="accent2">
              <a:alpha val="75223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5600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5F4CF2A-31F8-0F78-738F-E9C3DC70CD71}"/>
              </a:ext>
            </a:extLst>
          </p:cNvPr>
          <p:cNvSpPr/>
          <p:nvPr userDrawn="1"/>
        </p:nvSpPr>
        <p:spPr>
          <a:xfrm>
            <a:off x="39587743" y="4043363"/>
            <a:ext cx="10482010" cy="21371368"/>
          </a:xfrm>
          <a:custGeom>
            <a:avLst/>
            <a:gdLst>
              <a:gd name="connsiteX0" fmla="*/ 11125 w 3575788"/>
              <a:gd name="connsiteY0" fmla="*/ 0 h 7463871"/>
              <a:gd name="connsiteX1" fmla="*/ 31831 w 3575788"/>
              <a:gd name="connsiteY1" fmla="*/ 151450 h 7463871"/>
              <a:gd name="connsiteX2" fmla="*/ 3575788 w 3575788"/>
              <a:gd name="connsiteY2" fmla="*/ 151450 h 7463871"/>
              <a:gd name="connsiteX3" fmla="*/ 3575788 w 3575788"/>
              <a:gd name="connsiteY3" fmla="*/ 7463871 h 7463871"/>
              <a:gd name="connsiteX4" fmla="*/ 0 w 3575788"/>
              <a:gd name="connsiteY4" fmla="*/ 7463871 h 7463871"/>
              <a:gd name="connsiteX5" fmla="*/ 36481 w 3575788"/>
              <a:gd name="connsiteY5" fmla="*/ 185472 h 7463871"/>
              <a:gd name="connsiteX6" fmla="*/ 11125 w 3575788"/>
              <a:gd name="connsiteY6" fmla="*/ 0 h 746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5788" h="7463871">
                <a:moveTo>
                  <a:pt x="11125" y="0"/>
                </a:moveTo>
                <a:lnTo>
                  <a:pt x="31831" y="151450"/>
                </a:lnTo>
                <a:lnTo>
                  <a:pt x="3575788" y="151450"/>
                </a:lnTo>
                <a:lnTo>
                  <a:pt x="3575788" y="7463871"/>
                </a:lnTo>
                <a:lnTo>
                  <a:pt x="0" y="7463871"/>
                </a:lnTo>
                <a:cubicBezTo>
                  <a:pt x="896843" y="4608781"/>
                  <a:pt x="295475" y="1997636"/>
                  <a:pt x="36481" y="185472"/>
                </a:cubicBezTo>
                <a:lnTo>
                  <a:pt x="11125" y="0"/>
                </a:lnTo>
                <a:close/>
              </a:path>
            </a:pathLst>
          </a:custGeom>
          <a:solidFill>
            <a:srgbClr val="EFFAE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25600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raphic 1013">
            <a:extLst>
              <a:ext uri="{FF2B5EF4-FFF2-40B4-BE49-F238E27FC236}">
                <a16:creationId xmlns:a16="http://schemas.microsoft.com/office/drawing/2014/main" id="{4992BD44-D2FB-1A8F-192A-03E2C484F8AF}"/>
              </a:ext>
            </a:extLst>
          </p:cNvPr>
          <p:cNvSpPr/>
          <p:nvPr userDrawn="1"/>
        </p:nvSpPr>
        <p:spPr>
          <a:xfrm rot="701115">
            <a:off x="827351" y="1159787"/>
            <a:ext cx="2861353" cy="2214142"/>
          </a:xfrm>
          <a:custGeom>
            <a:avLst/>
            <a:gdLst>
              <a:gd name="connsiteX0" fmla="*/ 59974 w 988434"/>
              <a:gd name="connsiteY0" fmla="*/ 781464 h 879851"/>
              <a:gd name="connsiteX1" fmla="*/ 112051 w 988434"/>
              <a:gd name="connsiteY1" fmla="*/ 830744 h 879851"/>
              <a:gd name="connsiteX2" fmla="*/ 172053 w 988434"/>
              <a:gd name="connsiteY2" fmla="*/ 865419 h 879851"/>
              <a:gd name="connsiteX3" fmla="*/ 196771 w 988434"/>
              <a:gd name="connsiteY3" fmla="*/ 873711 h 879851"/>
              <a:gd name="connsiteX4" fmla="*/ 228093 w 988434"/>
              <a:gd name="connsiteY4" fmla="*/ 879647 h 879851"/>
              <a:gd name="connsiteX5" fmla="*/ 289038 w 988434"/>
              <a:gd name="connsiteY5" fmla="*/ 874370 h 879851"/>
              <a:gd name="connsiteX6" fmla="*/ 344229 w 988434"/>
              <a:gd name="connsiteY6" fmla="*/ 861556 h 879851"/>
              <a:gd name="connsiteX7" fmla="*/ 405174 w 988434"/>
              <a:gd name="connsiteY7" fmla="*/ 839507 h 879851"/>
              <a:gd name="connsiteX8" fmla="*/ 543670 w 988434"/>
              <a:gd name="connsiteY8" fmla="*/ 773455 h 879851"/>
              <a:gd name="connsiteX9" fmla="*/ 742450 w 988434"/>
              <a:gd name="connsiteY9" fmla="*/ 673387 h 879851"/>
              <a:gd name="connsiteX10" fmla="*/ 796226 w 988434"/>
              <a:gd name="connsiteY10" fmla="*/ 649736 h 879851"/>
              <a:gd name="connsiteX11" fmla="*/ 822547 w 988434"/>
              <a:gd name="connsiteY11" fmla="*/ 636827 h 879851"/>
              <a:gd name="connsiteX12" fmla="*/ 932079 w 988434"/>
              <a:gd name="connsiteY12" fmla="*/ 550422 h 879851"/>
              <a:gd name="connsiteX13" fmla="*/ 957363 w 988434"/>
              <a:gd name="connsiteY13" fmla="*/ 507832 h 879851"/>
              <a:gd name="connsiteX14" fmla="*/ 960193 w 988434"/>
              <a:gd name="connsiteY14" fmla="*/ 501048 h 879851"/>
              <a:gd name="connsiteX15" fmla="*/ 984156 w 988434"/>
              <a:gd name="connsiteY15" fmla="*/ 355563 h 879851"/>
              <a:gd name="connsiteX16" fmla="*/ 983590 w 988434"/>
              <a:gd name="connsiteY16" fmla="*/ 354809 h 879851"/>
              <a:gd name="connsiteX17" fmla="*/ 903588 w 988434"/>
              <a:gd name="connsiteY17" fmla="*/ 243717 h 879851"/>
              <a:gd name="connsiteX18" fmla="*/ 885663 w 988434"/>
              <a:gd name="connsiteY18" fmla="*/ 232410 h 879851"/>
              <a:gd name="connsiteX19" fmla="*/ 851416 w 988434"/>
              <a:gd name="connsiteY19" fmla="*/ 211398 h 879851"/>
              <a:gd name="connsiteX20" fmla="*/ 828113 w 988434"/>
              <a:gd name="connsiteY20" fmla="*/ 200090 h 879851"/>
              <a:gd name="connsiteX21" fmla="*/ 573388 w 988434"/>
              <a:gd name="connsiteY21" fmla="*/ 74770 h 879851"/>
              <a:gd name="connsiteX22" fmla="*/ 541500 w 988434"/>
              <a:gd name="connsiteY22" fmla="*/ 57527 h 879851"/>
              <a:gd name="connsiteX23" fmla="*/ 450082 w 988434"/>
              <a:gd name="connsiteY23" fmla="*/ 15408 h 879851"/>
              <a:gd name="connsiteX24" fmla="*/ 409797 w 988434"/>
              <a:gd name="connsiteY24" fmla="*/ 5608 h 879851"/>
              <a:gd name="connsiteX25" fmla="*/ 349418 w 988434"/>
              <a:gd name="connsiteY25" fmla="*/ 49 h 879851"/>
              <a:gd name="connsiteX26" fmla="*/ 305171 w 988434"/>
              <a:gd name="connsiteY26" fmla="*/ 7681 h 879851"/>
              <a:gd name="connsiteX27" fmla="*/ 261585 w 988434"/>
              <a:gd name="connsiteY27" fmla="*/ 24925 h 879851"/>
              <a:gd name="connsiteX28" fmla="*/ 221961 w 988434"/>
              <a:gd name="connsiteY28" fmla="*/ 53852 h 879851"/>
              <a:gd name="connsiteX29" fmla="*/ 180827 w 988434"/>
              <a:gd name="connsiteY29" fmla="*/ 95217 h 879851"/>
              <a:gd name="connsiteX30" fmla="*/ 146958 w 988434"/>
              <a:gd name="connsiteY30" fmla="*/ 141670 h 879851"/>
              <a:gd name="connsiteX31" fmla="*/ 78748 w 988434"/>
              <a:gd name="connsiteY31" fmla="*/ 271891 h 879851"/>
              <a:gd name="connsiteX32" fmla="*/ 54408 w 988434"/>
              <a:gd name="connsiteY32" fmla="*/ 339922 h 879851"/>
              <a:gd name="connsiteX33" fmla="*/ 8651 w 988434"/>
              <a:gd name="connsiteY33" fmla="*/ 522154 h 879851"/>
              <a:gd name="connsiteX34" fmla="*/ 160 w 988434"/>
              <a:gd name="connsiteY34" fmla="*/ 610350 h 879851"/>
              <a:gd name="connsiteX35" fmla="*/ 2802 w 988434"/>
              <a:gd name="connsiteY35" fmla="*/ 659253 h 879851"/>
              <a:gd name="connsiteX36" fmla="*/ 32614 w 988434"/>
              <a:gd name="connsiteY36" fmla="*/ 742925 h 879851"/>
              <a:gd name="connsiteX37" fmla="*/ 59974 w 988434"/>
              <a:gd name="connsiteY37" fmla="*/ 781558 h 8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8434" h="879851">
                <a:moveTo>
                  <a:pt x="59974" y="781464"/>
                </a:moveTo>
                <a:cubicBezTo>
                  <a:pt x="75635" y="799649"/>
                  <a:pt x="93088" y="816139"/>
                  <a:pt x="112051" y="830744"/>
                </a:cubicBezTo>
                <a:cubicBezTo>
                  <a:pt x="129788" y="845726"/>
                  <a:pt x="150166" y="857504"/>
                  <a:pt x="172053" y="865419"/>
                </a:cubicBezTo>
                <a:cubicBezTo>
                  <a:pt x="180072" y="868905"/>
                  <a:pt x="188280" y="871638"/>
                  <a:pt x="196771" y="873711"/>
                </a:cubicBezTo>
                <a:cubicBezTo>
                  <a:pt x="207054" y="876349"/>
                  <a:pt x="217526" y="878328"/>
                  <a:pt x="228093" y="879647"/>
                </a:cubicBezTo>
                <a:cubicBezTo>
                  <a:pt x="248565" y="880495"/>
                  <a:pt x="269038" y="878705"/>
                  <a:pt x="289038" y="874370"/>
                </a:cubicBezTo>
                <a:cubicBezTo>
                  <a:pt x="307813" y="872015"/>
                  <a:pt x="326304" y="867680"/>
                  <a:pt x="344229" y="861556"/>
                </a:cubicBezTo>
                <a:cubicBezTo>
                  <a:pt x="367060" y="853075"/>
                  <a:pt x="387438" y="845726"/>
                  <a:pt x="405174" y="839507"/>
                </a:cubicBezTo>
                <a:cubicBezTo>
                  <a:pt x="452723" y="818589"/>
                  <a:pt x="498857" y="796540"/>
                  <a:pt x="543670" y="773455"/>
                </a:cubicBezTo>
                <a:lnTo>
                  <a:pt x="742450" y="673387"/>
                </a:lnTo>
                <a:cubicBezTo>
                  <a:pt x="759998" y="665283"/>
                  <a:pt x="777923" y="657368"/>
                  <a:pt x="796226" y="649736"/>
                </a:cubicBezTo>
                <a:cubicBezTo>
                  <a:pt x="804716" y="645213"/>
                  <a:pt x="813490" y="640785"/>
                  <a:pt x="822547" y="636827"/>
                </a:cubicBezTo>
                <a:cubicBezTo>
                  <a:pt x="864813" y="616192"/>
                  <a:pt x="902267" y="586793"/>
                  <a:pt x="932079" y="550422"/>
                </a:cubicBezTo>
                <a:cubicBezTo>
                  <a:pt x="941608" y="536854"/>
                  <a:pt x="950099" y="522625"/>
                  <a:pt x="957363" y="507832"/>
                </a:cubicBezTo>
                <a:cubicBezTo>
                  <a:pt x="958118" y="505476"/>
                  <a:pt x="959061" y="503215"/>
                  <a:pt x="960193" y="501048"/>
                </a:cubicBezTo>
                <a:cubicBezTo>
                  <a:pt x="986326" y="447999"/>
                  <a:pt x="994346" y="399566"/>
                  <a:pt x="984156" y="355563"/>
                </a:cubicBezTo>
                <a:lnTo>
                  <a:pt x="983590" y="354809"/>
                </a:lnTo>
                <a:cubicBezTo>
                  <a:pt x="973401" y="314198"/>
                  <a:pt x="946797" y="277167"/>
                  <a:pt x="903588" y="243717"/>
                </a:cubicBezTo>
                <a:cubicBezTo>
                  <a:pt x="897833" y="240231"/>
                  <a:pt x="891889" y="236085"/>
                  <a:pt x="885663" y="232410"/>
                </a:cubicBezTo>
                <a:cubicBezTo>
                  <a:pt x="874341" y="225908"/>
                  <a:pt x="862832" y="218841"/>
                  <a:pt x="851416" y="211398"/>
                </a:cubicBezTo>
                <a:cubicBezTo>
                  <a:pt x="843774" y="208100"/>
                  <a:pt x="836133" y="204331"/>
                  <a:pt x="828113" y="200090"/>
                </a:cubicBezTo>
                <a:cubicBezTo>
                  <a:pt x="741035" y="162589"/>
                  <a:pt x="656032" y="120752"/>
                  <a:pt x="573388" y="74770"/>
                </a:cubicBezTo>
                <a:cubicBezTo>
                  <a:pt x="562538" y="68834"/>
                  <a:pt x="551972" y="63086"/>
                  <a:pt x="541500" y="57527"/>
                </a:cubicBezTo>
                <a:cubicBezTo>
                  <a:pt x="511782" y="41791"/>
                  <a:pt x="481309" y="27751"/>
                  <a:pt x="450082" y="15408"/>
                </a:cubicBezTo>
                <a:cubicBezTo>
                  <a:pt x="435836" y="11262"/>
                  <a:pt x="422439" y="8058"/>
                  <a:pt x="409797" y="5608"/>
                </a:cubicBezTo>
                <a:cubicBezTo>
                  <a:pt x="389796" y="1462"/>
                  <a:pt x="369607" y="-328"/>
                  <a:pt x="349418" y="49"/>
                </a:cubicBezTo>
                <a:cubicBezTo>
                  <a:pt x="334417" y="1180"/>
                  <a:pt x="319605" y="3724"/>
                  <a:pt x="305171" y="7681"/>
                </a:cubicBezTo>
                <a:cubicBezTo>
                  <a:pt x="290170" y="12016"/>
                  <a:pt x="275547" y="17763"/>
                  <a:pt x="261585" y="24925"/>
                </a:cubicBezTo>
                <a:cubicBezTo>
                  <a:pt x="247622" y="33499"/>
                  <a:pt x="234319" y="43110"/>
                  <a:pt x="221961" y="53852"/>
                </a:cubicBezTo>
                <a:cubicBezTo>
                  <a:pt x="207054" y="66384"/>
                  <a:pt x="193280" y="80141"/>
                  <a:pt x="180827" y="95217"/>
                </a:cubicBezTo>
                <a:cubicBezTo>
                  <a:pt x="168751" y="110105"/>
                  <a:pt x="157430" y="125558"/>
                  <a:pt x="146958" y="141670"/>
                </a:cubicBezTo>
                <a:cubicBezTo>
                  <a:pt x="120542" y="183036"/>
                  <a:pt x="97711" y="226568"/>
                  <a:pt x="78748" y="271891"/>
                </a:cubicBezTo>
                <a:cubicBezTo>
                  <a:pt x="70257" y="293939"/>
                  <a:pt x="62144" y="316554"/>
                  <a:pt x="54408" y="339922"/>
                </a:cubicBezTo>
                <a:cubicBezTo>
                  <a:pt x="35633" y="399755"/>
                  <a:pt x="20444" y="460531"/>
                  <a:pt x="8651" y="522154"/>
                </a:cubicBezTo>
                <a:cubicBezTo>
                  <a:pt x="4029" y="551364"/>
                  <a:pt x="1104" y="580857"/>
                  <a:pt x="160" y="610350"/>
                </a:cubicBezTo>
                <a:cubicBezTo>
                  <a:pt x="-406" y="626651"/>
                  <a:pt x="538" y="643046"/>
                  <a:pt x="2802" y="659253"/>
                </a:cubicBezTo>
                <a:cubicBezTo>
                  <a:pt x="6010" y="689122"/>
                  <a:pt x="16199" y="717767"/>
                  <a:pt x="32614" y="742925"/>
                </a:cubicBezTo>
                <a:cubicBezTo>
                  <a:pt x="40634" y="756494"/>
                  <a:pt x="49785" y="769497"/>
                  <a:pt x="59974" y="7815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4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4234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70617D3-8DFB-05E8-DB16-DFDD1435E9F9}"/>
              </a:ext>
            </a:extLst>
          </p:cNvPr>
          <p:cNvSpPr/>
          <p:nvPr userDrawn="1"/>
        </p:nvSpPr>
        <p:spPr>
          <a:xfrm rot="19320740">
            <a:off x="1414069" y="653516"/>
            <a:ext cx="2136415" cy="1674531"/>
          </a:xfrm>
          <a:custGeom>
            <a:avLst/>
            <a:gdLst>
              <a:gd name="connsiteX0" fmla="*/ 356452 w 628843"/>
              <a:gd name="connsiteY0" fmla="*/ 3205 h 566992"/>
              <a:gd name="connsiteX1" fmla="*/ 3659 w 628843"/>
              <a:gd name="connsiteY1" fmla="*/ 266001 h 566992"/>
              <a:gd name="connsiteX2" fmla="*/ 62654 w 628843"/>
              <a:gd name="connsiteY2" fmla="*/ 497293 h 566992"/>
              <a:gd name="connsiteX3" fmla="*/ 280555 w 628843"/>
              <a:gd name="connsiteY3" fmla="*/ 551039 h 566992"/>
              <a:gd name="connsiteX4" fmla="*/ 519274 w 628843"/>
              <a:gd name="connsiteY4" fmla="*/ 452613 h 566992"/>
              <a:gd name="connsiteX5" fmla="*/ 627605 w 628843"/>
              <a:gd name="connsiteY5" fmla="*/ 316225 h 566992"/>
              <a:gd name="connsiteX6" fmla="*/ 561366 w 628843"/>
              <a:gd name="connsiteY6" fmla="*/ 124852 h 566992"/>
              <a:gd name="connsiteX7" fmla="*/ 356452 w 628843"/>
              <a:gd name="connsiteY7" fmla="*/ 3205 h 5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843" h="566992">
                <a:moveTo>
                  <a:pt x="356452" y="3205"/>
                </a:moveTo>
                <a:cubicBezTo>
                  <a:pt x="186516" y="-21189"/>
                  <a:pt x="28784" y="96283"/>
                  <a:pt x="3659" y="266001"/>
                </a:cubicBezTo>
                <a:cubicBezTo>
                  <a:pt x="-9197" y="347925"/>
                  <a:pt x="12143" y="431545"/>
                  <a:pt x="62654" y="497293"/>
                </a:cubicBezTo>
                <a:cubicBezTo>
                  <a:pt x="114013" y="565976"/>
                  <a:pt x="186647" y="583913"/>
                  <a:pt x="280555" y="551039"/>
                </a:cubicBezTo>
                <a:cubicBezTo>
                  <a:pt x="361999" y="522992"/>
                  <a:pt x="441680" y="490118"/>
                  <a:pt x="519274" y="452613"/>
                </a:cubicBezTo>
                <a:cubicBezTo>
                  <a:pt x="584533" y="420195"/>
                  <a:pt x="620687" y="374733"/>
                  <a:pt x="627605" y="316225"/>
                </a:cubicBezTo>
                <a:cubicBezTo>
                  <a:pt x="634522" y="257717"/>
                  <a:pt x="612464" y="193926"/>
                  <a:pt x="561366" y="124852"/>
                </a:cubicBezTo>
                <a:cubicBezTo>
                  <a:pt x="512879" y="57669"/>
                  <a:pt x="438679" y="13642"/>
                  <a:pt x="356452" y="3205"/>
                </a:cubicBezTo>
              </a:path>
            </a:pathLst>
          </a:custGeom>
          <a:solidFill>
            <a:srgbClr val="DBE8F4">
              <a:alpha val="65000"/>
            </a:srgbClr>
          </a:solidFill>
          <a:ln w="4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4234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150C00A-A205-CD4B-18AF-19450D3C0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0890" y="646498"/>
            <a:ext cx="3207336" cy="100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7DE95-C3EB-5ED1-0FDA-73C2D762E5E9}"/>
              </a:ext>
            </a:extLst>
          </p:cNvPr>
          <p:cNvSpPr txBox="1"/>
          <p:nvPr userDrawn="1"/>
        </p:nvSpPr>
        <p:spPr>
          <a:xfrm>
            <a:off x="16" y="24957945"/>
            <a:ext cx="50069747" cy="642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640087" bIns="0" rtlCol="0" anchor="ctr" anchorCtr="0">
            <a:noAutofit/>
          </a:bodyPr>
          <a:lstStyle/>
          <a:p>
            <a:pPr algn="r"/>
            <a:endParaRPr lang="en-US" sz="2232" b="1" dirty="0">
              <a:solidFill>
                <a:schemeClr val="accent3"/>
              </a:solidFill>
            </a:endParaRP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4E2C55D1-4CCB-3C3E-57DA-9586021EC3A7}"/>
              </a:ext>
            </a:extLst>
          </p:cNvPr>
          <p:cNvSpPr>
            <a:spLocks noChangeAspect="1"/>
          </p:cNvSpPr>
          <p:nvPr userDrawn="1"/>
        </p:nvSpPr>
        <p:spPr>
          <a:xfrm>
            <a:off x="39458936" y="0"/>
            <a:ext cx="257601" cy="4480560"/>
          </a:xfrm>
          <a:custGeom>
            <a:avLst/>
            <a:gdLst>
              <a:gd name="connsiteX0" fmla="*/ 64868 w 5257178"/>
              <a:gd name="connsiteY0" fmla="*/ 0 h 1676401"/>
              <a:gd name="connsiteX1" fmla="*/ 5257178 w 5257178"/>
              <a:gd name="connsiteY1" fmla="*/ 0 h 1676401"/>
              <a:gd name="connsiteX2" fmla="*/ 5257178 w 5257178"/>
              <a:gd name="connsiteY2" fmla="*/ 1676401 h 1676401"/>
              <a:gd name="connsiteX3" fmla="*/ 96386 w 5257178"/>
              <a:gd name="connsiteY3" fmla="*/ 1676401 h 1676401"/>
              <a:gd name="connsiteX4" fmla="*/ 69614 w 5257178"/>
              <a:gd name="connsiteY4" fmla="*/ 1480573 h 1676401"/>
              <a:gd name="connsiteX5" fmla="*/ 64868 w 5257178"/>
              <a:gd name="connsiteY5" fmla="*/ 0 h 1676401"/>
              <a:gd name="connsiteX0" fmla="*/ 64868 w 5257178"/>
              <a:gd name="connsiteY0" fmla="*/ 0 h 1676401"/>
              <a:gd name="connsiteX1" fmla="*/ 5257178 w 5257178"/>
              <a:gd name="connsiteY1" fmla="*/ 0 h 1676401"/>
              <a:gd name="connsiteX2" fmla="*/ 5247757 w 5257178"/>
              <a:gd name="connsiteY2" fmla="*/ 801277 h 1676401"/>
              <a:gd name="connsiteX3" fmla="*/ 5257178 w 5257178"/>
              <a:gd name="connsiteY3" fmla="*/ 1676401 h 1676401"/>
              <a:gd name="connsiteX4" fmla="*/ 96386 w 5257178"/>
              <a:gd name="connsiteY4" fmla="*/ 1676401 h 1676401"/>
              <a:gd name="connsiteX5" fmla="*/ 69614 w 5257178"/>
              <a:gd name="connsiteY5" fmla="*/ 1480573 h 1676401"/>
              <a:gd name="connsiteX6" fmla="*/ 64868 w 5257178"/>
              <a:gd name="connsiteY6" fmla="*/ 0 h 1676401"/>
              <a:gd name="connsiteX0" fmla="*/ 5247757 w 5339197"/>
              <a:gd name="connsiteY0" fmla="*/ 801277 h 1676401"/>
              <a:gd name="connsiteX1" fmla="*/ 5257178 w 5339197"/>
              <a:gd name="connsiteY1" fmla="*/ 1676401 h 1676401"/>
              <a:gd name="connsiteX2" fmla="*/ 96386 w 5339197"/>
              <a:gd name="connsiteY2" fmla="*/ 1676401 h 1676401"/>
              <a:gd name="connsiteX3" fmla="*/ 69614 w 5339197"/>
              <a:gd name="connsiteY3" fmla="*/ 1480573 h 1676401"/>
              <a:gd name="connsiteX4" fmla="*/ 64868 w 5339197"/>
              <a:gd name="connsiteY4" fmla="*/ 0 h 1676401"/>
              <a:gd name="connsiteX5" fmla="*/ 5257178 w 5339197"/>
              <a:gd name="connsiteY5" fmla="*/ 0 h 1676401"/>
              <a:gd name="connsiteX6" fmla="*/ 5339197 w 5339197"/>
              <a:gd name="connsiteY6" fmla="*/ 892717 h 1676401"/>
              <a:gd name="connsiteX0" fmla="*/ 5247757 w 5257178"/>
              <a:gd name="connsiteY0" fmla="*/ 801277 h 1676401"/>
              <a:gd name="connsiteX1" fmla="*/ 5257178 w 5257178"/>
              <a:gd name="connsiteY1" fmla="*/ 1676401 h 1676401"/>
              <a:gd name="connsiteX2" fmla="*/ 96386 w 5257178"/>
              <a:gd name="connsiteY2" fmla="*/ 1676401 h 1676401"/>
              <a:gd name="connsiteX3" fmla="*/ 69614 w 5257178"/>
              <a:gd name="connsiteY3" fmla="*/ 1480573 h 1676401"/>
              <a:gd name="connsiteX4" fmla="*/ 64868 w 5257178"/>
              <a:gd name="connsiteY4" fmla="*/ 0 h 1676401"/>
              <a:gd name="connsiteX5" fmla="*/ 5257178 w 5257178"/>
              <a:gd name="connsiteY5" fmla="*/ 0 h 1676401"/>
              <a:gd name="connsiteX0" fmla="*/ 5247757 w 5257178"/>
              <a:gd name="connsiteY0" fmla="*/ 801277 h 1676401"/>
              <a:gd name="connsiteX1" fmla="*/ 5257178 w 5257178"/>
              <a:gd name="connsiteY1" fmla="*/ 1676401 h 1676401"/>
              <a:gd name="connsiteX2" fmla="*/ 96386 w 5257178"/>
              <a:gd name="connsiteY2" fmla="*/ 1676401 h 1676401"/>
              <a:gd name="connsiteX3" fmla="*/ 69614 w 5257178"/>
              <a:gd name="connsiteY3" fmla="*/ 1480573 h 1676401"/>
              <a:gd name="connsiteX4" fmla="*/ 64868 w 5257178"/>
              <a:gd name="connsiteY4" fmla="*/ 0 h 1676401"/>
              <a:gd name="connsiteX0" fmla="*/ 5257178 w 5257178"/>
              <a:gd name="connsiteY0" fmla="*/ 1676401 h 1676401"/>
              <a:gd name="connsiteX1" fmla="*/ 96386 w 5257178"/>
              <a:gd name="connsiteY1" fmla="*/ 1676401 h 1676401"/>
              <a:gd name="connsiteX2" fmla="*/ 69614 w 5257178"/>
              <a:gd name="connsiteY2" fmla="*/ 1480573 h 1676401"/>
              <a:gd name="connsiteX3" fmla="*/ 64868 w 5257178"/>
              <a:gd name="connsiteY3" fmla="*/ 0 h 1676401"/>
              <a:gd name="connsiteX0" fmla="*/ 96386 w 96386"/>
              <a:gd name="connsiteY0" fmla="*/ 1676401 h 1676401"/>
              <a:gd name="connsiteX1" fmla="*/ 69614 w 96386"/>
              <a:gd name="connsiteY1" fmla="*/ 1480573 h 1676401"/>
              <a:gd name="connsiteX2" fmla="*/ 64868 w 96386"/>
              <a:gd name="connsiteY2" fmla="*/ 0 h 167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86" h="1676401">
                <a:moveTo>
                  <a:pt x="96386" y="1676401"/>
                </a:moveTo>
                <a:lnTo>
                  <a:pt x="69614" y="1480573"/>
                </a:lnTo>
                <a:cubicBezTo>
                  <a:pt x="-8134" y="880735"/>
                  <a:pt x="-35281" y="379502"/>
                  <a:pt x="64868" y="0"/>
                </a:cubicBezTo>
              </a:path>
            </a:pathLst>
          </a:custGeom>
          <a:noFill/>
          <a:ln w="165100" cap="rnd" cmpd="sng" algn="ctr">
            <a:gradFill flip="none" rotWithShape="1">
              <a:gsLst>
                <a:gs pos="55000">
                  <a:srgbClr val="91C353">
                    <a:lumMod val="20000"/>
                    <a:lumOff val="8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prstDash val="sysDot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79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3">
          <p15:clr>
            <a:srgbClr val="FBAE40"/>
          </p15:clr>
        </p15:guide>
        <p15:guide id="2" pos="6029">
          <p15:clr>
            <a:srgbClr val="FBAE40"/>
          </p15:clr>
        </p15:guide>
        <p15:guide id="3" pos="6958">
          <p15:clr>
            <a:srgbClr val="FBAE40"/>
          </p15:clr>
        </p15:guide>
        <p15:guide id="4" pos="25047">
          <p15:clr>
            <a:srgbClr val="FBAE40"/>
          </p15:clr>
        </p15:guide>
        <p15:guide id="5" pos="25511">
          <p15:clr>
            <a:srgbClr val="FBAE40"/>
          </p15:clr>
        </p15:guide>
        <p15:guide id="6" pos="24582">
          <p15:clr>
            <a:srgbClr val="FBAE40"/>
          </p15:clr>
        </p15:guide>
        <p15:guide id="7" orient="horz" pos="2822">
          <p15:clr>
            <a:srgbClr val="FBAE40"/>
          </p15:clr>
        </p15:guide>
        <p15:guide id="8" orient="horz" pos="3226">
          <p15:clr>
            <a:srgbClr val="FBAE40"/>
          </p15:clr>
        </p15:guide>
        <p15:guide id="9" orient="horz" pos="15725">
          <p15:clr>
            <a:srgbClr val="FBAE40"/>
          </p15:clr>
        </p15:guide>
        <p15:guide id="10" orient="horz" pos="15322">
          <p15:clr>
            <a:srgbClr val="FBAE40"/>
          </p15:clr>
        </p15:guide>
        <p15:guide id="11" orient="horz" pos="16128">
          <p15:clr>
            <a:srgbClr val="FBAE40"/>
          </p15:clr>
        </p15:guide>
        <p15:guide id="12" orient="horz" pos="17338">
          <p15:clr>
            <a:srgbClr val="FBAE40"/>
          </p15:clr>
        </p15:guide>
        <p15:guide id="13" pos="465">
          <p15:clr>
            <a:srgbClr val="FBAE40"/>
          </p15:clr>
        </p15:guide>
        <p15:guide id="14" orient="horz" pos="403">
          <p15:clr>
            <a:srgbClr val="FBAE40"/>
          </p15:clr>
        </p15:guide>
        <p15:guide id="15" pos="31075">
          <p15:clr>
            <a:srgbClr val="FBAE40"/>
          </p15:clr>
        </p15:guide>
        <p15:guide id="16" pos="27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2296" y="1499466"/>
            <a:ext cx="43185159" cy="54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296" y="7497318"/>
            <a:ext cx="43185159" cy="1786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42295" y="26103707"/>
            <a:ext cx="11265694" cy="149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85605" y="26103707"/>
            <a:ext cx="16898541" cy="149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61761" y="26103707"/>
            <a:ext cx="11265694" cy="1499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3755166" rtl="0" eaLnBrk="1" latinLnBrk="0" hangingPunct="1">
        <a:lnSpc>
          <a:spcPct val="90000"/>
        </a:lnSpc>
        <a:spcBef>
          <a:spcPct val="0"/>
        </a:spcBef>
        <a:buNone/>
        <a:defRPr sz="180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8792" indent="-938792" algn="l" defTabSz="3755166" rtl="0" eaLnBrk="1" latinLnBrk="0" hangingPunct="1">
        <a:lnSpc>
          <a:spcPct val="90000"/>
        </a:lnSpc>
        <a:spcBef>
          <a:spcPts val="4107"/>
        </a:spcBef>
        <a:buFont typeface="Arial" panose="020B0604020202020204" pitchFamily="34" charset="0"/>
        <a:buChar char="•"/>
        <a:defRPr sz="11499" kern="1200">
          <a:solidFill>
            <a:schemeClr val="tx1"/>
          </a:solidFill>
          <a:latin typeface="+mn-lt"/>
          <a:ea typeface="+mn-ea"/>
          <a:cs typeface="+mn-cs"/>
        </a:defRPr>
      </a:lvl1pPr>
      <a:lvl2pPr marL="2816375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9856" kern="1200">
          <a:solidFill>
            <a:schemeClr val="tx1"/>
          </a:solidFill>
          <a:latin typeface="+mn-lt"/>
          <a:ea typeface="+mn-ea"/>
          <a:cs typeface="+mn-cs"/>
        </a:defRPr>
      </a:lvl2pPr>
      <a:lvl3pPr marL="4693958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8213" kern="1200">
          <a:solidFill>
            <a:schemeClr val="tx1"/>
          </a:solidFill>
          <a:latin typeface="+mn-lt"/>
          <a:ea typeface="+mn-ea"/>
          <a:cs typeface="+mn-cs"/>
        </a:defRPr>
      </a:lvl3pPr>
      <a:lvl4pPr marL="6571541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7392" kern="1200">
          <a:solidFill>
            <a:schemeClr val="tx1"/>
          </a:solidFill>
          <a:latin typeface="+mn-lt"/>
          <a:ea typeface="+mn-ea"/>
          <a:cs typeface="+mn-cs"/>
        </a:defRPr>
      </a:lvl4pPr>
      <a:lvl5pPr marL="8449125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7392" kern="1200">
          <a:solidFill>
            <a:schemeClr val="tx1"/>
          </a:solidFill>
          <a:latin typeface="+mn-lt"/>
          <a:ea typeface="+mn-ea"/>
          <a:cs typeface="+mn-cs"/>
        </a:defRPr>
      </a:lvl5pPr>
      <a:lvl6pPr marL="10326708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7392" kern="1200">
          <a:solidFill>
            <a:schemeClr val="tx1"/>
          </a:solidFill>
          <a:latin typeface="+mn-lt"/>
          <a:ea typeface="+mn-ea"/>
          <a:cs typeface="+mn-cs"/>
        </a:defRPr>
      </a:lvl6pPr>
      <a:lvl7pPr marL="12204291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7392" kern="1200">
          <a:solidFill>
            <a:schemeClr val="tx1"/>
          </a:solidFill>
          <a:latin typeface="+mn-lt"/>
          <a:ea typeface="+mn-ea"/>
          <a:cs typeface="+mn-cs"/>
        </a:defRPr>
      </a:lvl7pPr>
      <a:lvl8pPr marL="14081874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7392" kern="1200">
          <a:solidFill>
            <a:schemeClr val="tx1"/>
          </a:solidFill>
          <a:latin typeface="+mn-lt"/>
          <a:ea typeface="+mn-ea"/>
          <a:cs typeface="+mn-cs"/>
        </a:defRPr>
      </a:lvl8pPr>
      <a:lvl9pPr marL="15959458" indent="-938792" algn="l" defTabSz="3755166" rtl="0" eaLnBrk="1" latinLnBrk="0" hangingPunct="1">
        <a:lnSpc>
          <a:spcPct val="90000"/>
        </a:lnSpc>
        <a:spcBef>
          <a:spcPts val="2053"/>
        </a:spcBef>
        <a:buFont typeface="Arial" panose="020B0604020202020204" pitchFamily="34" charset="0"/>
        <a:buChar char="•"/>
        <a:defRPr sz="7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1pPr>
      <a:lvl2pPr marL="1877583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2pPr>
      <a:lvl3pPr marL="3755166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3pPr>
      <a:lvl4pPr marL="5632750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4pPr>
      <a:lvl5pPr marL="7510333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5pPr>
      <a:lvl6pPr marL="9387916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6pPr>
      <a:lvl7pPr marL="11265499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7pPr>
      <a:lvl8pPr marL="13143083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8pPr>
      <a:lvl9pPr marL="15020666" algn="l" defTabSz="3755166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71" userDrawn="1">
          <p15:clr>
            <a:srgbClr val="F26B43"/>
          </p15:clr>
        </p15:guide>
        <p15:guide id="2" pos="15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59E4EEEA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8">
            <a:extLst>
              <a:ext uri="{FF2B5EF4-FFF2-40B4-BE49-F238E27FC236}">
                <a16:creationId xmlns:a16="http://schemas.microsoft.com/office/drawing/2014/main" id="{EA815810-12CF-0E53-3981-CD660AD444CC}"/>
              </a:ext>
            </a:extLst>
          </p:cNvPr>
          <p:cNvSpPr txBox="1"/>
          <p:nvPr/>
        </p:nvSpPr>
        <p:spPr>
          <a:xfrm>
            <a:off x="4418736" y="640087"/>
            <a:ext cx="34180215" cy="4613122"/>
          </a:xfrm>
          <a:prstGeom prst="rect">
            <a:avLst/>
          </a:prstGeom>
        </p:spPr>
        <p:txBody>
          <a:bodyPr vert="horz" wrap="square" lIns="0" tIns="0" rIns="0" bIns="256035" rtlCol="0" anchor="t" anchorCtr="0">
            <a:noAutofit/>
          </a:bodyPr>
          <a:lstStyle/>
          <a:p>
            <a:pPr marR="85662">
              <a:lnSpc>
                <a:spcPct val="85000"/>
              </a:lnSpc>
              <a:spcAft>
                <a:spcPts val="600"/>
              </a:spcAft>
            </a:pPr>
            <a:r>
              <a:rPr lang="en-GB" sz="6300" b="1" spc="-2" dirty="0">
                <a:solidFill>
                  <a:schemeClr val="accent1"/>
                </a:solidFill>
                <a:cs typeface="Calibri"/>
              </a:rPr>
              <a:t>Overview of Clinical Trials With Efgartigimod in Autoimmune Blistering Diseases: Pemphigus Vulgaris and Pemphigus Foliaceus (ADDRESS and ADDRESS+) and Bullous Pemphigoid (BALLAD and BALLAD+)</a:t>
            </a:r>
          </a:p>
          <a:p>
            <a:pPr marR="93063"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  <a:cs typeface="Calibri"/>
              </a:rPr>
              <a:t>Snejina Vassileva,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1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Dedee F. Murrell,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2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Donna A. Culton,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3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Hideyuki Ujiie,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4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Michael Hertl,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5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Matthias Goebeler,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6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Animesh A. Sinha,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7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Enno Schmidt,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Ivaylo Stoykov,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9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Peter Verheesen,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9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Luca Borradori,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10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Victoria P. Werth,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11</a:t>
            </a:r>
            <a:r>
              <a:rPr lang="en-US" sz="2800" b="1" dirty="0">
                <a:solidFill>
                  <a:schemeClr val="accent3"/>
                </a:solidFill>
                <a:cs typeface="Calibri"/>
              </a:rPr>
              <a:t> Pascal Joly</a:t>
            </a:r>
            <a:r>
              <a:rPr lang="en-US" sz="2800" b="1" baseline="30000" dirty="0">
                <a:solidFill>
                  <a:schemeClr val="accent3"/>
                </a:solidFill>
                <a:cs typeface="Calibri"/>
              </a:rPr>
              <a:t>12 </a:t>
            </a:r>
          </a:p>
          <a:p>
            <a:pPr marR="93063">
              <a:spcAft>
                <a:spcPts val="600"/>
              </a:spcAft>
            </a:pP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1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Medical University – Sofia, Sofia, Bulgaria;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2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St George Hospital and University of New South Wales, Sydney, Australia;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3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University of North Carolina School of Medicine, Chapel Hill, NC, USA;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4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Hokkaido University, Sapporo, Japan;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5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Philipps-Universität Marburg, Marburg, Germany;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6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University Hospital Würzburg, Würzburg, Germany;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7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Jacobs School of Medicine and Biomedical Sciences, University at Buffalo, Buffalo, NY, USA;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University of Lubeck, Lubeck, Germany;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9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argenx, Ghent, Belgium;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10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University Hospital Inselspital, Bern, University of Bern, Bern, Switzerland;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11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University of Pennsylvania and Corporal Michael J. Crescenz VAMC,</a:t>
            </a:r>
            <a:br>
              <a:rPr lang="en-US" sz="2000" spc="3" dirty="0">
                <a:solidFill>
                  <a:schemeClr val="accent3"/>
                </a:solidFill>
                <a:cs typeface="Calibri"/>
              </a:rPr>
            </a:br>
            <a:r>
              <a:rPr lang="en-US" sz="2000" spc="3" dirty="0">
                <a:solidFill>
                  <a:schemeClr val="accent3"/>
                </a:solidFill>
                <a:cs typeface="Calibri"/>
              </a:rPr>
              <a:t>Philadelphia, PA, USA; </a:t>
            </a:r>
            <a:r>
              <a:rPr lang="en-US" sz="2000" spc="3" baseline="30000" dirty="0">
                <a:solidFill>
                  <a:schemeClr val="accent3"/>
                </a:solidFill>
                <a:cs typeface="Calibri"/>
              </a:rPr>
              <a:t>12</a:t>
            </a:r>
            <a:r>
              <a:rPr lang="en-US" sz="2000" spc="3" dirty="0">
                <a:solidFill>
                  <a:schemeClr val="accent3"/>
                </a:solidFill>
                <a:cs typeface="Calibri"/>
              </a:rPr>
              <a:t>Rouen University Hospital, Rouen, France</a:t>
            </a:r>
            <a:endParaRPr lang="en-US" sz="20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2339" name="Rounded Rectangle 13">
            <a:extLst>
              <a:ext uri="{FF2B5EF4-FFF2-40B4-BE49-F238E27FC236}">
                <a16:creationId xmlns:a16="http://schemas.microsoft.com/office/drawing/2014/main" id="{8440DDAB-5375-EF85-D22A-868B43B8EBF9}"/>
              </a:ext>
            </a:extLst>
          </p:cNvPr>
          <p:cNvSpPr/>
          <p:nvPr/>
        </p:nvSpPr>
        <p:spPr>
          <a:xfrm>
            <a:off x="360" y="4806376"/>
            <a:ext cx="7361431" cy="768105"/>
          </a:xfrm>
          <a:custGeom>
            <a:avLst/>
            <a:gdLst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7" fmla="*/ 0 w 2743200"/>
              <a:gd name="connsiteY7" fmla="*/ 137160 h 274320"/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7" fmla="*/ 0 w 2743200"/>
              <a:gd name="connsiteY7" fmla="*/ 137160 h 274320"/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7" fmla="*/ 91440 w 2743200"/>
              <a:gd name="connsiteY7" fmla="*/ 228600 h 274320"/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0" fmla="*/ 0 w 2606040"/>
              <a:gd name="connsiteY0" fmla="*/ 0 h 274320"/>
              <a:gd name="connsiteX1" fmla="*/ 2468880 w 2606040"/>
              <a:gd name="connsiteY1" fmla="*/ 0 h 274320"/>
              <a:gd name="connsiteX2" fmla="*/ 2606040 w 2606040"/>
              <a:gd name="connsiteY2" fmla="*/ 137160 h 274320"/>
              <a:gd name="connsiteX3" fmla="*/ 2606040 w 2606040"/>
              <a:gd name="connsiteY3" fmla="*/ 137160 h 274320"/>
              <a:gd name="connsiteX4" fmla="*/ 2468880 w 2606040"/>
              <a:gd name="connsiteY4" fmla="*/ 274320 h 274320"/>
              <a:gd name="connsiteX5" fmla="*/ 0 w 2606040"/>
              <a:gd name="connsiteY5" fmla="*/ 274320 h 274320"/>
              <a:gd name="connsiteX0" fmla="*/ 0 w 2606040"/>
              <a:gd name="connsiteY0" fmla="*/ 0 h 274320"/>
              <a:gd name="connsiteX1" fmla="*/ 2468880 w 2606040"/>
              <a:gd name="connsiteY1" fmla="*/ 0 h 274320"/>
              <a:gd name="connsiteX2" fmla="*/ 2606040 w 2606040"/>
              <a:gd name="connsiteY2" fmla="*/ 137160 h 274320"/>
              <a:gd name="connsiteX3" fmla="*/ 2606040 w 2606040"/>
              <a:gd name="connsiteY3" fmla="*/ 137160 h 274320"/>
              <a:gd name="connsiteX4" fmla="*/ 2468880 w 2606040"/>
              <a:gd name="connsiteY4" fmla="*/ 274320 h 274320"/>
              <a:gd name="connsiteX5" fmla="*/ 0 w 2606040"/>
              <a:gd name="connsiteY5" fmla="*/ 274320 h 274320"/>
              <a:gd name="connsiteX6" fmla="*/ 0 w 2606040"/>
              <a:gd name="connsiteY6" fmla="*/ 0 h 274320"/>
              <a:gd name="connsiteX0" fmla="*/ 3614 w 2609654"/>
              <a:gd name="connsiteY0" fmla="*/ 0 h 274320"/>
              <a:gd name="connsiteX1" fmla="*/ 2472494 w 2609654"/>
              <a:gd name="connsiteY1" fmla="*/ 0 h 274320"/>
              <a:gd name="connsiteX2" fmla="*/ 2609654 w 2609654"/>
              <a:gd name="connsiteY2" fmla="*/ 137160 h 274320"/>
              <a:gd name="connsiteX3" fmla="*/ 2609654 w 2609654"/>
              <a:gd name="connsiteY3" fmla="*/ 137160 h 274320"/>
              <a:gd name="connsiteX4" fmla="*/ 2472494 w 2609654"/>
              <a:gd name="connsiteY4" fmla="*/ 274320 h 274320"/>
              <a:gd name="connsiteX5" fmla="*/ 3614 w 2609654"/>
              <a:gd name="connsiteY5" fmla="*/ 274320 h 274320"/>
              <a:gd name="connsiteX6" fmla="*/ 0 w 2609654"/>
              <a:gd name="connsiteY6" fmla="*/ 141053 h 274320"/>
              <a:gd name="connsiteX7" fmla="*/ 3614 w 2609654"/>
              <a:gd name="connsiteY7" fmla="*/ 0 h 274320"/>
              <a:gd name="connsiteX0" fmla="*/ 0 w 2609654"/>
              <a:gd name="connsiteY0" fmla="*/ 141053 h 274320"/>
              <a:gd name="connsiteX1" fmla="*/ 3614 w 2609654"/>
              <a:gd name="connsiteY1" fmla="*/ 0 h 274320"/>
              <a:gd name="connsiteX2" fmla="*/ 2472494 w 2609654"/>
              <a:gd name="connsiteY2" fmla="*/ 0 h 274320"/>
              <a:gd name="connsiteX3" fmla="*/ 2609654 w 2609654"/>
              <a:gd name="connsiteY3" fmla="*/ 137160 h 274320"/>
              <a:gd name="connsiteX4" fmla="*/ 2609654 w 2609654"/>
              <a:gd name="connsiteY4" fmla="*/ 137160 h 274320"/>
              <a:gd name="connsiteX5" fmla="*/ 2472494 w 2609654"/>
              <a:gd name="connsiteY5" fmla="*/ 274320 h 274320"/>
              <a:gd name="connsiteX6" fmla="*/ 3614 w 2609654"/>
              <a:gd name="connsiteY6" fmla="*/ 274320 h 274320"/>
              <a:gd name="connsiteX7" fmla="*/ 91440 w 2609654"/>
              <a:gd name="connsiteY7" fmla="*/ 232493 h 274320"/>
              <a:gd name="connsiteX0" fmla="*/ 0 w 2609654"/>
              <a:gd name="connsiteY0" fmla="*/ 141053 h 274320"/>
              <a:gd name="connsiteX1" fmla="*/ 3614 w 2609654"/>
              <a:gd name="connsiteY1" fmla="*/ 0 h 274320"/>
              <a:gd name="connsiteX2" fmla="*/ 2472494 w 2609654"/>
              <a:gd name="connsiteY2" fmla="*/ 0 h 274320"/>
              <a:gd name="connsiteX3" fmla="*/ 2609654 w 2609654"/>
              <a:gd name="connsiteY3" fmla="*/ 137160 h 274320"/>
              <a:gd name="connsiteX4" fmla="*/ 2609654 w 2609654"/>
              <a:gd name="connsiteY4" fmla="*/ 137160 h 274320"/>
              <a:gd name="connsiteX5" fmla="*/ 2472494 w 2609654"/>
              <a:gd name="connsiteY5" fmla="*/ 274320 h 274320"/>
              <a:gd name="connsiteX6" fmla="*/ 3614 w 2609654"/>
              <a:gd name="connsiteY6" fmla="*/ 274320 h 274320"/>
              <a:gd name="connsiteX0" fmla="*/ 0 w 2606040"/>
              <a:gd name="connsiteY0" fmla="*/ 0 h 274320"/>
              <a:gd name="connsiteX1" fmla="*/ 2468880 w 2606040"/>
              <a:gd name="connsiteY1" fmla="*/ 0 h 274320"/>
              <a:gd name="connsiteX2" fmla="*/ 2606040 w 2606040"/>
              <a:gd name="connsiteY2" fmla="*/ 137160 h 274320"/>
              <a:gd name="connsiteX3" fmla="*/ 2606040 w 2606040"/>
              <a:gd name="connsiteY3" fmla="*/ 137160 h 274320"/>
              <a:gd name="connsiteX4" fmla="*/ 2468880 w 2606040"/>
              <a:gd name="connsiteY4" fmla="*/ 274320 h 274320"/>
              <a:gd name="connsiteX5" fmla="*/ 0 w 2606040"/>
              <a:gd name="connsiteY5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274320">
                <a:moveTo>
                  <a:pt x="0" y="0"/>
                </a:moveTo>
                <a:lnTo>
                  <a:pt x="2468880" y="0"/>
                </a:lnTo>
                <a:cubicBezTo>
                  <a:pt x="2544631" y="0"/>
                  <a:pt x="2606040" y="61409"/>
                  <a:pt x="2606040" y="137160"/>
                </a:cubicBezTo>
                <a:lnTo>
                  <a:pt x="2606040" y="137160"/>
                </a:lnTo>
                <a:cubicBezTo>
                  <a:pt x="2606040" y="212911"/>
                  <a:pt x="2544631" y="274320"/>
                  <a:pt x="2468880" y="274320"/>
                </a:cubicBezTo>
                <a:lnTo>
                  <a:pt x="0" y="274320"/>
                </a:lnTo>
              </a:path>
            </a:pathLst>
          </a:custGeom>
          <a:solidFill>
            <a:schemeClr val="accent3"/>
          </a:solidFill>
          <a:ln w="3175">
            <a:solidFill>
              <a:srgbClr val="547795"/>
            </a:solidFill>
          </a:ln>
          <a:effectLst/>
        </p:spPr>
        <p:txBody>
          <a:bodyPr wrap="square" lIns="716898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2447" name="Text Placeholder 4">
            <a:extLst>
              <a:ext uri="{FF2B5EF4-FFF2-40B4-BE49-F238E27FC236}">
                <a16:creationId xmlns:a16="http://schemas.microsoft.com/office/drawing/2014/main" id="{D70D846F-EE52-5B4C-2CEA-2DDB2E4FF471}"/>
              </a:ext>
            </a:extLst>
          </p:cNvPr>
          <p:cNvSpPr txBox="1">
            <a:spLocks/>
          </p:cNvSpPr>
          <p:nvPr/>
        </p:nvSpPr>
        <p:spPr>
          <a:xfrm>
            <a:off x="738233" y="24967265"/>
            <a:ext cx="36850320" cy="645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3525" indent="-263525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alibri" panose="020F0502020204030204" pitchFamily="34" charset="0"/>
              <a:buChar char="•"/>
              <a:tabLst>
                <a:tab pos="169863" algn="l"/>
              </a:tabLst>
              <a:defRPr sz="21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20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tabLst>
                <a:tab pos="1074738" algn="l"/>
              </a:tabLst>
              <a:defRPr sz="18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tabLst>
                <a:tab pos="1347788" algn="l"/>
              </a:tabLst>
              <a:defRPr sz="18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2278" indent="0">
              <a:spcBef>
                <a:spcPts val="45"/>
              </a:spcBef>
              <a:buNone/>
              <a:tabLst/>
              <a:defRPr/>
            </a:pPr>
            <a:r>
              <a:rPr lang="en-GB" b="1" dirty="0">
                <a:solidFill>
                  <a:schemeClr val="accent3"/>
                </a:solidFill>
              </a:rPr>
              <a:t>Efgartigimod is approved in the US for the treatment of gMG in patients positive for anti-acetylcholine receptor (AChR) antibodies, in Europe as an add-on therapy, and in Japan in patients positive or negative for AChR antibodies with an insufficient response to steroids or nonsteroidal immunosuppressive therapies</a:t>
            </a:r>
          </a:p>
        </p:txBody>
      </p:sp>
      <p:sp>
        <p:nvSpPr>
          <p:cNvPr id="27" name="object 61">
            <a:extLst>
              <a:ext uri="{FF2B5EF4-FFF2-40B4-BE49-F238E27FC236}">
                <a16:creationId xmlns:a16="http://schemas.microsoft.com/office/drawing/2014/main" id="{6274167D-25CE-0261-8B77-D1B67A55B971}"/>
              </a:ext>
            </a:extLst>
          </p:cNvPr>
          <p:cNvSpPr txBox="1"/>
          <p:nvPr/>
        </p:nvSpPr>
        <p:spPr>
          <a:xfrm>
            <a:off x="31502555" y="26062335"/>
            <a:ext cx="17835003" cy="1273820"/>
          </a:xfrm>
          <a:prstGeom prst="rect">
            <a:avLst/>
          </a:prstGeom>
        </p:spPr>
        <p:txBody>
          <a:bodyPr vert="horz" wrap="square" lIns="0" tIns="16901" rIns="0" bIns="0" rtlCol="0">
            <a:spAutoFit/>
          </a:bodyPr>
          <a:lstStyle/>
          <a:p>
            <a:pPr marL="5556">
              <a:spcAft>
                <a:spcPts val="185"/>
              </a:spcAft>
              <a:tabLst>
                <a:tab pos="69010" algn="l"/>
              </a:tabLst>
              <a:defRPr/>
            </a:pPr>
            <a:r>
              <a:rPr lang="en-US" sz="1600" b="1" cap="all" dirty="0">
                <a:solidFill>
                  <a:schemeClr val="accent3"/>
                </a:solidFill>
                <a:cs typeface="Calibri"/>
              </a:rPr>
              <a:t>REFERENCES</a:t>
            </a:r>
          </a:p>
          <a:p>
            <a:pPr marL="5556">
              <a:tabLst>
                <a:tab pos="69010" algn="l"/>
              </a:tabLst>
              <a:defRPr/>
            </a:pP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Sesarman A,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Cell Mol Life Sci.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2010;67:2533–50.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Ulrichts P,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J Clin Invest.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2018;128:4372–86.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3.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Vaccaro C,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Nat Biotech.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2005;23:1283–8.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4.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Howard JF Jr,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Lancet Neurol.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2021;20:526–36.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5.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Nixon AE,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Front Immunol.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2015;6:176.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6.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Kridin K,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Front Med (Laussane).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2018;5:220.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7. </a:t>
            </a: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Schmidt E, et al. </a:t>
            </a:r>
            <a:r>
              <a:rPr kumimoji="0" lang="da-DK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Lancet.</a:t>
            </a: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2019;394:882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94. </a:t>
            </a:r>
            <a:r>
              <a:rPr kumimoji="0" lang="da-DK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8.</a:t>
            </a: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Delavarian</a:t>
            </a:r>
            <a:r>
              <a:rPr kumimoji="0" lang="da-DK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Z, et al</a:t>
            </a:r>
            <a:r>
              <a:rPr kumimoji="0" lang="da-DK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GB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J Clin Exp Dent. </a:t>
            </a:r>
            <a:r>
              <a:rPr kumimoji="0" lang="en-GB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2020;12:e440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en-GB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5. </a:t>
            </a:r>
            <a:r>
              <a:rPr kumimoji="0" lang="en-GB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  <a:r>
              <a:rPr kumimoji="0" lang="en-GB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Muhammed N, et al. </a:t>
            </a:r>
            <a:r>
              <a:rPr kumimoji="0" lang="en-GB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Indian Dermatol Online J</a:t>
            </a:r>
            <a:r>
              <a:rPr kumimoji="0" lang="en-GB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2021;12:696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en-GB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700. </a:t>
            </a:r>
            <a:r>
              <a:rPr lang="da-DK" sz="1600" b="1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kumimoji="0" lang="da-DK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Newland AC,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Am J Hematol.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2020;95:178–87.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Goebeler M, et al. </a:t>
            </a:r>
            <a:r>
              <a:rPr kumimoji="0" lang="en-US" sz="1600" b="0" i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Br J Dermatol.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2021;10:1111.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12.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argenx, Inc. (March 22, 2022). Topline Results: ADAPT-SC Bridging Study in gMG. </a:t>
            </a:r>
            <a:r>
              <a:rPr kumimoji="0" 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13.</a:t>
            </a: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Broome CM, et al. Presented at the American Society of Hematology (ASH) Annual Meeting; December 9–13, 2022; New Orleans, LA, USA.</a:t>
            </a:r>
            <a:endParaRPr lang="en-US" sz="1600" b="1" cap="all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869E5B-956C-A8A8-C354-6600BCC201CF}"/>
              </a:ext>
            </a:extLst>
          </p:cNvPr>
          <p:cNvSpPr txBox="1"/>
          <p:nvPr/>
        </p:nvSpPr>
        <p:spPr>
          <a:xfrm>
            <a:off x="738230" y="5869814"/>
            <a:ext cx="8789227" cy="189721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36538" marR="135181" indent="-236538">
              <a:lnSpc>
                <a:spcPct val="103000"/>
              </a:lnSpc>
              <a:spcBef>
                <a:spcPts val="600"/>
              </a:spcBef>
              <a:defRPr/>
            </a:pPr>
            <a:r>
              <a:rPr lang="en-US" sz="2800" b="1" kern="0" dirty="0">
                <a:solidFill>
                  <a:schemeClr val="accent3"/>
                </a:solidFill>
              </a:rPr>
              <a:t>Efgartigimod: Engineered IgG1 Fc Fragment</a:t>
            </a:r>
            <a:r>
              <a:rPr lang="en-US" sz="2800" b="1" kern="0" baseline="30000" dirty="0">
                <a:solidFill>
                  <a:schemeClr val="accent3"/>
                </a:solidFill>
              </a:rPr>
              <a:t>1–5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The neonatal Fc receptor, FcRn, recycles immunoglobulin G (IgG), extending its half-life and serum concentration</a:t>
            </a:r>
            <a:r>
              <a:rPr lang="en-US" sz="2300" spc="-3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1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Efgartigimod is a human IgG1 Fc fragment, a natural ligand of FcRn, engineered for increased affinity for FcRn</a:t>
            </a:r>
            <a:r>
              <a:rPr lang="en-US" sz="2300" spc="-3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2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Efgartigimod was designed to outcompete endogenous IgG, preventing recycling and promoting lysosomal degradation of IgG, without impacting its production</a:t>
            </a:r>
            <a:r>
              <a:rPr lang="en-US" sz="2300" spc="-3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2–5</a:t>
            </a:r>
          </a:p>
          <a:p>
            <a:pPr marL="47148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r>
              <a:rPr lang="en-US" sz="2300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Targeted reduction of all IgG subtypes</a:t>
            </a:r>
          </a:p>
          <a:p>
            <a:pPr marL="47148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r>
              <a:rPr lang="en-US" sz="2300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No impact on IgM or IgA</a:t>
            </a:r>
          </a:p>
          <a:p>
            <a:pPr marL="47148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r>
              <a:rPr lang="en-US" sz="2300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No reduction in albumin or increase in cholesterol levels</a:t>
            </a: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24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135181" lvl="1" indent="-236538">
              <a:lnSpc>
                <a:spcPct val="103000"/>
              </a:lnSpc>
              <a:spcBef>
                <a:spcPts val="600"/>
              </a:spcBef>
              <a:buFont typeface="Verdana" panose="020B0604030504040204" pitchFamily="34" charset="0"/>
              <a:buChar char="‒"/>
            </a:pPr>
            <a:endParaRPr lang="en-US" sz="105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</a:pPr>
            <a:r>
              <a:rPr lang="en-GB" sz="2800" b="1" kern="0" dirty="0">
                <a:solidFill>
                  <a:schemeClr val="accent3"/>
                </a:solidFill>
              </a:rPr>
              <a:t>Pemphigus and Bullous Pemphigoid: IgG-Mediated Autoimmune Diseases</a:t>
            </a:r>
            <a:r>
              <a:rPr lang="en-GB" sz="2800" b="1" kern="0" baseline="30000" dirty="0">
                <a:solidFill>
                  <a:schemeClr val="accent3"/>
                </a:solidFill>
              </a:rPr>
              <a:t>6–9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GB" sz="2300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Pemphigus vulgaris (PV) and pemphigus foliaceus (PF) are debilitating and potentially life-threatening autoimmune blistering diseases that </a:t>
            </a:r>
            <a:br>
              <a:rPr lang="en-GB" sz="2300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2300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are associated with mucosal erosions (PV) and/or cutaneous blisters </a:t>
            </a:r>
            <a:br>
              <a:rPr lang="en-GB" sz="2300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2300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(PV and PF)</a:t>
            </a:r>
          </a:p>
          <a:p>
            <a:pPr marL="471488" marR="44443" lvl="1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–"/>
            </a:pP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PV is characterized by pathogenic IgG autoantibodies targeting desmosomal proteins, desmoglein 3 (Dsg-3), and, in 50% of the cases, desmoglein 1 (Dsg-1); PF is </a:t>
            </a:r>
            <a:r>
              <a:rPr lang="en-GB" sz="2300" spc="-3" dirty="0">
                <a:solidFill>
                  <a:srgbClr val="434343"/>
                </a:solidFill>
                <a:cs typeface="Calibri"/>
              </a:rPr>
              <a:t>caused by autoantibodies against </a:t>
            </a: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Dsg-1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Bullous pemphigoid (BP) is one of the most common autoimmune subepidermal blistering diseases of the skin and has high morbidity</a:t>
            </a:r>
          </a:p>
          <a:p>
            <a:pPr marL="47148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BP is mediated by IgG and IgE autoantibodies against BP180 </a:t>
            </a:r>
            <a:b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(BPAG2, type XVII collagen) and BP230 (BPAG1e), 2 components of the dermal-epidermal junction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These autoantibodies are pathogenic by impairing keratinocyte adhesion and by triggering an inflammatory cascade, directly impairing dermal-epidermal adhesion in pemphigus and BP, respectively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Autoantibody titers correlate significantly (Dsg-3 and Dsg-1) and partially (BP180) with disease severity</a:t>
            </a:r>
          </a:p>
          <a:p>
            <a:pPr marL="236538" marR="44443" indent="-236538">
              <a:lnSpc>
                <a:spcPct val="103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Current therapies are frequently associated with suboptimal effectiveness, slow onset of action, increased risk of serious adverse events, or patient inconvenience, which may create challenges </a:t>
            </a:r>
            <a:b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23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in treatment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8CDC2-62F6-0F8A-AF0F-FEFC2D408AB9}"/>
              </a:ext>
            </a:extLst>
          </p:cNvPr>
          <p:cNvGrpSpPr/>
          <p:nvPr/>
        </p:nvGrpSpPr>
        <p:grpSpPr>
          <a:xfrm>
            <a:off x="40284931" y="4806376"/>
            <a:ext cx="9045673" cy="768105"/>
            <a:chOff x="11353798" y="1756989"/>
            <a:chExt cx="3230561" cy="274320"/>
          </a:xfrm>
          <a:effectLst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3522D8-9BC5-39EF-685B-65883DCA0FD6}"/>
                </a:ext>
              </a:extLst>
            </p:cNvPr>
            <p:cNvSpPr txBox="1"/>
            <p:nvPr/>
          </p:nvSpPr>
          <p:spPr>
            <a:xfrm>
              <a:off x="11353798" y="1756989"/>
              <a:ext cx="3230561" cy="2743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4400" dirty="0">
                  <a:solidFill>
                    <a:srgbClr val="FFFFFF"/>
                  </a:solidFill>
                </a:rPr>
                <a:t>KEY TAKEAWAYS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5A1040-BB9F-7B9A-E5F0-310652221F4C}"/>
                </a:ext>
              </a:extLst>
            </p:cNvPr>
            <p:cNvGrpSpPr/>
            <p:nvPr/>
          </p:nvGrpSpPr>
          <p:grpSpPr>
            <a:xfrm>
              <a:off x="11353798" y="1756993"/>
              <a:ext cx="274312" cy="274312"/>
              <a:chOff x="11353798" y="1756993"/>
              <a:chExt cx="274312" cy="27431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C11B1C7-4741-A275-897B-61B4914614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53798" y="1756993"/>
                <a:ext cx="274312" cy="2743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855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694A303-7FBA-9565-8DDF-35E899E6B04A}"/>
                  </a:ext>
                </a:extLst>
              </p:cNvPr>
              <p:cNvSpPr/>
              <p:nvPr/>
            </p:nvSpPr>
            <p:spPr>
              <a:xfrm>
                <a:off x="11387640" y="1790835"/>
                <a:ext cx="206629" cy="206628"/>
              </a:xfrm>
              <a:custGeom>
                <a:avLst/>
                <a:gdLst>
                  <a:gd name="connsiteX0" fmla="*/ 593312 w 1186624"/>
                  <a:gd name="connsiteY0" fmla="*/ 0 h 1186622"/>
                  <a:gd name="connsiteX1" fmla="*/ 1186624 w 1186624"/>
                  <a:gd name="connsiteY1" fmla="*/ 593311 h 1186622"/>
                  <a:gd name="connsiteX2" fmla="*/ 593312 w 1186624"/>
                  <a:gd name="connsiteY2" fmla="*/ 1186622 h 1186622"/>
                  <a:gd name="connsiteX3" fmla="*/ 0 w 1186624"/>
                  <a:gd name="connsiteY3" fmla="*/ 593311 h 1186622"/>
                  <a:gd name="connsiteX4" fmla="*/ 593312 w 1186624"/>
                  <a:gd name="connsiteY4" fmla="*/ 0 h 1186622"/>
                  <a:gd name="connsiteX5" fmla="*/ 593312 w 1186624"/>
                  <a:gd name="connsiteY5" fmla="*/ 258365 h 1186622"/>
                  <a:gd name="connsiteX6" fmla="*/ 370976 w 1186624"/>
                  <a:gd name="connsiteY6" fmla="*/ 480701 h 1186622"/>
                  <a:gd name="connsiteX7" fmla="*/ 506768 w 1186624"/>
                  <a:gd name="connsiteY7" fmla="*/ 685565 h 1186622"/>
                  <a:gd name="connsiteX8" fmla="*/ 521874 w 1186624"/>
                  <a:gd name="connsiteY8" fmla="*/ 688615 h 1186622"/>
                  <a:gd name="connsiteX9" fmla="*/ 521874 w 1186624"/>
                  <a:gd name="connsiteY9" fmla="*/ 856817 h 1186622"/>
                  <a:gd name="connsiteX10" fmla="*/ 593312 w 1186624"/>
                  <a:gd name="connsiteY10" fmla="*/ 928255 h 1186622"/>
                  <a:gd name="connsiteX11" fmla="*/ 593312 w 1186624"/>
                  <a:gd name="connsiteY11" fmla="*/ 928256 h 1186622"/>
                  <a:gd name="connsiteX12" fmla="*/ 664748 w 1186624"/>
                  <a:gd name="connsiteY12" fmla="*/ 856818 h 1186622"/>
                  <a:gd name="connsiteX13" fmla="*/ 664750 w 1186624"/>
                  <a:gd name="connsiteY13" fmla="*/ 688615 h 1186622"/>
                  <a:gd name="connsiteX14" fmla="*/ 679854 w 1186624"/>
                  <a:gd name="connsiteY14" fmla="*/ 685565 h 1186622"/>
                  <a:gd name="connsiteX15" fmla="*/ 815648 w 1186624"/>
                  <a:gd name="connsiteY15" fmla="*/ 480701 h 1186622"/>
                  <a:gd name="connsiteX16" fmla="*/ 593312 w 1186624"/>
                  <a:gd name="connsiteY16" fmla="*/ 258365 h 11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6624" h="1186622">
                    <a:moveTo>
                      <a:pt x="593312" y="0"/>
                    </a:moveTo>
                    <a:cubicBezTo>
                      <a:pt x="920988" y="0"/>
                      <a:pt x="1186624" y="265634"/>
                      <a:pt x="1186624" y="593311"/>
                    </a:cubicBezTo>
                    <a:cubicBezTo>
                      <a:pt x="1186624" y="920988"/>
                      <a:pt x="920988" y="1186622"/>
                      <a:pt x="593312" y="1186622"/>
                    </a:cubicBezTo>
                    <a:cubicBezTo>
                      <a:pt x="265636" y="1186622"/>
                      <a:pt x="0" y="920988"/>
                      <a:pt x="0" y="593311"/>
                    </a:cubicBezTo>
                    <a:cubicBezTo>
                      <a:pt x="0" y="265634"/>
                      <a:pt x="265636" y="0"/>
                      <a:pt x="593312" y="0"/>
                    </a:cubicBezTo>
                    <a:close/>
                    <a:moveTo>
                      <a:pt x="593312" y="258365"/>
                    </a:moveTo>
                    <a:cubicBezTo>
                      <a:pt x="470518" y="258365"/>
                      <a:pt x="370976" y="357908"/>
                      <a:pt x="370976" y="480701"/>
                    </a:cubicBezTo>
                    <a:cubicBezTo>
                      <a:pt x="370976" y="572796"/>
                      <a:pt x="426968" y="651813"/>
                      <a:pt x="506768" y="685565"/>
                    </a:cubicBezTo>
                    <a:lnTo>
                      <a:pt x="521874" y="688615"/>
                    </a:lnTo>
                    <a:lnTo>
                      <a:pt x="521874" y="856817"/>
                    </a:lnTo>
                    <a:cubicBezTo>
                      <a:pt x="521874" y="896271"/>
                      <a:pt x="553858" y="928255"/>
                      <a:pt x="593312" y="928255"/>
                    </a:cubicBezTo>
                    <a:lnTo>
                      <a:pt x="593312" y="928256"/>
                    </a:lnTo>
                    <a:cubicBezTo>
                      <a:pt x="632764" y="928256"/>
                      <a:pt x="664748" y="896272"/>
                      <a:pt x="664748" y="856818"/>
                    </a:cubicBezTo>
                    <a:lnTo>
                      <a:pt x="664750" y="688615"/>
                    </a:lnTo>
                    <a:lnTo>
                      <a:pt x="679854" y="685565"/>
                    </a:lnTo>
                    <a:cubicBezTo>
                      <a:pt x="759654" y="651813"/>
                      <a:pt x="815648" y="572796"/>
                      <a:pt x="815648" y="480701"/>
                    </a:cubicBezTo>
                    <a:cubicBezTo>
                      <a:pt x="815648" y="357908"/>
                      <a:pt x="716104" y="258365"/>
                      <a:pt x="593312" y="2583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1855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AE9605-2203-BD72-F2FD-E4B67C1033B1}"/>
              </a:ext>
            </a:extLst>
          </p:cNvPr>
          <p:cNvSpPr txBox="1"/>
          <p:nvPr/>
        </p:nvSpPr>
        <p:spPr>
          <a:xfrm>
            <a:off x="37964625" y="24967265"/>
            <a:ext cx="12104779" cy="6426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768105" bIns="0" rtlCol="0" anchor="ctr" anchorCtr="0">
            <a:noAutofit/>
          </a:bodyPr>
          <a:lstStyle/>
          <a:p>
            <a:pPr algn="r">
              <a:defRPr/>
            </a:pPr>
            <a:r>
              <a:rPr lang="en-US" sz="2100" b="1" dirty="0">
                <a:solidFill>
                  <a:schemeClr val="accent3"/>
                </a:solidFill>
              </a:rPr>
              <a:t>Presented at the </a:t>
            </a:r>
            <a:r>
              <a:rPr lang="en-GB" sz="2100" b="1" dirty="0">
                <a:solidFill>
                  <a:schemeClr val="accent3"/>
                </a:solidFill>
              </a:rPr>
              <a:t>Fall Clinical Dermatology Conference</a:t>
            </a:r>
            <a:r>
              <a:rPr lang="en-US" sz="2100" b="1" dirty="0">
                <a:solidFill>
                  <a:schemeClr val="accent3"/>
                </a:solidFill>
              </a:rPr>
              <a:t>; October 19–22, 2023; Las Vegas, NV, USA</a:t>
            </a:r>
          </a:p>
        </p:txBody>
      </p:sp>
      <p:sp>
        <p:nvSpPr>
          <p:cNvPr id="2104" name="Text Placeholder 11">
            <a:extLst>
              <a:ext uri="{FF2B5EF4-FFF2-40B4-BE49-F238E27FC236}">
                <a16:creationId xmlns:a16="http://schemas.microsoft.com/office/drawing/2014/main" id="{F161D77F-9ACF-0E4F-EE1E-0F31C483F005}"/>
              </a:ext>
            </a:extLst>
          </p:cNvPr>
          <p:cNvSpPr txBox="1">
            <a:spLocks/>
          </p:cNvSpPr>
          <p:nvPr/>
        </p:nvSpPr>
        <p:spPr>
          <a:xfrm>
            <a:off x="43911983" y="10546773"/>
            <a:ext cx="5057964" cy="1798919"/>
          </a:xfrm>
          <a:prstGeom prst="rect">
            <a:avLst/>
          </a:prstGeom>
        </p:spPr>
        <p:txBody>
          <a:bodyPr wrap="square" lIns="256035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3592" marR="44443">
              <a:spcAft>
                <a:spcPts val="736"/>
              </a:spcAft>
            </a:pPr>
            <a:r>
              <a:rPr lang="en-GB" sz="36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Worldwide recruitment is now ongoing for BALLAD</a:t>
            </a:r>
          </a:p>
        </p:txBody>
      </p:sp>
      <p:sp>
        <p:nvSpPr>
          <p:cNvPr id="288" name="Text Placeholder 11">
            <a:extLst>
              <a:ext uri="{FF2B5EF4-FFF2-40B4-BE49-F238E27FC236}">
                <a16:creationId xmlns:a16="http://schemas.microsoft.com/office/drawing/2014/main" id="{E4F1322D-15C1-FF46-937E-E9029C81385E}"/>
              </a:ext>
            </a:extLst>
          </p:cNvPr>
          <p:cNvSpPr txBox="1">
            <a:spLocks/>
          </p:cNvSpPr>
          <p:nvPr/>
        </p:nvSpPr>
        <p:spPr>
          <a:xfrm>
            <a:off x="41592638" y="15136189"/>
            <a:ext cx="6946762" cy="8543493"/>
          </a:xfrm>
          <a:prstGeom prst="rect">
            <a:avLst/>
          </a:prstGeom>
        </p:spPr>
        <p:txBody>
          <a:bodyPr wrap="square" lIns="256035" tIns="0" rIns="0" bIns="0" anchor="t" anchorCtr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4800" marR="48283" indent="-304800">
              <a:lnSpc>
                <a:spcPts val="4200"/>
              </a:lnSpc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en-US" sz="3300" spc="-4" dirty="0">
                <a:solidFill>
                  <a:schemeClr val="accent6"/>
                </a:solidFill>
                <a:cs typeface="Calibri"/>
              </a:rPr>
              <a:t>Efgartigimod is being evaluated in patients with pemphigus in the</a:t>
            </a:r>
            <a:br>
              <a:rPr lang="en-US" sz="3300" spc="-4" dirty="0">
                <a:solidFill>
                  <a:schemeClr val="accent6"/>
                </a:solidFill>
                <a:cs typeface="Calibri"/>
              </a:rPr>
            </a:br>
            <a:r>
              <a:rPr lang="en-US" sz="3300" spc="-4" dirty="0">
                <a:solidFill>
                  <a:schemeClr val="accent6"/>
                </a:solidFill>
                <a:cs typeface="Calibri"/>
              </a:rPr>
              <a:t>phase 3 </a:t>
            </a:r>
            <a:r>
              <a:rPr lang="en-US" sz="3300" b="1" spc="-4" dirty="0">
                <a:solidFill>
                  <a:schemeClr val="accent3"/>
                </a:solidFill>
                <a:cs typeface="Calibri"/>
              </a:rPr>
              <a:t>ADDRESS trial </a:t>
            </a:r>
            <a:r>
              <a:rPr lang="en-US" sz="3300" spc="-4" dirty="0">
                <a:solidFill>
                  <a:schemeClr val="accent6"/>
                </a:solidFill>
                <a:cs typeface="Calibri"/>
              </a:rPr>
              <a:t>and in patients with BP in the phase 2/3</a:t>
            </a:r>
            <a:r>
              <a:rPr lang="en-US" sz="3300" spc="-4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3300" b="1" spc="-4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BALLAD trial</a:t>
            </a:r>
            <a:endParaRPr lang="en-GB" sz="3300" spc="-4" dirty="0">
              <a:solidFill>
                <a:schemeClr val="accent6"/>
              </a:solidFill>
              <a:cs typeface="Calibri"/>
            </a:endParaRPr>
          </a:p>
          <a:p>
            <a:pPr marL="304800" marR="48283" indent="-304800">
              <a:lnSpc>
                <a:spcPts val="4200"/>
              </a:lnSpc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en-GB" sz="3300" spc="-4" dirty="0">
                <a:solidFill>
                  <a:schemeClr val="accent6"/>
                </a:solidFill>
                <a:cs typeface="Calibri"/>
              </a:rPr>
              <a:t>Upon completion of </a:t>
            </a:r>
            <a:r>
              <a:rPr lang="en-GB" sz="3300" b="1" spc="-4" dirty="0">
                <a:solidFill>
                  <a:schemeClr val="accent3"/>
                </a:solidFill>
                <a:cs typeface="Calibri"/>
              </a:rPr>
              <a:t>ADDRESS</a:t>
            </a:r>
            <a:r>
              <a:rPr lang="en-GB" sz="3300" spc="-4" dirty="0">
                <a:solidFill>
                  <a:schemeClr val="tx2"/>
                </a:solidFill>
                <a:cs typeface="Calibri"/>
              </a:rPr>
              <a:t> </a:t>
            </a:r>
            <a:r>
              <a:rPr lang="en-GB" sz="3300" spc="-4" dirty="0">
                <a:solidFill>
                  <a:schemeClr val="accent6"/>
                </a:solidFill>
                <a:cs typeface="Calibri"/>
              </a:rPr>
              <a:t>and</a:t>
            </a:r>
            <a:r>
              <a:rPr lang="en-GB" sz="3300" spc="-4" dirty="0">
                <a:solidFill>
                  <a:schemeClr val="tx2"/>
                </a:solidFill>
                <a:cs typeface="Calibri"/>
              </a:rPr>
              <a:t> </a:t>
            </a:r>
            <a:r>
              <a:rPr lang="en-GB" sz="3300" b="1" spc="-4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BALLAD</a:t>
            </a:r>
            <a:r>
              <a:rPr lang="en-GB" sz="3300" spc="-4" dirty="0">
                <a:solidFill>
                  <a:schemeClr val="tx2"/>
                </a:solidFill>
                <a:cs typeface="Calibri"/>
              </a:rPr>
              <a:t> </a:t>
            </a:r>
            <a:r>
              <a:rPr lang="en-GB" sz="3300" spc="-4" dirty="0">
                <a:solidFill>
                  <a:schemeClr val="accent6"/>
                </a:solidFill>
                <a:cs typeface="Calibri"/>
              </a:rPr>
              <a:t>trials, participants can </a:t>
            </a:r>
            <a:r>
              <a:rPr lang="en-GB" sz="3300" b="1" spc="-4" dirty="0">
                <a:solidFill>
                  <a:schemeClr val="accent6"/>
                </a:solidFill>
                <a:cs typeface="Calibri"/>
              </a:rPr>
              <a:t>roll over to the open-label extension (OLE) </a:t>
            </a:r>
            <a:r>
              <a:rPr lang="en-GB" sz="3300" spc="-4" dirty="0">
                <a:solidFill>
                  <a:schemeClr val="accent6"/>
                </a:solidFill>
                <a:cs typeface="Calibri"/>
              </a:rPr>
              <a:t>trials, </a:t>
            </a:r>
            <a:r>
              <a:rPr lang="en-GB" sz="3300" b="1" spc="-4" dirty="0">
                <a:solidFill>
                  <a:schemeClr val="accent3"/>
                </a:solidFill>
                <a:cs typeface="Calibri"/>
              </a:rPr>
              <a:t>ADDRESS+ </a:t>
            </a:r>
            <a:r>
              <a:rPr lang="en-GB" sz="3300" spc="-4" dirty="0">
                <a:solidFill>
                  <a:schemeClr val="accent6"/>
                </a:solidFill>
                <a:cs typeface="Calibri"/>
              </a:rPr>
              <a:t>and</a:t>
            </a:r>
            <a:r>
              <a:rPr lang="en-GB" sz="3300" spc="-4" dirty="0">
                <a:solidFill>
                  <a:schemeClr val="tx2"/>
                </a:solidFill>
                <a:cs typeface="Calibri"/>
              </a:rPr>
              <a:t> </a:t>
            </a:r>
            <a:r>
              <a:rPr lang="en-GB" sz="3300" b="1" spc="-4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BALLAD+</a:t>
            </a:r>
            <a:r>
              <a:rPr lang="en-GB" sz="3300" spc="-4" dirty="0">
                <a:solidFill>
                  <a:schemeClr val="accent6"/>
                </a:solidFill>
                <a:cs typeface="Calibri"/>
              </a:rPr>
              <a:t>, respectively</a:t>
            </a:r>
          </a:p>
          <a:p>
            <a:pPr marL="304800" marR="48283" indent="-304800">
              <a:lnSpc>
                <a:spcPts val="4200"/>
              </a:lnSpc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en-GB" sz="3300" spc="-20" dirty="0">
                <a:solidFill>
                  <a:schemeClr val="accent6"/>
                </a:solidFill>
                <a:cs typeface="Calibri"/>
              </a:rPr>
              <a:t>Efgartigimod has been shown to be </a:t>
            </a:r>
            <a:r>
              <a:rPr lang="en-GB" sz="3300" b="1" spc="-20" dirty="0">
                <a:solidFill>
                  <a:schemeClr val="accent6"/>
                </a:solidFill>
                <a:cs typeface="Calibri"/>
              </a:rPr>
              <a:t>efficacious</a:t>
            </a:r>
            <a:r>
              <a:rPr lang="en-GB" sz="3300" spc="-20" dirty="0">
                <a:solidFill>
                  <a:schemeClr val="accent6"/>
                </a:solidFill>
                <a:cs typeface="Calibri"/>
              </a:rPr>
              <a:t> and </a:t>
            </a:r>
            <a:r>
              <a:rPr lang="en-GB" sz="3300" b="1" spc="-20" dirty="0">
                <a:solidFill>
                  <a:schemeClr val="accent6"/>
                </a:solidFill>
                <a:cs typeface="Calibri"/>
              </a:rPr>
              <a:t>well tolerated</a:t>
            </a:r>
            <a:r>
              <a:rPr lang="en-GB" sz="3300" spc="-20" dirty="0">
                <a:solidFill>
                  <a:schemeClr val="accent6"/>
                </a:solidFill>
                <a:cs typeface="Calibri"/>
              </a:rPr>
              <a:t> in phase 2, 3, and OLE trials in various </a:t>
            </a:r>
            <a:r>
              <a:rPr lang="en-GB" sz="3300" b="1" spc="-20" dirty="0">
                <a:solidFill>
                  <a:schemeClr val="accent6"/>
                </a:solidFill>
                <a:cs typeface="Calibri"/>
              </a:rPr>
              <a:t>IgG-mediated autoimmune disorders</a:t>
            </a:r>
          </a:p>
        </p:txBody>
      </p:sp>
      <p:sp>
        <p:nvSpPr>
          <p:cNvPr id="2179" name="Text Placeholder 11">
            <a:extLst>
              <a:ext uri="{FF2B5EF4-FFF2-40B4-BE49-F238E27FC236}">
                <a16:creationId xmlns:a16="http://schemas.microsoft.com/office/drawing/2014/main" id="{CAED7DC7-A2EB-B469-B223-8DC14C1B48B1}"/>
              </a:ext>
            </a:extLst>
          </p:cNvPr>
          <p:cNvSpPr txBox="1">
            <a:spLocks/>
          </p:cNvSpPr>
          <p:nvPr/>
        </p:nvSpPr>
        <p:spPr>
          <a:xfrm>
            <a:off x="43454783" y="6104423"/>
            <a:ext cx="5299363" cy="3477875"/>
          </a:xfrm>
          <a:prstGeom prst="rect">
            <a:avLst/>
          </a:prstGeom>
        </p:spPr>
        <p:txBody>
          <a:bodyPr wrap="square" lIns="256035" tIns="0" rIns="0" bIns="0" anchor="ctr" anchorCtr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3592" marR="44443">
              <a:spcAft>
                <a:spcPts val="1200"/>
              </a:spcAft>
            </a:pPr>
            <a:r>
              <a:rPr lang="en-GB" sz="36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222 participants with pemphigus have enrolled into the ADDRESS trial as of February 28, 2023</a:t>
            </a:r>
          </a:p>
          <a:p>
            <a:pPr marL="13592" marR="44443">
              <a:spcAft>
                <a:spcPts val="1200"/>
              </a:spcAft>
            </a:pPr>
            <a:r>
              <a:rPr lang="en-GB" sz="36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Readout is expected in late 2023</a:t>
            </a:r>
          </a:p>
        </p:txBody>
      </p:sp>
      <p:grpSp>
        <p:nvGrpSpPr>
          <p:cNvPr id="2321" name="Group 2320">
            <a:extLst>
              <a:ext uri="{FF2B5EF4-FFF2-40B4-BE49-F238E27FC236}">
                <a16:creationId xmlns:a16="http://schemas.microsoft.com/office/drawing/2014/main" id="{996AE8BB-7154-E1E2-B96F-6AE9BC1406DA}"/>
              </a:ext>
            </a:extLst>
          </p:cNvPr>
          <p:cNvGrpSpPr/>
          <p:nvPr/>
        </p:nvGrpSpPr>
        <p:grpSpPr>
          <a:xfrm>
            <a:off x="709164" y="10546876"/>
            <a:ext cx="8830969" cy="4897454"/>
            <a:chOff x="263507" y="3561496"/>
            <a:chExt cx="3153882" cy="17698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182731-2970-7953-51FF-43BB8F7D988B}"/>
                </a:ext>
              </a:extLst>
            </p:cNvPr>
            <p:cNvGrpSpPr/>
            <p:nvPr/>
          </p:nvGrpSpPr>
          <p:grpSpPr>
            <a:xfrm>
              <a:off x="263507" y="3561496"/>
              <a:ext cx="3153882" cy="1769841"/>
              <a:chOff x="218681" y="3806352"/>
              <a:chExt cx="3153882" cy="1747532"/>
            </a:xfrm>
          </p:grpSpPr>
          <p:sp>
            <p:nvSpPr>
              <p:cNvPr id="8" name="object 136">
                <a:extLst>
                  <a:ext uri="{FF2B5EF4-FFF2-40B4-BE49-F238E27FC236}">
                    <a16:creationId xmlns:a16="http://schemas.microsoft.com/office/drawing/2014/main" id="{224CA1D5-66AF-9B90-14F5-2D27918D9E27}"/>
                  </a:ext>
                </a:extLst>
              </p:cNvPr>
              <p:cNvSpPr/>
              <p:nvPr/>
            </p:nvSpPr>
            <p:spPr>
              <a:xfrm>
                <a:off x="218681" y="3806352"/>
                <a:ext cx="3153882" cy="1747532"/>
              </a:xfrm>
              <a:prstGeom prst="roundRect">
                <a:avLst>
                  <a:gd name="adj" fmla="val 6423"/>
                </a:avLst>
              </a:prstGeom>
              <a:solidFill>
                <a:srgbClr val="F6F6F6"/>
              </a:solidFill>
              <a:ln w="6350">
                <a:solidFill>
                  <a:schemeClr val="accent3"/>
                </a:solidFill>
              </a:ln>
            </p:spPr>
            <p:txBody>
              <a:bodyPr wrap="square" lIns="1664227" tIns="0" rIns="0" bIns="0" rtlCol="0" anchor="ctr" anchorCtr="0"/>
              <a:lstStyle/>
              <a:p>
                <a:pPr marL="17791">
                  <a:spcBef>
                    <a:spcPts val="160"/>
                  </a:spcBef>
                  <a:defRPr/>
                </a:pPr>
                <a:endParaRPr lang="en-US" sz="2240" spc="-14" dirty="0">
                  <a:solidFill>
                    <a:srgbClr val="5A5A5A">
                      <a:lumMod val="75000"/>
                    </a:srgbClr>
                  </a:solidFill>
                  <a:cs typeface="Calibri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2F40F1F-E3FE-E78D-7787-325D6826B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95426" y="3862100"/>
                <a:ext cx="2158770" cy="1633544"/>
              </a:xfrm>
              <a:prstGeom prst="rect">
                <a:avLst/>
              </a:prstGeom>
            </p:spPr>
          </p:pic>
        </p:grpSp>
        <p:sp>
          <p:nvSpPr>
            <p:cNvPr id="2319" name="TextBox 2318">
              <a:extLst>
                <a:ext uri="{FF2B5EF4-FFF2-40B4-BE49-F238E27FC236}">
                  <a16:creationId xmlns:a16="http://schemas.microsoft.com/office/drawing/2014/main" id="{A89F3662-7DCB-9B6A-2134-C29B128C2D08}"/>
                </a:ext>
              </a:extLst>
            </p:cNvPr>
            <p:cNvSpPr txBox="1"/>
            <p:nvPr/>
          </p:nvSpPr>
          <p:spPr>
            <a:xfrm>
              <a:off x="2653883" y="3702711"/>
              <a:ext cx="717326" cy="154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FcRn, neonatal Fc receptor; IgG immunoglobulin G. Image adapted from Kang TH, Jung ST. Boosting therapeutic potency of antibodies by taming Fc domain functions. </a:t>
              </a:r>
              <a:r>
                <a:rPr lang="en-US" sz="1600" i="1" dirty="0">
                  <a:solidFill>
                    <a:schemeClr val="tx2">
                      <a:lumMod val="75000"/>
                    </a:schemeClr>
                  </a:solidFill>
                </a:rPr>
                <a:t>Exp Mol Med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. 2019;51:1–9 and distributed under the terms of the Creative Commons CC-BY license (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https://creativecommons.org/licenses/by/4.0/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).</a:t>
              </a:r>
            </a:p>
          </p:txBody>
        </p:sp>
      </p:grpSp>
      <p:sp>
        <p:nvSpPr>
          <p:cNvPr id="2315" name="object 61">
            <a:extLst>
              <a:ext uri="{FF2B5EF4-FFF2-40B4-BE49-F238E27FC236}">
                <a16:creationId xmlns:a16="http://schemas.microsoft.com/office/drawing/2014/main" id="{CF23DA4C-E5B3-F9D0-7A15-BDE1B722E30C}"/>
              </a:ext>
            </a:extLst>
          </p:cNvPr>
          <p:cNvSpPr txBox="1"/>
          <p:nvPr/>
        </p:nvSpPr>
        <p:spPr>
          <a:xfrm>
            <a:off x="757435" y="26043285"/>
            <a:ext cx="29565250" cy="1791911"/>
          </a:xfrm>
          <a:prstGeom prst="rect">
            <a:avLst/>
          </a:prstGeom>
        </p:spPr>
        <p:txBody>
          <a:bodyPr vert="horz" wrap="square" lIns="0" tIns="16901" rIns="0" bIns="0" rtlCol="0">
            <a:spAutoFit/>
          </a:bodyPr>
          <a:lstStyle/>
          <a:p>
            <a:pPr marL="5556">
              <a:spcAft>
                <a:spcPts val="185"/>
              </a:spcAft>
              <a:tabLst>
                <a:tab pos="69010" algn="l"/>
              </a:tabLst>
              <a:defRPr/>
            </a:pPr>
            <a:r>
              <a:rPr lang="en-US" sz="1600" b="1" cap="all" dirty="0">
                <a:solidFill>
                  <a:schemeClr val="accent3"/>
                </a:solidFill>
                <a:latin typeface="+mj-lt"/>
                <a:cs typeface="Calibri"/>
              </a:rPr>
              <a:t>DISCLOSURES and acknowledgments</a:t>
            </a:r>
            <a:r>
              <a:rPr lang="en-US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alibri"/>
              </a:rPr>
              <a:t> </a:t>
            </a:r>
          </a:p>
          <a:p>
            <a:pPr marL="5556">
              <a:spcAft>
                <a:spcPts val="185"/>
              </a:spcAft>
              <a:tabLst>
                <a:tab pos="69010" algn="l"/>
              </a:tabLst>
              <a:defRPr/>
            </a:pP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SV: 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Honoraria for ad boards and/or invited talks: AbbVie, Janssen, Novartis, Pfizer, UCB;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 DFM: 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Advisor: argenx, Sanofi, Regeneron, Principia, Janssen, Lilly, Almirall, Roche; Co-creator: PDAI, BPDAI, MMPDAI; Creator: ABQOL, TABQOL; Textbook: Blistering Diseases; </a:t>
            </a:r>
            <a:r>
              <a:rPr lang="en-GB" sz="1600" b="1" dirty="0">
                <a:solidFill>
                  <a:srgbClr val="434343"/>
                </a:solidFill>
                <a:latin typeface="+mj-lt"/>
                <a:cs typeface="Calibri"/>
              </a:rPr>
              <a:t>DAC: </a:t>
            </a:r>
            <a:r>
              <a:rPr lang="en-GB" sz="1600" dirty="0">
                <a:solidFill>
                  <a:srgbClr val="434343"/>
                </a:solidFill>
                <a:latin typeface="+mj-lt"/>
                <a:cs typeface="Calibri"/>
              </a:rPr>
              <a:t>Consultant: argenx; Honoraria for ad boards and/or invited talks: Janssen; Principal investigator: Cabaletta, Incyte, Regeneron; </a:t>
            </a:r>
            <a:r>
              <a:rPr lang="en-GB" altLang="ja-JP" sz="1600" b="1" dirty="0">
                <a:solidFill>
                  <a:srgbClr val="434343"/>
                </a:solidFill>
                <a:latin typeface="+mj-lt"/>
                <a:cs typeface="Calibri"/>
              </a:rPr>
              <a:t>HU: 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Consultant: argenx , Ishin Pharma;</a:t>
            </a:r>
            <a:r>
              <a:rPr lang="ja-JP" altLang="en-US" sz="1600" dirty="0">
                <a:solidFill>
                  <a:srgbClr val="434343"/>
                </a:solidFill>
                <a:latin typeface="+mj-lt"/>
                <a:cs typeface="Calibri"/>
              </a:rPr>
              <a:t> </a:t>
            </a:r>
            <a:r>
              <a:rPr lang="en-US" altLang="ja-JP" sz="1600" dirty="0">
                <a:solidFill>
                  <a:srgbClr val="434343"/>
                </a:solidFill>
                <a:latin typeface="+mj-lt"/>
                <a:cs typeface="Calibri"/>
              </a:rPr>
              <a:t>Research funding: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 Boehringer Ingelheim, </a:t>
            </a:r>
            <a:r>
              <a:rPr lang="en-US" altLang="ja-JP" sz="1600" dirty="0">
                <a:solidFill>
                  <a:srgbClr val="434343"/>
                </a:solidFill>
                <a:latin typeface="+mj-lt"/>
                <a:cs typeface="Calibri"/>
              </a:rPr>
              <a:t>Daiichi</a:t>
            </a:r>
            <a:r>
              <a:rPr lang="ja-JP" altLang="en-US" sz="1600" dirty="0">
                <a:solidFill>
                  <a:srgbClr val="434343"/>
                </a:solidFill>
                <a:latin typeface="+mj-lt"/>
                <a:cs typeface="Calibri"/>
              </a:rPr>
              <a:t> </a:t>
            </a:r>
            <a:r>
              <a:rPr lang="en-US" altLang="ja-JP" sz="1600" dirty="0">
                <a:solidFill>
                  <a:srgbClr val="434343"/>
                </a:solidFill>
                <a:latin typeface="+mj-lt"/>
                <a:cs typeface="Calibri"/>
              </a:rPr>
              <a:t>Sankyo,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 Eisai, JB, Kaken,</a:t>
            </a:r>
            <a:r>
              <a:rPr lang="ja-JP" altLang="en-US" sz="1600" dirty="0">
                <a:solidFill>
                  <a:srgbClr val="434343"/>
                </a:solidFill>
                <a:latin typeface="+mj-lt"/>
                <a:cs typeface="Calibri"/>
              </a:rPr>
              <a:t> 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Kyowa Kirin, Mitsubishi Tanabe, Nihon Zoki, Otsuka, </a:t>
            </a:r>
            <a:r>
              <a:rPr lang="en-US" altLang="ja-JP" sz="1600" dirty="0">
                <a:solidFill>
                  <a:srgbClr val="434343"/>
                </a:solidFill>
                <a:latin typeface="+mj-lt"/>
                <a:cs typeface="Calibri"/>
              </a:rPr>
              <a:t>Sato,</a:t>
            </a:r>
            <a:r>
              <a:rPr lang="ja-JP" altLang="en-US" sz="1600" dirty="0">
                <a:solidFill>
                  <a:srgbClr val="434343"/>
                </a:solidFill>
                <a:latin typeface="+mj-lt"/>
                <a:cs typeface="Calibri"/>
              </a:rPr>
              <a:t> 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Shionogi, Sun Pharma, Taiho, Teijin, Tokiwa, Torii; </a:t>
            </a:r>
            <a:r>
              <a:rPr lang="en-GB" altLang="ja-JP" sz="1600" b="1" dirty="0">
                <a:solidFill>
                  <a:srgbClr val="434343"/>
                </a:solidFill>
                <a:latin typeface="+mj-lt"/>
                <a:cs typeface="Calibri"/>
              </a:rPr>
              <a:t>MH: 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Consultant: Topas Therapeutics, Novartis, argenx, Celgene; Honoraria: Janssen Cilag, Novartis, AbbVie, Celgene; Research grants: Topas Therapeutics, Janssen Cilag, Biotest; 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MG: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 Consultant: Almirall, argenx (paid to institution); Honoraria for ad boards and/or invited talks: Biotest, GSK, Janssen, Leo Pharma, Lilly, Novartis, UCB; 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AAS: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 Research funding: argenx; 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ES: 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Research grants: Admirx, Alpine Immune, argenx, AstraZeneca, Biotest, CSL, Dompe, Euroimmun, Fresenius Medical Care, Incyte, Pincell; Consulting fees/honoraria: Almirall, argenx, AstraZeneca, Bristol-Myers Squibb, Chugai, Janssen, Leo, Sanofi; Patents: Dompe, Euroimmun. 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IS, PV: 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Employees of argenx; 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LB: 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Consultant: argenx; </a:t>
            </a:r>
            <a:r>
              <a:rPr lang="en-US" sz="1600" b="1" dirty="0">
                <a:solidFill>
                  <a:srgbClr val="434343"/>
                </a:solidFill>
                <a:latin typeface="+mj-lt"/>
                <a:cs typeface="Calibri"/>
              </a:rPr>
              <a:t>VPW: </a:t>
            </a: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Consultant and research grant: argenx; </a:t>
            </a:r>
            <a:r>
              <a:rPr lang="en-GB" altLang="ja-JP" sz="1600" b="1" dirty="0">
                <a:solidFill>
                  <a:srgbClr val="434343"/>
                </a:solidFill>
                <a:latin typeface="+mj-lt"/>
                <a:cs typeface="Calibri"/>
              </a:rPr>
              <a:t>PJ:</a:t>
            </a:r>
            <a:r>
              <a:rPr lang="en-GB" altLang="ja-JP" sz="1600" dirty="0">
                <a:solidFill>
                  <a:srgbClr val="434343"/>
                </a:solidFill>
                <a:latin typeface="+mj-lt"/>
                <a:cs typeface="Calibri"/>
              </a:rPr>
              <a:t> Consultant: Akari, Amgen, argenx, AstraZeneca Roche, Chugai, Janssen, Kezar Life Science, Novartis, Principia Biopharma, Regeneron, Roche, Sanofi, Servier, Thermo Fisher, UCB, Zenyaku Kogyo. </a:t>
            </a:r>
          </a:p>
          <a:p>
            <a:pPr marL="5556">
              <a:spcAft>
                <a:spcPts val="185"/>
              </a:spcAft>
              <a:tabLst>
                <a:tab pos="69010" algn="l"/>
              </a:tabLst>
              <a:defRPr/>
            </a:pPr>
            <a:r>
              <a:rPr lang="en-US" sz="1600" dirty="0">
                <a:solidFill>
                  <a:srgbClr val="434343"/>
                </a:solidFill>
                <a:latin typeface="+mj-lt"/>
                <a:cs typeface="Calibri"/>
              </a:rPr>
              <a:t>These studies were funded by argenx. Formatting and editing assistance was provided by Envision Pharma Group, funded by argenx</a:t>
            </a:r>
            <a:r>
              <a:rPr lang="en-GB" sz="1600" dirty="0">
                <a:solidFill>
                  <a:srgbClr val="434343"/>
                </a:solidFill>
                <a:latin typeface="+mj-lt"/>
                <a:cs typeface="Calibri"/>
              </a:rPr>
              <a:t>. </a:t>
            </a:r>
            <a:endParaRPr lang="en-US" sz="1600" dirty="0">
              <a:solidFill>
                <a:srgbClr val="434343"/>
              </a:solidFill>
              <a:latin typeface="+mj-lt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C938B1-9C3A-E107-0134-CC7304B455D7}"/>
              </a:ext>
            </a:extLst>
          </p:cNvPr>
          <p:cNvGrpSpPr/>
          <p:nvPr/>
        </p:nvGrpSpPr>
        <p:grpSpPr>
          <a:xfrm>
            <a:off x="20355739" y="4806376"/>
            <a:ext cx="8961221" cy="768105"/>
            <a:chOff x="6172199" y="1756989"/>
            <a:chExt cx="3200400" cy="274320"/>
          </a:xfrm>
          <a:solidFill>
            <a:srgbClr val="0B436E"/>
          </a:solidFill>
          <a:effectLst/>
        </p:grpSpPr>
        <p:sp>
          <p:nvSpPr>
            <p:cNvPr id="2313" name="TextBox 2312">
              <a:extLst>
                <a:ext uri="{FF2B5EF4-FFF2-40B4-BE49-F238E27FC236}">
                  <a16:creationId xmlns:a16="http://schemas.microsoft.com/office/drawing/2014/main" id="{605DB9A3-5E90-B5F4-09BA-BB59CCB05F7F}"/>
                </a:ext>
              </a:extLst>
            </p:cNvPr>
            <p:cNvSpPr txBox="1"/>
            <p:nvPr/>
          </p:nvSpPr>
          <p:spPr>
            <a:xfrm>
              <a:off x="6172199" y="1756989"/>
              <a:ext cx="3200400" cy="2743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175">
              <a:solidFill>
                <a:srgbClr val="54779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3"/>
                  </a:solidFill>
                </a:defRPr>
              </a:lvl1pPr>
            </a:lstStyle>
            <a:p>
              <a:pPr>
                <a:defRPr/>
              </a:pPr>
              <a:r>
                <a:rPr lang="en-US" sz="4400" b="0" dirty="0">
                  <a:solidFill>
                    <a:srgbClr val="FFFFFF"/>
                  </a:solidFill>
                </a:rPr>
                <a:t>RESULTS</a:t>
              </a:r>
            </a:p>
          </p:txBody>
        </p: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4BCBA13C-2082-A8A0-D6ED-633EAE122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565" y="1784626"/>
              <a:ext cx="212472" cy="212472"/>
            </a:xfrm>
            <a:prstGeom prst="ellipse">
              <a:avLst/>
            </a:prstGeom>
            <a:grpFill/>
            <a:ln w="317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endParaRPr lang="en-US" sz="3920" dirty="0">
                <a:solidFill>
                  <a:srgbClr val="0B436E"/>
                </a:solidFill>
              </a:endParaRPr>
            </a:p>
          </p:txBody>
        </p:sp>
        <p:sp>
          <p:nvSpPr>
            <p:cNvPr id="101" name="Freeform 214">
              <a:extLst>
                <a:ext uri="{FF2B5EF4-FFF2-40B4-BE49-F238E27FC236}">
                  <a16:creationId xmlns:a16="http://schemas.microsoft.com/office/drawing/2014/main" id="{DC5B2CC0-7BFC-037B-B0AB-0D9809F65127}"/>
                </a:ext>
              </a:extLst>
            </p:cNvPr>
            <p:cNvSpPr/>
            <p:nvPr/>
          </p:nvSpPr>
          <p:spPr>
            <a:xfrm>
              <a:off x="6262634" y="1812059"/>
              <a:ext cx="119036" cy="142998"/>
            </a:xfrm>
            <a:custGeom>
              <a:avLst/>
              <a:gdLst>
                <a:gd name="connsiteX0" fmla="*/ 5702 w 110113"/>
                <a:gd name="connsiteY0" fmla="*/ 30722 h 132280"/>
                <a:gd name="connsiteX1" fmla="*/ 481 w 110113"/>
                <a:gd name="connsiteY1" fmla="*/ 18264 h 132280"/>
                <a:gd name="connsiteX2" fmla="*/ 1591 w 110113"/>
                <a:gd name="connsiteY2" fmla="*/ 12002 h 132280"/>
                <a:gd name="connsiteX3" fmla="*/ 5833 w 110113"/>
                <a:gd name="connsiteY3" fmla="*/ 5023 h 132280"/>
                <a:gd name="connsiteX4" fmla="*/ 18101 w 110113"/>
                <a:gd name="connsiteY4" fmla="*/ 0 h 132280"/>
                <a:gd name="connsiteX5" fmla="*/ 30109 w 110113"/>
                <a:gd name="connsiteY5" fmla="*/ 5023 h 132280"/>
                <a:gd name="connsiteX6" fmla="*/ 31414 w 110113"/>
                <a:gd name="connsiteY6" fmla="*/ 6392 h 132280"/>
                <a:gd name="connsiteX7" fmla="*/ 35982 w 110113"/>
                <a:gd name="connsiteY7" fmla="*/ 18264 h 132280"/>
                <a:gd name="connsiteX8" fmla="*/ 30827 w 110113"/>
                <a:gd name="connsiteY8" fmla="*/ 30722 h 132280"/>
                <a:gd name="connsiteX9" fmla="*/ 28217 w 110113"/>
                <a:gd name="connsiteY9" fmla="*/ 33266 h 132280"/>
                <a:gd name="connsiteX10" fmla="*/ 24301 w 110113"/>
                <a:gd name="connsiteY10" fmla="*/ 38353 h 132280"/>
                <a:gd name="connsiteX11" fmla="*/ 23387 w 110113"/>
                <a:gd name="connsiteY11" fmla="*/ 41158 h 132280"/>
                <a:gd name="connsiteX12" fmla="*/ 22408 w 110113"/>
                <a:gd name="connsiteY12" fmla="*/ 49963 h 132280"/>
                <a:gd name="connsiteX13" fmla="*/ 22408 w 110113"/>
                <a:gd name="connsiteY13" fmla="*/ 62421 h 132280"/>
                <a:gd name="connsiteX14" fmla="*/ 23061 w 110113"/>
                <a:gd name="connsiteY14" fmla="*/ 69857 h 132280"/>
                <a:gd name="connsiteX15" fmla="*/ 23191 w 110113"/>
                <a:gd name="connsiteY15" fmla="*/ 70249 h 132280"/>
                <a:gd name="connsiteX16" fmla="*/ 24366 w 110113"/>
                <a:gd name="connsiteY16" fmla="*/ 74032 h 132280"/>
                <a:gd name="connsiteX17" fmla="*/ 28021 w 110113"/>
                <a:gd name="connsiteY17" fmla="*/ 79967 h 132280"/>
                <a:gd name="connsiteX18" fmla="*/ 30892 w 110113"/>
                <a:gd name="connsiteY18" fmla="*/ 82381 h 132280"/>
                <a:gd name="connsiteX19" fmla="*/ 35199 w 110113"/>
                <a:gd name="connsiteY19" fmla="*/ 89164 h 132280"/>
                <a:gd name="connsiteX20" fmla="*/ 37679 w 110113"/>
                <a:gd name="connsiteY20" fmla="*/ 91969 h 132280"/>
                <a:gd name="connsiteX21" fmla="*/ 37940 w 110113"/>
                <a:gd name="connsiteY21" fmla="*/ 92295 h 132280"/>
                <a:gd name="connsiteX22" fmla="*/ 39637 w 110113"/>
                <a:gd name="connsiteY22" fmla="*/ 93730 h 132280"/>
                <a:gd name="connsiteX23" fmla="*/ 43030 w 110113"/>
                <a:gd name="connsiteY23" fmla="*/ 95882 h 132280"/>
                <a:gd name="connsiteX24" fmla="*/ 43357 w 110113"/>
                <a:gd name="connsiteY24" fmla="*/ 96078 h 132280"/>
                <a:gd name="connsiteX25" fmla="*/ 50405 w 110113"/>
                <a:gd name="connsiteY25" fmla="*/ 98687 h 132280"/>
                <a:gd name="connsiteX26" fmla="*/ 62347 w 110113"/>
                <a:gd name="connsiteY26" fmla="*/ 101883 h 132280"/>
                <a:gd name="connsiteX27" fmla="*/ 71157 w 110113"/>
                <a:gd name="connsiteY27" fmla="*/ 103188 h 132280"/>
                <a:gd name="connsiteX28" fmla="*/ 73963 w 110113"/>
                <a:gd name="connsiteY28" fmla="*/ 103188 h 132280"/>
                <a:gd name="connsiteX29" fmla="*/ 82969 w 110113"/>
                <a:gd name="connsiteY29" fmla="*/ 99144 h 132280"/>
                <a:gd name="connsiteX30" fmla="*/ 96412 w 110113"/>
                <a:gd name="connsiteY30" fmla="*/ 97383 h 132280"/>
                <a:gd name="connsiteX31" fmla="*/ 102155 w 110113"/>
                <a:gd name="connsiteY31" fmla="*/ 99992 h 132280"/>
                <a:gd name="connsiteX32" fmla="*/ 107768 w 110113"/>
                <a:gd name="connsiteY32" fmla="*/ 105927 h 132280"/>
                <a:gd name="connsiteX33" fmla="*/ 109464 w 110113"/>
                <a:gd name="connsiteY33" fmla="*/ 119037 h 132280"/>
                <a:gd name="connsiteX34" fmla="*/ 101437 w 110113"/>
                <a:gd name="connsiteY34" fmla="*/ 129409 h 132280"/>
                <a:gd name="connsiteX35" fmla="*/ 99806 w 110113"/>
                <a:gd name="connsiteY35" fmla="*/ 130322 h 132280"/>
                <a:gd name="connsiteX36" fmla="*/ 87146 w 110113"/>
                <a:gd name="connsiteY36" fmla="*/ 131626 h 132280"/>
                <a:gd name="connsiteX37" fmla="*/ 76443 w 110113"/>
                <a:gd name="connsiteY37" fmla="*/ 123343 h 132280"/>
                <a:gd name="connsiteX38" fmla="*/ 74747 w 110113"/>
                <a:gd name="connsiteY38" fmla="*/ 120342 h 132280"/>
                <a:gd name="connsiteX39" fmla="*/ 70831 w 110113"/>
                <a:gd name="connsiteY39" fmla="*/ 115189 h 132280"/>
                <a:gd name="connsiteX40" fmla="*/ 68351 w 110113"/>
                <a:gd name="connsiteY40" fmla="*/ 113624 h 132280"/>
                <a:gd name="connsiteX41" fmla="*/ 60128 w 110113"/>
                <a:gd name="connsiteY41" fmla="*/ 110297 h 132280"/>
                <a:gd name="connsiteX42" fmla="*/ 48186 w 110113"/>
                <a:gd name="connsiteY42" fmla="*/ 107101 h 132280"/>
                <a:gd name="connsiteX43" fmla="*/ 40746 w 110113"/>
                <a:gd name="connsiteY43" fmla="*/ 105797 h 132280"/>
                <a:gd name="connsiteX44" fmla="*/ 40420 w 110113"/>
                <a:gd name="connsiteY44" fmla="*/ 105797 h 132280"/>
                <a:gd name="connsiteX45" fmla="*/ 36374 w 110113"/>
                <a:gd name="connsiteY45" fmla="*/ 105992 h 132280"/>
                <a:gd name="connsiteX46" fmla="*/ 30892 w 110113"/>
                <a:gd name="connsiteY46" fmla="*/ 107427 h 132280"/>
                <a:gd name="connsiteX47" fmla="*/ 18362 w 110113"/>
                <a:gd name="connsiteY47" fmla="*/ 112711 h 132280"/>
                <a:gd name="connsiteX48" fmla="*/ 9617 w 110113"/>
                <a:gd name="connsiteY48" fmla="*/ 110493 h 132280"/>
                <a:gd name="connsiteX49" fmla="*/ 2504 w 110113"/>
                <a:gd name="connsiteY49" fmla="*/ 103579 h 132280"/>
                <a:gd name="connsiteX50" fmla="*/ 612 w 110113"/>
                <a:gd name="connsiteY50" fmla="*/ 90077 h 132280"/>
                <a:gd name="connsiteX51" fmla="*/ 8508 w 110113"/>
                <a:gd name="connsiteY51" fmla="*/ 79641 h 132280"/>
                <a:gd name="connsiteX52" fmla="*/ 10662 w 110113"/>
                <a:gd name="connsiteY52" fmla="*/ 76445 h 132280"/>
                <a:gd name="connsiteX53" fmla="*/ 10662 w 110113"/>
                <a:gd name="connsiteY53" fmla="*/ 76184 h 132280"/>
                <a:gd name="connsiteX54" fmla="*/ 11706 w 110113"/>
                <a:gd name="connsiteY54" fmla="*/ 74097 h 132280"/>
                <a:gd name="connsiteX55" fmla="*/ 12880 w 110113"/>
                <a:gd name="connsiteY55" fmla="*/ 70314 h 132280"/>
                <a:gd name="connsiteX56" fmla="*/ 12880 w 110113"/>
                <a:gd name="connsiteY56" fmla="*/ 69923 h 132280"/>
                <a:gd name="connsiteX57" fmla="*/ 13599 w 110113"/>
                <a:gd name="connsiteY57" fmla="*/ 62487 h 132280"/>
                <a:gd name="connsiteX58" fmla="*/ 13599 w 110113"/>
                <a:gd name="connsiteY58" fmla="*/ 50029 h 132280"/>
                <a:gd name="connsiteX59" fmla="*/ 12619 w 110113"/>
                <a:gd name="connsiteY59" fmla="*/ 41223 h 132280"/>
                <a:gd name="connsiteX60" fmla="*/ 11771 w 110113"/>
                <a:gd name="connsiteY60" fmla="*/ 38549 h 132280"/>
                <a:gd name="connsiteX61" fmla="*/ 5702 w 110113"/>
                <a:gd name="connsiteY61" fmla="*/ 30787 h 13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0113" h="132280">
                  <a:moveTo>
                    <a:pt x="5702" y="30722"/>
                  </a:moveTo>
                  <a:cubicBezTo>
                    <a:pt x="2243" y="27330"/>
                    <a:pt x="481" y="23156"/>
                    <a:pt x="481" y="18264"/>
                  </a:cubicBezTo>
                  <a:cubicBezTo>
                    <a:pt x="481" y="16046"/>
                    <a:pt x="873" y="13958"/>
                    <a:pt x="1591" y="12002"/>
                  </a:cubicBezTo>
                  <a:cubicBezTo>
                    <a:pt x="2308" y="9458"/>
                    <a:pt x="3679" y="7110"/>
                    <a:pt x="5833" y="5023"/>
                  </a:cubicBezTo>
                  <a:cubicBezTo>
                    <a:pt x="9226" y="1631"/>
                    <a:pt x="13272" y="0"/>
                    <a:pt x="18101" y="0"/>
                  </a:cubicBezTo>
                  <a:cubicBezTo>
                    <a:pt x="22931" y="0"/>
                    <a:pt x="26781" y="1696"/>
                    <a:pt x="30109" y="5023"/>
                  </a:cubicBezTo>
                  <a:cubicBezTo>
                    <a:pt x="30631" y="5544"/>
                    <a:pt x="31088" y="6001"/>
                    <a:pt x="31414" y="6392"/>
                  </a:cubicBezTo>
                  <a:cubicBezTo>
                    <a:pt x="34481" y="9719"/>
                    <a:pt x="35982" y="13698"/>
                    <a:pt x="35982" y="18264"/>
                  </a:cubicBezTo>
                  <a:cubicBezTo>
                    <a:pt x="35982" y="23156"/>
                    <a:pt x="34286" y="27265"/>
                    <a:pt x="30827" y="30722"/>
                  </a:cubicBezTo>
                  <a:cubicBezTo>
                    <a:pt x="29587" y="31961"/>
                    <a:pt x="28738" y="32809"/>
                    <a:pt x="28217" y="33266"/>
                  </a:cubicBezTo>
                  <a:cubicBezTo>
                    <a:pt x="26258" y="35157"/>
                    <a:pt x="24888" y="36853"/>
                    <a:pt x="24301" y="38353"/>
                  </a:cubicBezTo>
                  <a:cubicBezTo>
                    <a:pt x="23975" y="39201"/>
                    <a:pt x="23648" y="40179"/>
                    <a:pt x="23387" y="41158"/>
                  </a:cubicBezTo>
                  <a:cubicBezTo>
                    <a:pt x="22735" y="43767"/>
                    <a:pt x="22408" y="46702"/>
                    <a:pt x="22408" y="49963"/>
                  </a:cubicBezTo>
                  <a:lnTo>
                    <a:pt x="22408" y="62421"/>
                  </a:lnTo>
                  <a:cubicBezTo>
                    <a:pt x="22408" y="65096"/>
                    <a:pt x="22604" y="67574"/>
                    <a:pt x="23061" y="69857"/>
                  </a:cubicBezTo>
                  <a:cubicBezTo>
                    <a:pt x="23126" y="69988"/>
                    <a:pt x="23191" y="70118"/>
                    <a:pt x="23191" y="70249"/>
                  </a:cubicBezTo>
                  <a:cubicBezTo>
                    <a:pt x="23518" y="71553"/>
                    <a:pt x="23909" y="72858"/>
                    <a:pt x="24366" y="74032"/>
                  </a:cubicBezTo>
                  <a:cubicBezTo>
                    <a:pt x="25214" y="75923"/>
                    <a:pt x="26389" y="77880"/>
                    <a:pt x="28021" y="79967"/>
                  </a:cubicBezTo>
                  <a:cubicBezTo>
                    <a:pt x="28934" y="80620"/>
                    <a:pt x="29913" y="81468"/>
                    <a:pt x="30892" y="82381"/>
                  </a:cubicBezTo>
                  <a:cubicBezTo>
                    <a:pt x="32915" y="84402"/>
                    <a:pt x="34351" y="86620"/>
                    <a:pt x="35199" y="89164"/>
                  </a:cubicBezTo>
                  <a:cubicBezTo>
                    <a:pt x="36047" y="90208"/>
                    <a:pt x="36896" y="91121"/>
                    <a:pt x="37679" y="91969"/>
                  </a:cubicBezTo>
                  <a:cubicBezTo>
                    <a:pt x="37810" y="92034"/>
                    <a:pt x="37875" y="92164"/>
                    <a:pt x="37940" y="92295"/>
                  </a:cubicBezTo>
                  <a:cubicBezTo>
                    <a:pt x="38462" y="92817"/>
                    <a:pt x="39049" y="93274"/>
                    <a:pt x="39637" y="93730"/>
                  </a:cubicBezTo>
                  <a:cubicBezTo>
                    <a:pt x="40746" y="94448"/>
                    <a:pt x="41856" y="95230"/>
                    <a:pt x="43030" y="95882"/>
                  </a:cubicBezTo>
                  <a:cubicBezTo>
                    <a:pt x="43096" y="95882"/>
                    <a:pt x="43226" y="95948"/>
                    <a:pt x="43357" y="96078"/>
                  </a:cubicBezTo>
                  <a:cubicBezTo>
                    <a:pt x="45380" y="97187"/>
                    <a:pt x="47729" y="98035"/>
                    <a:pt x="50405" y="98687"/>
                  </a:cubicBezTo>
                  <a:lnTo>
                    <a:pt x="62347" y="101883"/>
                  </a:lnTo>
                  <a:cubicBezTo>
                    <a:pt x="65479" y="102731"/>
                    <a:pt x="68416" y="103188"/>
                    <a:pt x="71157" y="103188"/>
                  </a:cubicBezTo>
                  <a:lnTo>
                    <a:pt x="73963" y="103188"/>
                  </a:lnTo>
                  <a:cubicBezTo>
                    <a:pt x="74812" y="103122"/>
                    <a:pt x="77814" y="101753"/>
                    <a:pt x="82969" y="99144"/>
                  </a:cubicBezTo>
                  <a:cubicBezTo>
                    <a:pt x="87211" y="96730"/>
                    <a:pt x="91649" y="96143"/>
                    <a:pt x="96412" y="97383"/>
                  </a:cubicBezTo>
                  <a:cubicBezTo>
                    <a:pt x="98566" y="97904"/>
                    <a:pt x="100459" y="98818"/>
                    <a:pt x="102155" y="99992"/>
                  </a:cubicBezTo>
                  <a:cubicBezTo>
                    <a:pt x="104440" y="101427"/>
                    <a:pt x="106332" y="103383"/>
                    <a:pt x="107768" y="105927"/>
                  </a:cubicBezTo>
                  <a:cubicBezTo>
                    <a:pt x="110182" y="110102"/>
                    <a:pt x="110704" y="114407"/>
                    <a:pt x="109464" y="119037"/>
                  </a:cubicBezTo>
                  <a:cubicBezTo>
                    <a:pt x="108225" y="123669"/>
                    <a:pt x="105549" y="127126"/>
                    <a:pt x="101437" y="129409"/>
                  </a:cubicBezTo>
                  <a:cubicBezTo>
                    <a:pt x="100915" y="129735"/>
                    <a:pt x="100393" y="130061"/>
                    <a:pt x="99806" y="130322"/>
                  </a:cubicBezTo>
                  <a:cubicBezTo>
                    <a:pt x="95825" y="132409"/>
                    <a:pt x="91583" y="132800"/>
                    <a:pt x="87146" y="131626"/>
                  </a:cubicBezTo>
                  <a:cubicBezTo>
                    <a:pt x="82382" y="130387"/>
                    <a:pt x="78858" y="127647"/>
                    <a:pt x="76443" y="123343"/>
                  </a:cubicBezTo>
                  <a:cubicBezTo>
                    <a:pt x="75595" y="121843"/>
                    <a:pt x="75007" y="120864"/>
                    <a:pt x="74747" y="120342"/>
                  </a:cubicBezTo>
                  <a:cubicBezTo>
                    <a:pt x="73311" y="117863"/>
                    <a:pt x="72005" y="116168"/>
                    <a:pt x="70831" y="115189"/>
                  </a:cubicBezTo>
                  <a:cubicBezTo>
                    <a:pt x="70113" y="114667"/>
                    <a:pt x="69265" y="114146"/>
                    <a:pt x="68351" y="113624"/>
                  </a:cubicBezTo>
                  <a:cubicBezTo>
                    <a:pt x="66002" y="112254"/>
                    <a:pt x="63261" y="111145"/>
                    <a:pt x="60128" y="110297"/>
                  </a:cubicBezTo>
                  <a:lnTo>
                    <a:pt x="48186" y="107101"/>
                  </a:lnTo>
                  <a:cubicBezTo>
                    <a:pt x="45575" y="106384"/>
                    <a:pt x="43096" y="105927"/>
                    <a:pt x="40746" y="105797"/>
                  </a:cubicBezTo>
                  <a:lnTo>
                    <a:pt x="40420" y="105797"/>
                  </a:lnTo>
                  <a:cubicBezTo>
                    <a:pt x="39049" y="105797"/>
                    <a:pt x="37679" y="105797"/>
                    <a:pt x="36374" y="105992"/>
                  </a:cubicBezTo>
                  <a:cubicBezTo>
                    <a:pt x="34677" y="106253"/>
                    <a:pt x="32850" y="106710"/>
                    <a:pt x="30892" y="107427"/>
                  </a:cubicBezTo>
                  <a:cubicBezTo>
                    <a:pt x="27433" y="110950"/>
                    <a:pt x="23257" y="112711"/>
                    <a:pt x="18362" y="112711"/>
                  </a:cubicBezTo>
                  <a:cubicBezTo>
                    <a:pt x="15099" y="112711"/>
                    <a:pt x="12228" y="111993"/>
                    <a:pt x="9617" y="110493"/>
                  </a:cubicBezTo>
                  <a:cubicBezTo>
                    <a:pt x="6616" y="108993"/>
                    <a:pt x="4266" y="106645"/>
                    <a:pt x="2504" y="103579"/>
                  </a:cubicBezTo>
                  <a:cubicBezTo>
                    <a:pt x="24" y="99340"/>
                    <a:pt x="-628" y="94839"/>
                    <a:pt x="612" y="90077"/>
                  </a:cubicBezTo>
                  <a:cubicBezTo>
                    <a:pt x="1786" y="85577"/>
                    <a:pt x="4462" y="82120"/>
                    <a:pt x="8508" y="79641"/>
                  </a:cubicBezTo>
                  <a:cubicBezTo>
                    <a:pt x="9291" y="78532"/>
                    <a:pt x="10074" y="77489"/>
                    <a:pt x="10662" y="76445"/>
                  </a:cubicBezTo>
                  <a:cubicBezTo>
                    <a:pt x="10662" y="76380"/>
                    <a:pt x="10662" y="76249"/>
                    <a:pt x="10662" y="76184"/>
                  </a:cubicBezTo>
                  <a:cubicBezTo>
                    <a:pt x="11053" y="75532"/>
                    <a:pt x="11380" y="74814"/>
                    <a:pt x="11706" y="74097"/>
                  </a:cubicBezTo>
                  <a:cubicBezTo>
                    <a:pt x="12228" y="72923"/>
                    <a:pt x="12619" y="71684"/>
                    <a:pt x="12880" y="70314"/>
                  </a:cubicBezTo>
                  <a:cubicBezTo>
                    <a:pt x="12880" y="70183"/>
                    <a:pt x="12880" y="70053"/>
                    <a:pt x="12880" y="69923"/>
                  </a:cubicBezTo>
                  <a:cubicBezTo>
                    <a:pt x="13337" y="67639"/>
                    <a:pt x="13599" y="65096"/>
                    <a:pt x="13599" y="62487"/>
                  </a:cubicBezTo>
                  <a:lnTo>
                    <a:pt x="13599" y="50029"/>
                  </a:lnTo>
                  <a:cubicBezTo>
                    <a:pt x="13599" y="46767"/>
                    <a:pt x="13272" y="43832"/>
                    <a:pt x="12619" y="41223"/>
                  </a:cubicBezTo>
                  <a:cubicBezTo>
                    <a:pt x="12293" y="40179"/>
                    <a:pt x="12032" y="39331"/>
                    <a:pt x="11771" y="38549"/>
                  </a:cubicBezTo>
                  <a:cubicBezTo>
                    <a:pt x="11575" y="37701"/>
                    <a:pt x="9552" y="35157"/>
                    <a:pt x="5702" y="30787"/>
                  </a:cubicBezTo>
                </a:path>
              </a:pathLst>
            </a:custGeom>
            <a:grpFill/>
            <a:ln w="6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1855" dirty="0">
                <a:solidFill>
                  <a:srgbClr val="00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D1C4526-CC65-93BB-320E-D119EA0C06D7}"/>
              </a:ext>
            </a:extLst>
          </p:cNvPr>
          <p:cNvSpPr txBox="1"/>
          <p:nvPr/>
        </p:nvSpPr>
        <p:spPr>
          <a:xfrm>
            <a:off x="11057887" y="5913361"/>
            <a:ext cx="27889200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592" marR="44443">
              <a:spcAft>
                <a:spcPts val="185"/>
              </a:spcAft>
            </a:pPr>
            <a:r>
              <a:rPr lang="en-GB" sz="2800" b="1" kern="0" dirty="0">
                <a:solidFill>
                  <a:schemeClr val="accent3"/>
                </a:solidFill>
              </a:rPr>
              <a:t>Efgartigimod Is Clinically Effective and Well Tolerated in Phase 2 and 3 Trials in IgG-Mediated Disorders</a:t>
            </a:r>
            <a:r>
              <a:rPr lang="en-GB" sz="2800" b="1" kern="0" baseline="30000" dirty="0">
                <a:solidFill>
                  <a:schemeClr val="accent3"/>
                </a:solidFill>
              </a:rPr>
              <a:t>4,10–13</a:t>
            </a:r>
          </a:p>
        </p:txBody>
      </p:sp>
      <p:graphicFrame>
        <p:nvGraphicFramePr>
          <p:cNvPr id="94" name="Table 48">
            <a:extLst>
              <a:ext uri="{FF2B5EF4-FFF2-40B4-BE49-F238E27FC236}">
                <a16:creationId xmlns:a16="http://schemas.microsoft.com/office/drawing/2014/main" id="{27CE484C-DDE6-A0CF-7EA0-76504EFC6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63364"/>
              </p:ext>
            </p:extLst>
          </p:nvPr>
        </p:nvGraphicFramePr>
        <p:xfrm>
          <a:off x="11057887" y="6477467"/>
          <a:ext cx="27966039" cy="536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611">
                  <a:extLst>
                    <a:ext uri="{9D8B030D-6E8A-4147-A177-3AD203B41FA5}">
                      <a16:colId xmlns:a16="http://schemas.microsoft.com/office/drawing/2014/main" val="947288488"/>
                    </a:ext>
                  </a:extLst>
                </a:gridCol>
                <a:gridCol w="3810611">
                  <a:extLst>
                    <a:ext uri="{9D8B030D-6E8A-4147-A177-3AD203B41FA5}">
                      <a16:colId xmlns:a16="http://schemas.microsoft.com/office/drawing/2014/main" val="1253957094"/>
                    </a:ext>
                  </a:extLst>
                </a:gridCol>
                <a:gridCol w="5805386">
                  <a:extLst>
                    <a:ext uri="{9D8B030D-6E8A-4147-A177-3AD203B41FA5}">
                      <a16:colId xmlns:a16="http://schemas.microsoft.com/office/drawing/2014/main" val="3675902601"/>
                    </a:ext>
                  </a:extLst>
                </a:gridCol>
                <a:gridCol w="4370340">
                  <a:extLst>
                    <a:ext uri="{9D8B030D-6E8A-4147-A177-3AD203B41FA5}">
                      <a16:colId xmlns:a16="http://schemas.microsoft.com/office/drawing/2014/main" val="1336852353"/>
                    </a:ext>
                  </a:extLst>
                </a:gridCol>
                <a:gridCol w="4370340">
                  <a:extLst>
                    <a:ext uri="{9D8B030D-6E8A-4147-A177-3AD203B41FA5}">
                      <a16:colId xmlns:a16="http://schemas.microsoft.com/office/drawing/2014/main" val="4021598365"/>
                    </a:ext>
                  </a:extLst>
                </a:gridCol>
                <a:gridCol w="5798751">
                  <a:extLst>
                    <a:ext uri="{9D8B030D-6E8A-4147-A177-3AD203B41FA5}">
                      <a16:colId xmlns:a16="http://schemas.microsoft.com/office/drawing/2014/main" val="1230084529"/>
                    </a:ext>
                  </a:extLst>
                </a:gridCol>
              </a:tblGrid>
              <a:tr h="5205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Phase 3 ADAPT for gMG</a:t>
                      </a:r>
                    </a:p>
                  </a:txBody>
                  <a:tcPr marL="85139" marR="85139" marT="42570" marB="4257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Phase 3 ADAPT+ OLE for gMG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Phase 3 ADVANCE IV for Primary ITP</a:t>
                      </a:r>
                    </a:p>
                  </a:txBody>
                  <a:tcPr marL="85139" marR="85139" marT="42570" marB="4257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Phase 2 Pemphigus Open-Label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24667"/>
                  </a:ext>
                </a:extLst>
              </a:tr>
              <a:tr h="799113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AChR-Ab+ EFG 10 mg/kg IV (n=65)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AChR-Ab+ Placebo IV</a:t>
                      </a:r>
                      <a:br>
                        <a:rPr lang="de-DE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de-DE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(n=64)</a:t>
                      </a:r>
                    </a:p>
                  </a:txBody>
                  <a:tcPr marL="61240" marR="61240" marT="30620" marB="3062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EFG 10 mg/kg IV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(N=145)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EFG 10 mg/kg IV </a:t>
                      </a:r>
                      <a:b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(n=86)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Placebo IV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(n=45)</a:t>
                      </a:r>
                    </a:p>
                  </a:txBody>
                  <a:tcPr marL="61240" marR="61240" marT="30620" marB="3062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EFG 10–25 mg/kg IV </a:t>
                      </a:r>
                      <a:b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pt-BR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(N=34)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39003"/>
                  </a:ext>
                </a:extLst>
              </a:tr>
              <a:tr h="11680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MG-ADL responders in cycle 1</a:t>
                      </a:r>
                    </a:p>
                  </a:txBody>
                  <a:tcPr marL="85139" marR="85139" marT="42570" marB="4257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Mean (SE) change from baseline in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MG-ADL score in cycle 1 at Week 3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(AChR-Ab+ n=111)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Sustained platelet count* response in chronic ITP</a:t>
                      </a:r>
                    </a:p>
                  </a:txBody>
                  <a:tcPr marL="85139" marR="85139" marT="42570" marB="4257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DC</a:t>
                      </a:r>
                      <a:r>
                        <a:rPr lang="en-GB" sz="24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†</a:t>
                      </a: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90%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Median time (range) to DC: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 (6–92) days</a:t>
                      </a:r>
                    </a:p>
                  </a:txBody>
                  <a:tcPr marL="182880" marR="33519" marT="16760" marB="167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425992"/>
                  </a:ext>
                </a:extLst>
              </a:tr>
              <a:tr h="43017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67.7% (44/65)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29.7% (19/64)</a:t>
                      </a:r>
                    </a:p>
                  </a:txBody>
                  <a:tcPr marL="61240" marR="61240" marT="30620" marB="3062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–5.0 (0.33)</a:t>
                      </a:r>
                    </a:p>
                  </a:txBody>
                  <a:tcPr marL="33519" marR="33519" marT="16760" marB="167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21.8% (17/78)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5.0% (2/40)</a:t>
                      </a:r>
                    </a:p>
                  </a:txBody>
                  <a:tcPr marL="61240" marR="61240" marT="30620" marB="3062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574100335"/>
                  </a:ext>
                </a:extLst>
              </a:tr>
              <a:tr h="42621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Odds ratio = 4.951 (95% CI: 2.213–11.528); </a:t>
                      </a:r>
                      <a:r>
                        <a:rPr lang="en-GB" sz="2400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&lt;.0001</a:t>
                      </a:r>
                    </a:p>
                  </a:txBody>
                  <a:tcPr marL="33519" marR="33519" marT="16760" marB="167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841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Odds ratio = 4.884 (95% CI: 1.007–43.591)</a:t>
                      </a:r>
                    </a:p>
                    <a:p>
                      <a:pPr marL="0" marR="0" lvl="0" indent="0" algn="ctr" defTabSz="841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Adjusted difference in response</a:t>
                      </a:r>
                      <a:r>
                        <a:rPr lang="en-GB" sz="24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‡</a:t>
                      </a: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= 15.9% (95% CI: 2.6–26.4)</a:t>
                      </a:r>
                    </a:p>
                  </a:txBody>
                  <a:tcPr marL="85139" marR="85139" marT="42570" marB="4257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00216"/>
                  </a:ext>
                </a:extLst>
              </a:tr>
              <a:tr h="11680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QMG responders in cycle 1</a:t>
                      </a:r>
                    </a:p>
                  </a:txBody>
                  <a:tcPr marL="85139" marR="85139" marT="42570" marB="4257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Mean (SE) change from baseline in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MG-ADL score in cycle 1 at Week 3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(overall N=145)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CR</a:t>
                      </a:r>
                      <a:r>
                        <a:rPr lang="en-GB" sz="24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§</a:t>
                      </a: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64%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Median time (range) to CR: </a:t>
                      </a:r>
                      <a:b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92 (13–287) days</a:t>
                      </a:r>
                    </a:p>
                  </a:txBody>
                  <a:tcPr marL="182880" marR="33519" marT="16760" marB="167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43686"/>
                  </a:ext>
                </a:extLst>
              </a:tr>
              <a:tr h="43017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63.1% (41/65)</a:t>
                      </a:r>
                    </a:p>
                  </a:txBody>
                  <a:tcPr marL="61240" marR="61240" marT="30620" marB="3062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14.1% (9/64)</a:t>
                      </a:r>
                    </a:p>
                  </a:txBody>
                  <a:tcPr marL="61240" marR="61240" marT="30620" marB="3062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–5.1 (0.31)</a:t>
                      </a:r>
                    </a:p>
                  </a:txBody>
                  <a:tcPr marL="33519" marR="33519" marT="16760" marB="167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605975455"/>
                  </a:ext>
                </a:extLst>
              </a:tr>
              <a:tr h="426219">
                <a:tc gridSpan="2">
                  <a:txBody>
                    <a:bodyPr/>
                    <a:lstStyle/>
                    <a:p>
                      <a:pPr marL="0" marR="0" lvl="0" indent="0" algn="ctr" defTabSz="841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Odds ratio = 10.842 (95% CI: 4.179–31.200); </a:t>
                      </a:r>
                      <a:r>
                        <a:rPr lang="en-GB" sz="2400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GB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&lt;.0001</a:t>
                      </a:r>
                    </a:p>
                  </a:txBody>
                  <a:tcPr marL="33519" marR="33519" marT="16760" marB="167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841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38644"/>
                  </a:ext>
                </a:extLst>
              </a:tr>
            </a:tbl>
          </a:graphicData>
        </a:graphic>
      </p:graphicFrame>
      <p:sp>
        <p:nvSpPr>
          <p:cNvPr id="107" name="object 61">
            <a:extLst>
              <a:ext uri="{FF2B5EF4-FFF2-40B4-BE49-F238E27FC236}">
                <a16:creationId xmlns:a16="http://schemas.microsoft.com/office/drawing/2014/main" id="{7F930C68-AFEB-5F84-4F1B-BB7E2944DE69}"/>
              </a:ext>
            </a:extLst>
          </p:cNvPr>
          <p:cNvSpPr txBox="1"/>
          <p:nvPr/>
        </p:nvSpPr>
        <p:spPr>
          <a:xfrm>
            <a:off x="11057887" y="11937554"/>
            <a:ext cx="27966038" cy="755730"/>
          </a:xfrm>
          <a:prstGeom prst="rect">
            <a:avLst/>
          </a:prstGeom>
        </p:spPr>
        <p:txBody>
          <a:bodyPr vert="horz" wrap="square" lIns="0" tIns="16901" rIns="0" bIns="0" rtlCol="0">
            <a:spAutoFit/>
          </a:bodyPr>
          <a:lstStyle/>
          <a:p>
            <a:pPr marL="5698" marR="2278"/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AChR-Ab, acetylcholine receptor antibody; CR, complete remission; DC, disease control; EFG, efgartigimod; gMG, generalized myasthenia gravis; ITP, immune thrombocytopenia; IV, intravenous; MG-ADL, Myasthenia Gravis Activities of Daily Living; OLE, open-label extension; QMG, quantitative myasthenia gravis; SE, standard error. </a:t>
            </a:r>
            <a:b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*Defined as the proportion of participants in the chronic population achieving platelet counts of ≥50×10</a:t>
            </a:r>
            <a:r>
              <a:rPr lang="en-GB" sz="1600" spc="-1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9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/L for ≥4 of 6 visits between Weeks 19 and 24 of the study. </a:t>
            </a:r>
            <a:r>
              <a:rPr lang="en-GB" sz="1600" spc="-1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†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No new lesions and established lesions starting to heal; time to end of consolidation. </a:t>
            </a:r>
            <a:r>
              <a:rPr lang="en-GB" sz="1600" b="1" baseline="30000" dirty="0">
                <a:solidFill>
                  <a:schemeClr val="tx2">
                    <a:lumMod val="75000"/>
                  </a:schemeClr>
                </a:solidFill>
              </a:rPr>
              <a:t>‡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Based on Cochran-Mantel-Haenszel statistic stratified for splenectomy, receipt of concurrent ITP therapies at baseline, and baseline platelet count level category (&lt;15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×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/L vs ≥15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×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/L). 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</a:rPr>
              <a:t>§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Absence of new lesions and established lesions completely healed by international consensus. </a:t>
            </a:r>
            <a:endParaRPr lang="en-US" sz="1600" spc="-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8" name="Text Placeholder 11">
            <a:extLst>
              <a:ext uri="{FF2B5EF4-FFF2-40B4-BE49-F238E27FC236}">
                <a16:creationId xmlns:a16="http://schemas.microsoft.com/office/drawing/2014/main" id="{2D0394C5-8724-C99B-D669-12042BD41921}"/>
              </a:ext>
            </a:extLst>
          </p:cNvPr>
          <p:cNvSpPr txBox="1">
            <a:spLocks/>
          </p:cNvSpPr>
          <p:nvPr/>
        </p:nvSpPr>
        <p:spPr>
          <a:xfrm>
            <a:off x="11057887" y="12965896"/>
            <a:ext cx="27966038" cy="1530685"/>
          </a:xfrm>
          <a:prstGeom prst="rect">
            <a:avLst/>
          </a:prstGeom>
        </p:spPr>
        <p:txBody>
          <a:bodyPr wrap="square" lIns="0" tIns="0" rIns="0" bIns="98561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4320" marR="44443" indent="-274320"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Efgartigimod was </a:t>
            </a:r>
            <a:r>
              <a:rPr lang="en-GB" sz="22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well tolerated </a:t>
            </a: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and demonstrated a consistent safety profile across </a:t>
            </a:r>
            <a:r>
              <a:rPr lang="en-GB" sz="22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varying dosing regimens </a:t>
            </a: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(cyclical in generalized myasthenia gravis [gMG]; continuous in immune thrombocytopenia and pemphigus) and </a:t>
            </a:r>
            <a:r>
              <a:rPr lang="en-GB" sz="22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exposure times </a:t>
            </a:r>
            <a:br>
              <a:rPr lang="en-GB" sz="2200" b="1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(up to 229.0 patient-years in ADAPT+)</a:t>
            </a:r>
          </a:p>
          <a:p>
            <a:pPr marL="640080" marR="44443" lvl="1" indent="-329184"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–"/>
            </a:pP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Efgartigimod showed comparable adverse event rates with placebo across multiple IgG-mediated autoimmune disorders </a:t>
            </a:r>
          </a:p>
          <a:p>
            <a:pPr marL="640080" marR="44443" lvl="1" indent="-329184"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–"/>
            </a:pP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Most adverse event</a:t>
            </a:r>
            <a:r>
              <a:rPr lang="en-US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s</a:t>
            </a:r>
            <a:r>
              <a:rPr lang="en-GB" sz="2200" spc="-3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including infections, were mild to moderate in severity, and the incidence rate did not increase with exposure</a:t>
            </a:r>
          </a:p>
        </p:txBody>
      </p:sp>
      <p:sp>
        <p:nvSpPr>
          <p:cNvPr id="3000" name="object 136">
            <a:extLst>
              <a:ext uri="{FF2B5EF4-FFF2-40B4-BE49-F238E27FC236}">
                <a16:creationId xmlns:a16="http://schemas.microsoft.com/office/drawing/2014/main" id="{888338A4-B1E2-E3FF-9BE8-3AC6F0D9505B}"/>
              </a:ext>
            </a:extLst>
          </p:cNvPr>
          <p:cNvSpPr/>
          <p:nvPr/>
        </p:nvSpPr>
        <p:spPr>
          <a:xfrm>
            <a:off x="28351217" y="14604290"/>
            <a:ext cx="10672708" cy="4480975"/>
          </a:xfrm>
          <a:prstGeom prst="roundRect">
            <a:avLst>
              <a:gd name="adj" fmla="val 4127"/>
            </a:avLst>
          </a:prstGeom>
          <a:solidFill>
            <a:srgbClr val="F6F6F6"/>
          </a:solidFill>
          <a:ln w="6350">
            <a:solidFill>
              <a:schemeClr val="accent3"/>
            </a:solidFill>
          </a:ln>
        </p:spPr>
        <p:txBody>
          <a:bodyPr wrap="square" lIns="108000" tIns="36000" rIns="108000" bIns="0" rtlCol="0" anchor="t" anchorCtr="0"/>
          <a:lstStyle/>
          <a:p>
            <a:pPr marL="5848" algn="ctr">
              <a:spcBef>
                <a:spcPts val="52"/>
              </a:spcBef>
              <a:spcAft>
                <a:spcPts val="600"/>
              </a:spcAft>
            </a:pPr>
            <a:r>
              <a:rPr lang="en-US" sz="2800" b="1" spc="-5" dirty="0">
                <a:solidFill>
                  <a:schemeClr val="accent3"/>
                </a:solidFill>
                <a:cs typeface="Calibri"/>
              </a:rPr>
              <a:t>ADDRESS</a:t>
            </a:r>
          </a:p>
        </p:txBody>
      </p:sp>
      <p:grpSp>
        <p:nvGrpSpPr>
          <p:cNvPr id="3002" name="Group 3001">
            <a:extLst>
              <a:ext uri="{FF2B5EF4-FFF2-40B4-BE49-F238E27FC236}">
                <a16:creationId xmlns:a16="http://schemas.microsoft.com/office/drawing/2014/main" id="{19930294-D584-7F42-CF52-88032FCFBF3F}"/>
              </a:ext>
            </a:extLst>
          </p:cNvPr>
          <p:cNvGrpSpPr/>
          <p:nvPr/>
        </p:nvGrpSpPr>
        <p:grpSpPr>
          <a:xfrm>
            <a:off x="35794176" y="16519731"/>
            <a:ext cx="2737097" cy="2505504"/>
            <a:chOff x="30484765" y="16269365"/>
            <a:chExt cx="1888494" cy="1728703"/>
          </a:xfrm>
        </p:grpSpPr>
        <p:sp>
          <p:nvSpPr>
            <p:cNvPr id="3011" name="Freeform 67">
              <a:extLst>
                <a:ext uri="{FF2B5EF4-FFF2-40B4-BE49-F238E27FC236}">
                  <a16:creationId xmlns:a16="http://schemas.microsoft.com/office/drawing/2014/main" id="{EA69A6CD-443A-563C-5DC3-D3C32A468661}"/>
                </a:ext>
              </a:extLst>
            </p:cNvPr>
            <p:cNvSpPr>
              <a:spLocks noChangeAspect="1"/>
            </p:cNvSpPr>
            <p:nvPr/>
          </p:nvSpPr>
          <p:spPr>
            <a:xfrm rot="9962756">
              <a:off x="30484765" y="16269365"/>
              <a:ext cx="1888494" cy="1728703"/>
            </a:xfrm>
            <a:custGeom>
              <a:avLst/>
              <a:gdLst>
                <a:gd name="connsiteX0" fmla="*/ 350327 w 618126"/>
                <a:gd name="connsiteY0" fmla="*/ 554109 h 557265"/>
                <a:gd name="connsiteX1" fmla="*/ 3604 w 618126"/>
                <a:gd name="connsiteY1" fmla="*/ 295815 h 557265"/>
                <a:gd name="connsiteX2" fmla="*/ 61620 w 618126"/>
                <a:gd name="connsiteY2" fmla="*/ 68502 h 557265"/>
                <a:gd name="connsiteX3" fmla="*/ 275801 w 618126"/>
                <a:gd name="connsiteY3" fmla="*/ 15669 h 557265"/>
                <a:gd name="connsiteX4" fmla="*/ 510409 w 618126"/>
                <a:gd name="connsiteY4" fmla="*/ 112399 h 557265"/>
                <a:gd name="connsiteX5" fmla="*/ 616912 w 618126"/>
                <a:gd name="connsiteY5" fmla="*/ 246438 h 557265"/>
                <a:gd name="connsiteX6" fmla="*/ 551783 w 618126"/>
                <a:gd name="connsiteY6" fmla="*/ 434550 h 557265"/>
                <a:gd name="connsiteX7" fmla="*/ 350327 w 618126"/>
                <a:gd name="connsiteY7" fmla="*/ 554109 h 55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126" h="557265">
                  <a:moveTo>
                    <a:pt x="350327" y="554109"/>
                  </a:moveTo>
                  <a:cubicBezTo>
                    <a:pt x="183263" y="578113"/>
                    <a:pt x="28272" y="462597"/>
                    <a:pt x="3604" y="295815"/>
                  </a:cubicBezTo>
                  <a:cubicBezTo>
                    <a:pt x="-9056" y="215325"/>
                    <a:pt x="11957" y="133141"/>
                    <a:pt x="61620" y="68502"/>
                  </a:cubicBezTo>
                  <a:cubicBezTo>
                    <a:pt x="112131" y="993"/>
                    <a:pt x="183524" y="-16618"/>
                    <a:pt x="275801" y="15669"/>
                  </a:cubicBezTo>
                  <a:cubicBezTo>
                    <a:pt x="355875" y="43259"/>
                    <a:pt x="434186" y="75546"/>
                    <a:pt x="510409" y="112399"/>
                  </a:cubicBezTo>
                  <a:cubicBezTo>
                    <a:pt x="574559" y="144294"/>
                    <a:pt x="610060" y="188974"/>
                    <a:pt x="616912" y="246438"/>
                  </a:cubicBezTo>
                  <a:cubicBezTo>
                    <a:pt x="623699" y="303968"/>
                    <a:pt x="602033" y="366650"/>
                    <a:pt x="551783" y="434550"/>
                  </a:cubicBezTo>
                  <a:cubicBezTo>
                    <a:pt x="504079" y="500559"/>
                    <a:pt x="431184" y="543869"/>
                    <a:pt x="350327" y="554109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 w="63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4400" dirty="0"/>
            </a:p>
          </p:txBody>
        </p:sp>
        <p:grpSp>
          <p:nvGrpSpPr>
            <p:cNvPr id="3012" name="Group 3011">
              <a:extLst>
                <a:ext uri="{FF2B5EF4-FFF2-40B4-BE49-F238E27FC236}">
                  <a16:creationId xmlns:a16="http://schemas.microsoft.com/office/drawing/2014/main" id="{ADB59E74-5CB4-E548-FAB7-632EB625C334}"/>
                </a:ext>
              </a:extLst>
            </p:cNvPr>
            <p:cNvGrpSpPr/>
            <p:nvPr/>
          </p:nvGrpSpPr>
          <p:grpSpPr>
            <a:xfrm>
              <a:off x="30875706" y="16539941"/>
              <a:ext cx="1106602" cy="1187548"/>
              <a:chOff x="10904093" y="5617174"/>
              <a:chExt cx="648003" cy="695400"/>
            </a:xfrm>
          </p:grpSpPr>
          <p:sp>
            <p:nvSpPr>
              <p:cNvPr id="3013" name="TextBox 3012">
                <a:extLst>
                  <a:ext uri="{FF2B5EF4-FFF2-40B4-BE49-F238E27FC236}">
                    <a16:creationId xmlns:a16="http://schemas.microsoft.com/office/drawing/2014/main" id="{5B9A3777-C9FA-4C67-1C31-0B5BF496E7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4093" y="6168574"/>
                <a:ext cx="648000" cy="144000"/>
              </a:xfrm>
              <a:prstGeom prst="rect">
                <a:avLst/>
              </a:prstGeom>
              <a:effectLst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algn="ctr" defTabSz="286631">
                  <a:defRPr/>
                </a:pPr>
                <a:r>
                  <a:rPr lang="en-GB" sz="1600" kern="0" dirty="0">
                    <a:solidFill>
                      <a:schemeClr val="accent6"/>
                    </a:solidFill>
                  </a:rPr>
                  <a:t>Male or female </a:t>
                </a:r>
                <a:br>
                  <a:rPr lang="en-GB" sz="1600" kern="0" dirty="0">
                    <a:solidFill>
                      <a:schemeClr val="accent6"/>
                    </a:solidFill>
                  </a:rPr>
                </a:br>
                <a:r>
                  <a:rPr lang="en-GB" sz="1600" kern="0" dirty="0">
                    <a:solidFill>
                      <a:schemeClr val="accent6"/>
                    </a:solidFill>
                  </a:rPr>
                  <a:t>≥18 years of age</a:t>
                </a:r>
              </a:p>
            </p:txBody>
          </p:sp>
          <p:sp>
            <p:nvSpPr>
              <p:cNvPr id="3014" name="TextBox 3013">
                <a:extLst>
                  <a:ext uri="{FF2B5EF4-FFF2-40B4-BE49-F238E27FC236}">
                    <a16:creationId xmlns:a16="http://schemas.microsoft.com/office/drawing/2014/main" id="{D8C265B9-9235-4F09-3AFB-E8E423C0971A}"/>
                  </a:ext>
                </a:extLst>
              </p:cNvPr>
              <p:cNvSpPr txBox="1"/>
              <p:nvPr/>
            </p:nvSpPr>
            <p:spPr>
              <a:xfrm>
                <a:off x="10904096" y="5617174"/>
                <a:ext cx="648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51882">
                  <a:defRPr/>
                </a:pPr>
                <a:r>
                  <a:rPr lang="en-US" sz="1600" b="1" spc="-4" dirty="0">
                    <a:solidFill>
                      <a:schemeClr val="accent6"/>
                    </a:solidFill>
                    <a:cs typeface="Calibri"/>
                  </a:rPr>
                  <a:t>Clinical diagnosis </a:t>
                </a:r>
              </a:p>
              <a:p>
                <a:pPr algn="ctr" defTabSz="151882">
                  <a:defRPr/>
                </a:pPr>
                <a:r>
                  <a:rPr lang="en-US" sz="1600" b="1" spc="-4" dirty="0">
                    <a:solidFill>
                      <a:schemeClr val="accent6"/>
                    </a:solidFill>
                    <a:cs typeface="Calibri"/>
                  </a:rPr>
                  <a:t>of PV or PF</a:t>
                </a:r>
                <a:endParaRPr lang="en-US" sz="1600" b="1" kern="0" dirty="0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3015" name="Graphic 2358">
                <a:extLst>
                  <a:ext uri="{FF2B5EF4-FFF2-40B4-BE49-F238E27FC236}">
                    <a16:creationId xmlns:a16="http://schemas.microsoft.com/office/drawing/2014/main" id="{C312FB7F-1CAF-D4E0-828C-047C8A38F89B}"/>
                  </a:ext>
                </a:extLst>
              </p:cNvPr>
              <p:cNvGrpSpPr/>
              <p:nvPr/>
            </p:nvGrpSpPr>
            <p:grpSpPr>
              <a:xfrm>
                <a:off x="11041652" y="5811274"/>
                <a:ext cx="372880" cy="312399"/>
                <a:chOff x="-2132646" y="2671626"/>
                <a:chExt cx="634621" cy="531712"/>
              </a:xfrm>
              <a:solidFill>
                <a:schemeClr val="accent1"/>
              </a:solidFill>
            </p:grpSpPr>
            <p:sp>
              <p:nvSpPr>
                <p:cNvPr id="3016" name="Freeform 2364">
                  <a:extLst>
                    <a:ext uri="{FF2B5EF4-FFF2-40B4-BE49-F238E27FC236}">
                      <a16:creationId xmlns:a16="http://schemas.microsoft.com/office/drawing/2014/main" id="{3A7F21F4-A642-9180-9E9A-911EEB09E02A}"/>
                    </a:ext>
                  </a:extLst>
                </p:cNvPr>
                <p:cNvSpPr/>
                <p:nvPr/>
              </p:nvSpPr>
              <p:spPr>
                <a:xfrm>
                  <a:off x="-1638767" y="2958632"/>
                  <a:ext cx="140742" cy="244614"/>
                </a:xfrm>
                <a:custGeom>
                  <a:avLst/>
                  <a:gdLst>
                    <a:gd name="connsiteX0" fmla="*/ 49094 w 140742"/>
                    <a:gd name="connsiteY0" fmla="*/ 94 h 244615"/>
                    <a:gd name="connsiteX1" fmla="*/ 0 w 140742"/>
                    <a:gd name="connsiteY1" fmla="*/ 94 h 244615"/>
                    <a:gd name="connsiteX2" fmla="*/ 7772 w 140742"/>
                    <a:gd name="connsiteY2" fmla="*/ 43421 h 244615"/>
                    <a:gd name="connsiteX3" fmla="*/ 7772 w 140742"/>
                    <a:gd name="connsiteY3" fmla="*/ 226555 h 244615"/>
                    <a:gd name="connsiteX4" fmla="*/ 4644 w 140742"/>
                    <a:gd name="connsiteY4" fmla="*/ 244615 h 244615"/>
                    <a:gd name="connsiteX5" fmla="*/ 85772 w 140742"/>
                    <a:gd name="connsiteY5" fmla="*/ 244615 h 244615"/>
                    <a:gd name="connsiteX6" fmla="*/ 140743 w 140742"/>
                    <a:gd name="connsiteY6" fmla="*/ 190340 h 244615"/>
                    <a:gd name="connsiteX7" fmla="*/ 140743 w 140742"/>
                    <a:gd name="connsiteY7" fmla="*/ 90491 h 244615"/>
                    <a:gd name="connsiteX8" fmla="*/ 49094 w 140742"/>
                    <a:gd name="connsiteY8" fmla="*/ 0 h 24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2" h="244615">
                      <a:moveTo>
                        <a:pt x="49094" y="94"/>
                      </a:moveTo>
                      <a:lnTo>
                        <a:pt x="0" y="94"/>
                      </a:lnTo>
                      <a:cubicBezTo>
                        <a:pt x="5023" y="13663"/>
                        <a:pt x="7772" y="28261"/>
                        <a:pt x="7772" y="43421"/>
                      </a:cubicBezTo>
                      <a:lnTo>
                        <a:pt x="7772" y="226555"/>
                      </a:lnTo>
                      <a:cubicBezTo>
                        <a:pt x="7772" y="232918"/>
                        <a:pt x="6634" y="239001"/>
                        <a:pt x="4644" y="244615"/>
                      </a:cubicBezTo>
                      <a:lnTo>
                        <a:pt x="85772" y="244615"/>
                      </a:lnTo>
                      <a:cubicBezTo>
                        <a:pt x="116101" y="244615"/>
                        <a:pt x="140743" y="220285"/>
                        <a:pt x="140743" y="190340"/>
                      </a:cubicBezTo>
                      <a:lnTo>
                        <a:pt x="140743" y="90491"/>
                      </a:lnTo>
                      <a:cubicBezTo>
                        <a:pt x="140743" y="40613"/>
                        <a:pt x="99610" y="0"/>
                        <a:pt x="49094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17" name="Freeform 2365">
                  <a:extLst>
                    <a:ext uri="{FF2B5EF4-FFF2-40B4-BE49-F238E27FC236}">
                      <a16:creationId xmlns:a16="http://schemas.microsoft.com/office/drawing/2014/main" id="{D3116F5E-07AD-FDC2-91F8-2C839DF30056}"/>
                    </a:ext>
                  </a:extLst>
                </p:cNvPr>
                <p:cNvSpPr/>
                <p:nvPr/>
              </p:nvSpPr>
              <p:spPr>
                <a:xfrm>
                  <a:off x="-2132646" y="2958724"/>
                  <a:ext cx="140742" cy="244614"/>
                </a:xfrm>
                <a:custGeom>
                  <a:avLst/>
                  <a:gdLst>
                    <a:gd name="connsiteX0" fmla="*/ 132971 w 140742"/>
                    <a:gd name="connsiteY0" fmla="*/ 43327 h 244615"/>
                    <a:gd name="connsiteX1" fmla="*/ 140743 w 140742"/>
                    <a:gd name="connsiteY1" fmla="*/ 0 h 244615"/>
                    <a:gd name="connsiteX2" fmla="*/ 91649 w 140742"/>
                    <a:gd name="connsiteY2" fmla="*/ 0 h 244615"/>
                    <a:gd name="connsiteX3" fmla="*/ 0 w 140742"/>
                    <a:gd name="connsiteY3" fmla="*/ 90491 h 244615"/>
                    <a:gd name="connsiteX4" fmla="*/ 0 w 140742"/>
                    <a:gd name="connsiteY4" fmla="*/ 190340 h 244615"/>
                    <a:gd name="connsiteX5" fmla="*/ 54970 w 140742"/>
                    <a:gd name="connsiteY5" fmla="*/ 244615 h 244615"/>
                    <a:gd name="connsiteX6" fmla="*/ 136099 w 140742"/>
                    <a:gd name="connsiteY6" fmla="*/ 244615 h 244615"/>
                    <a:gd name="connsiteX7" fmla="*/ 132971 w 140742"/>
                    <a:gd name="connsiteY7" fmla="*/ 226555 h 244615"/>
                    <a:gd name="connsiteX8" fmla="*/ 132971 w 140742"/>
                    <a:gd name="connsiteY8" fmla="*/ 43421 h 24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2" h="244615">
                      <a:moveTo>
                        <a:pt x="132971" y="43327"/>
                      </a:moveTo>
                      <a:cubicBezTo>
                        <a:pt x="132971" y="28074"/>
                        <a:pt x="135719" y="13569"/>
                        <a:pt x="140743" y="0"/>
                      </a:cubicBezTo>
                      <a:lnTo>
                        <a:pt x="91649" y="0"/>
                      </a:lnTo>
                      <a:cubicBezTo>
                        <a:pt x="41133" y="0"/>
                        <a:pt x="0" y="40613"/>
                        <a:pt x="0" y="90491"/>
                      </a:cubicBezTo>
                      <a:lnTo>
                        <a:pt x="0" y="190340"/>
                      </a:lnTo>
                      <a:cubicBezTo>
                        <a:pt x="0" y="220285"/>
                        <a:pt x="24642" y="244615"/>
                        <a:pt x="54970" y="244615"/>
                      </a:cubicBezTo>
                      <a:lnTo>
                        <a:pt x="136099" y="244615"/>
                      </a:lnTo>
                      <a:cubicBezTo>
                        <a:pt x="134013" y="238907"/>
                        <a:pt x="132971" y="232824"/>
                        <a:pt x="132971" y="226555"/>
                      </a:cubicBezTo>
                      <a:lnTo>
                        <a:pt x="132971" y="434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18" name="Freeform 2366">
                  <a:extLst>
                    <a:ext uri="{FF2B5EF4-FFF2-40B4-BE49-F238E27FC236}">
                      <a16:creationId xmlns:a16="http://schemas.microsoft.com/office/drawing/2014/main" id="{90950043-3DA1-F2FF-94F0-267F54D314EE}"/>
                    </a:ext>
                  </a:extLst>
                </p:cNvPr>
                <p:cNvSpPr/>
                <p:nvPr/>
              </p:nvSpPr>
              <p:spPr>
                <a:xfrm>
                  <a:off x="-1963089" y="2911535"/>
                  <a:ext cx="295322" cy="291686"/>
                </a:xfrm>
                <a:custGeom>
                  <a:avLst/>
                  <a:gdLst>
                    <a:gd name="connsiteX0" fmla="*/ 203863 w 295322"/>
                    <a:gd name="connsiteY0" fmla="*/ 0 h 291685"/>
                    <a:gd name="connsiteX1" fmla="*/ 91649 w 295322"/>
                    <a:gd name="connsiteY1" fmla="*/ 0 h 291685"/>
                    <a:gd name="connsiteX2" fmla="*/ 0 w 295322"/>
                    <a:gd name="connsiteY2" fmla="*/ 90491 h 291685"/>
                    <a:gd name="connsiteX3" fmla="*/ 0 w 295322"/>
                    <a:gd name="connsiteY3" fmla="*/ 273625 h 291685"/>
                    <a:gd name="connsiteX4" fmla="*/ 18292 w 295322"/>
                    <a:gd name="connsiteY4" fmla="*/ 291686 h 291685"/>
                    <a:gd name="connsiteX5" fmla="*/ 277031 w 295322"/>
                    <a:gd name="connsiteY5" fmla="*/ 291686 h 291685"/>
                    <a:gd name="connsiteX6" fmla="*/ 295322 w 295322"/>
                    <a:gd name="connsiteY6" fmla="*/ 273625 h 291685"/>
                    <a:gd name="connsiteX7" fmla="*/ 295322 w 295322"/>
                    <a:gd name="connsiteY7" fmla="*/ 90491 h 291685"/>
                    <a:gd name="connsiteX8" fmla="*/ 203674 w 295322"/>
                    <a:gd name="connsiteY8" fmla="*/ 0 h 291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322" h="291685">
                      <a:moveTo>
                        <a:pt x="203863" y="0"/>
                      </a:moveTo>
                      <a:lnTo>
                        <a:pt x="91649" y="0"/>
                      </a:lnTo>
                      <a:cubicBezTo>
                        <a:pt x="41133" y="0"/>
                        <a:pt x="0" y="40613"/>
                        <a:pt x="0" y="90491"/>
                      </a:cubicBezTo>
                      <a:lnTo>
                        <a:pt x="0" y="273625"/>
                      </a:lnTo>
                      <a:cubicBezTo>
                        <a:pt x="0" y="283638"/>
                        <a:pt x="8246" y="291686"/>
                        <a:pt x="18292" y="291686"/>
                      </a:cubicBezTo>
                      <a:lnTo>
                        <a:pt x="277031" y="291686"/>
                      </a:lnTo>
                      <a:cubicBezTo>
                        <a:pt x="287172" y="291686"/>
                        <a:pt x="295322" y="283544"/>
                        <a:pt x="295322" y="273625"/>
                      </a:cubicBezTo>
                      <a:lnTo>
                        <a:pt x="295322" y="90491"/>
                      </a:lnTo>
                      <a:cubicBezTo>
                        <a:pt x="295322" y="40613"/>
                        <a:pt x="254190" y="0"/>
                        <a:pt x="203674" y="0"/>
                      </a:cubicBezTo>
                    </a:path>
                  </a:pathLst>
                </a:custGeom>
                <a:solidFill>
                  <a:srgbClr val="0B436E"/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19" name="Freeform 2367">
                  <a:extLst>
                    <a:ext uri="{FF2B5EF4-FFF2-40B4-BE49-F238E27FC236}">
                      <a16:creationId xmlns:a16="http://schemas.microsoft.com/office/drawing/2014/main" id="{AAC9828E-3119-1416-AE9D-A51DECEFA22C}"/>
                    </a:ext>
                  </a:extLst>
                </p:cNvPr>
                <p:cNvSpPr/>
                <p:nvPr/>
              </p:nvSpPr>
              <p:spPr>
                <a:xfrm>
                  <a:off x="-1925464" y="2671626"/>
                  <a:ext cx="220258" cy="217571"/>
                </a:xfrm>
                <a:custGeom>
                  <a:avLst/>
                  <a:gdLst>
                    <a:gd name="connsiteX0" fmla="*/ 110130 w 220259"/>
                    <a:gd name="connsiteY0" fmla="*/ 0 h 217571"/>
                    <a:gd name="connsiteX1" fmla="*/ 0 w 220259"/>
                    <a:gd name="connsiteY1" fmla="*/ 108739 h 217571"/>
                    <a:gd name="connsiteX2" fmla="*/ 56297 w 220259"/>
                    <a:gd name="connsiteY2" fmla="*/ 203628 h 217571"/>
                    <a:gd name="connsiteX3" fmla="*/ 110130 w 220259"/>
                    <a:gd name="connsiteY3" fmla="*/ 217571 h 217571"/>
                    <a:gd name="connsiteX4" fmla="*/ 163963 w 220259"/>
                    <a:gd name="connsiteY4" fmla="*/ 203628 h 217571"/>
                    <a:gd name="connsiteX5" fmla="*/ 220260 w 220259"/>
                    <a:gd name="connsiteY5" fmla="*/ 108739 h 217571"/>
                    <a:gd name="connsiteX6" fmla="*/ 110130 w 220259"/>
                    <a:gd name="connsiteY6" fmla="*/ 0 h 217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259" h="217571">
                      <a:moveTo>
                        <a:pt x="110130" y="0"/>
                      </a:moveTo>
                      <a:cubicBezTo>
                        <a:pt x="49378" y="0"/>
                        <a:pt x="0" y="48848"/>
                        <a:pt x="0" y="108739"/>
                      </a:cubicBezTo>
                      <a:cubicBezTo>
                        <a:pt x="0" y="149446"/>
                        <a:pt x="22746" y="185006"/>
                        <a:pt x="56297" y="203628"/>
                      </a:cubicBezTo>
                      <a:cubicBezTo>
                        <a:pt x="72219" y="212518"/>
                        <a:pt x="90606" y="217571"/>
                        <a:pt x="110130" y="217571"/>
                      </a:cubicBezTo>
                      <a:cubicBezTo>
                        <a:pt x="129654" y="217571"/>
                        <a:pt x="148040" y="212518"/>
                        <a:pt x="163963" y="203628"/>
                      </a:cubicBezTo>
                      <a:cubicBezTo>
                        <a:pt x="197513" y="185006"/>
                        <a:pt x="220260" y="149446"/>
                        <a:pt x="220260" y="108739"/>
                      </a:cubicBezTo>
                      <a:cubicBezTo>
                        <a:pt x="220260" y="48755"/>
                        <a:pt x="170881" y="0"/>
                        <a:pt x="110130" y="0"/>
                      </a:cubicBezTo>
                    </a:path>
                  </a:pathLst>
                </a:custGeom>
                <a:solidFill>
                  <a:srgbClr val="0B436E"/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20" name="Freeform 2368">
                  <a:extLst>
                    <a:ext uri="{FF2B5EF4-FFF2-40B4-BE49-F238E27FC236}">
                      <a16:creationId xmlns:a16="http://schemas.microsoft.com/office/drawing/2014/main" id="{8098D97B-414D-6A49-3836-BA7433F48FEC}"/>
                    </a:ext>
                  </a:extLst>
                </p:cNvPr>
                <p:cNvSpPr/>
                <p:nvPr/>
              </p:nvSpPr>
              <p:spPr>
                <a:xfrm>
                  <a:off x="-2091133" y="2773091"/>
                  <a:ext cx="164815" cy="162641"/>
                </a:xfrm>
                <a:custGeom>
                  <a:avLst/>
                  <a:gdLst>
                    <a:gd name="connsiteX0" fmla="*/ 82360 w 164815"/>
                    <a:gd name="connsiteY0" fmla="*/ 0 h 162640"/>
                    <a:gd name="connsiteX1" fmla="*/ 0 w 164815"/>
                    <a:gd name="connsiteY1" fmla="*/ 81320 h 162640"/>
                    <a:gd name="connsiteX2" fmla="*/ 82360 w 164815"/>
                    <a:gd name="connsiteY2" fmla="*/ 162640 h 162640"/>
                    <a:gd name="connsiteX3" fmla="*/ 114869 w 164815"/>
                    <a:gd name="connsiteY3" fmla="*/ 156090 h 162640"/>
                    <a:gd name="connsiteX4" fmla="*/ 155149 w 164815"/>
                    <a:gd name="connsiteY4" fmla="*/ 119594 h 162640"/>
                    <a:gd name="connsiteX5" fmla="*/ 164816 w 164815"/>
                    <a:gd name="connsiteY5" fmla="*/ 81414 h 162640"/>
                    <a:gd name="connsiteX6" fmla="*/ 82455 w 164815"/>
                    <a:gd name="connsiteY6" fmla="*/ 94 h 162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15" h="162640">
                      <a:moveTo>
                        <a:pt x="82360" y="0"/>
                      </a:moveTo>
                      <a:cubicBezTo>
                        <a:pt x="36963" y="0"/>
                        <a:pt x="0" y="36496"/>
                        <a:pt x="0" y="81320"/>
                      </a:cubicBezTo>
                      <a:cubicBezTo>
                        <a:pt x="0" y="126144"/>
                        <a:pt x="36963" y="162640"/>
                        <a:pt x="82360" y="162640"/>
                      </a:cubicBezTo>
                      <a:cubicBezTo>
                        <a:pt x="93923" y="162640"/>
                        <a:pt x="104822" y="160301"/>
                        <a:pt x="114869" y="156090"/>
                      </a:cubicBezTo>
                      <a:cubicBezTo>
                        <a:pt x="132118" y="148791"/>
                        <a:pt x="146334" y="135783"/>
                        <a:pt x="155149" y="119594"/>
                      </a:cubicBezTo>
                      <a:cubicBezTo>
                        <a:pt x="161309" y="108177"/>
                        <a:pt x="164816" y="95170"/>
                        <a:pt x="164816" y="81414"/>
                      </a:cubicBezTo>
                      <a:cubicBezTo>
                        <a:pt x="164816" y="36589"/>
                        <a:pt x="127853" y="94"/>
                        <a:pt x="82455" y="9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21" name="Freeform 2369">
                  <a:extLst>
                    <a:ext uri="{FF2B5EF4-FFF2-40B4-BE49-F238E27FC236}">
                      <a16:creationId xmlns:a16="http://schemas.microsoft.com/office/drawing/2014/main" id="{F84BCAAF-2BE7-F06D-1DA8-59684E0361F1}"/>
                    </a:ext>
                  </a:extLst>
                </p:cNvPr>
                <p:cNvSpPr/>
                <p:nvPr/>
              </p:nvSpPr>
              <p:spPr>
                <a:xfrm>
                  <a:off x="-1704257" y="2772956"/>
                  <a:ext cx="164815" cy="162639"/>
                </a:xfrm>
                <a:custGeom>
                  <a:avLst/>
                  <a:gdLst>
                    <a:gd name="connsiteX0" fmla="*/ 82360 w 164815"/>
                    <a:gd name="connsiteY0" fmla="*/ 94 h 162640"/>
                    <a:gd name="connsiteX1" fmla="*/ 0 w 164815"/>
                    <a:gd name="connsiteY1" fmla="*/ 81414 h 162640"/>
                    <a:gd name="connsiteX2" fmla="*/ 9667 w 164815"/>
                    <a:gd name="connsiteY2" fmla="*/ 119594 h 162640"/>
                    <a:gd name="connsiteX3" fmla="*/ 49947 w 164815"/>
                    <a:gd name="connsiteY3" fmla="*/ 156090 h 162640"/>
                    <a:gd name="connsiteX4" fmla="*/ 82455 w 164815"/>
                    <a:gd name="connsiteY4" fmla="*/ 162640 h 162640"/>
                    <a:gd name="connsiteX5" fmla="*/ 164816 w 164815"/>
                    <a:gd name="connsiteY5" fmla="*/ 81320 h 162640"/>
                    <a:gd name="connsiteX6" fmla="*/ 82455 w 164815"/>
                    <a:gd name="connsiteY6" fmla="*/ 0 h 162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15" h="162640">
                      <a:moveTo>
                        <a:pt x="82360" y="94"/>
                      </a:moveTo>
                      <a:cubicBezTo>
                        <a:pt x="36963" y="94"/>
                        <a:pt x="0" y="36589"/>
                        <a:pt x="0" y="81414"/>
                      </a:cubicBezTo>
                      <a:cubicBezTo>
                        <a:pt x="0" y="95263"/>
                        <a:pt x="3507" y="108271"/>
                        <a:pt x="9667" y="119594"/>
                      </a:cubicBezTo>
                      <a:cubicBezTo>
                        <a:pt x="18481" y="135877"/>
                        <a:pt x="32698" y="148791"/>
                        <a:pt x="49947" y="156090"/>
                      </a:cubicBezTo>
                      <a:cubicBezTo>
                        <a:pt x="59899" y="160301"/>
                        <a:pt x="70893" y="162640"/>
                        <a:pt x="82455" y="162640"/>
                      </a:cubicBezTo>
                      <a:cubicBezTo>
                        <a:pt x="127853" y="162640"/>
                        <a:pt x="164816" y="126144"/>
                        <a:pt x="164816" y="81320"/>
                      </a:cubicBezTo>
                      <a:cubicBezTo>
                        <a:pt x="164816" y="36496"/>
                        <a:pt x="127853" y="0"/>
                        <a:pt x="82455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</p:grpSp>
        </p:grpSp>
      </p:grpSp>
      <p:sp>
        <p:nvSpPr>
          <p:cNvPr id="3003" name="Text Placeholder 11">
            <a:extLst>
              <a:ext uri="{FF2B5EF4-FFF2-40B4-BE49-F238E27FC236}">
                <a16:creationId xmlns:a16="http://schemas.microsoft.com/office/drawing/2014/main" id="{A7DA0440-13AB-F75E-8E02-49D08661950E}"/>
              </a:ext>
            </a:extLst>
          </p:cNvPr>
          <p:cNvSpPr txBox="1">
            <a:spLocks/>
          </p:cNvSpPr>
          <p:nvPr/>
        </p:nvSpPr>
        <p:spPr>
          <a:xfrm>
            <a:off x="28652019" y="16721632"/>
            <a:ext cx="7385834" cy="218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</a:rPr>
              <a:t>KEY INCLUSION CRITERIA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</a:endParaRPr>
          </a:p>
          <a:p>
            <a:pPr marL="230188" indent="-230188" defTabSz="96799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Diagnosis of PV or PF confirmed by histology, direct IF, </a:t>
            </a:r>
            <a:b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serology (IIF or ELISA)</a:t>
            </a:r>
          </a:p>
          <a:p>
            <a:pPr marL="230188" indent="-230188" defTabSz="96799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spc="-1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Moderate to severe pemphigus (Pemphigus Disease Area </a:t>
            </a:r>
            <a:br>
              <a:rPr lang="en-GB" sz="2000" kern="0" spc="-1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kern="0" spc="-1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Index ≥15) at baseline</a:t>
            </a:r>
          </a:p>
          <a:p>
            <a:pPr marL="230188" indent="-230188" defTabSz="96799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Participants are either newly diagnosed or with flare of disease, having a maximum of 4 years since disease onset</a:t>
            </a:r>
          </a:p>
        </p:txBody>
      </p:sp>
      <p:grpSp>
        <p:nvGrpSpPr>
          <p:cNvPr id="3004" name="Group 3003">
            <a:extLst>
              <a:ext uri="{FF2B5EF4-FFF2-40B4-BE49-F238E27FC236}">
                <a16:creationId xmlns:a16="http://schemas.microsoft.com/office/drawing/2014/main" id="{28221B9E-CDDA-41B1-8FAE-26CCD1454E9C}"/>
              </a:ext>
            </a:extLst>
          </p:cNvPr>
          <p:cNvGrpSpPr/>
          <p:nvPr/>
        </p:nvGrpSpPr>
        <p:grpSpPr>
          <a:xfrm>
            <a:off x="30528193" y="15243093"/>
            <a:ext cx="6211921" cy="1220261"/>
            <a:chOff x="11192620" y="16352195"/>
            <a:chExt cx="4285992" cy="841934"/>
          </a:xfrm>
        </p:grpSpPr>
        <p:grpSp>
          <p:nvGrpSpPr>
            <p:cNvPr id="3005" name="Group 3004">
              <a:extLst>
                <a:ext uri="{FF2B5EF4-FFF2-40B4-BE49-F238E27FC236}">
                  <a16:creationId xmlns:a16="http://schemas.microsoft.com/office/drawing/2014/main" id="{46540956-0CC2-029D-8B47-9470A6BC3F1F}"/>
                </a:ext>
              </a:extLst>
            </p:cNvPr>
            <p:cNvGrpSpPr/>
            <p:nvPr/>
          </p:nvGrpSpPr>
          <p:grpSpPr>
            <a:xfrm>
              <a:off x="11192620" y="16390443"/>
              <a:ext cx="837616" cy="465935"/>
              <a:chOff x="18862933" y="9087083"/>
              <a:chExt cx="490490" cy="272841"/>
            </a:xfrm>
          </p:grpSpPr>
          <p:sp>
            <p:nvSpPr>
              <p:cNvPr id="3007" name="Freeform 77">
                <a:extLst>
                  <a:ext uri="{FF2B5EF4-FFF2-40B4-BE49-F238E27FC236}">
                    <a16:creationId xmlns:a16="http://schemas.microsoft.com/office/drawing/2014/main" id="{DAC3EB4D-03C8-B1EF-59F4-149D16011F11}"/>
                  </a:ext>
                </a:extLst>
              </p:cNvPr>
              <p:cNvSpPr/>
              <p:nvPr/>
            </p:nvSpPr>
            <p:spPr>
              <a:xfrm>
                <a:off x="19256578" y="9174917"/>
                <a:ext cx="96845" cy="96795"/>
              </a:xfrm>
              <a:custGeom>
                <a:avLst/>
                <a:gdLst>
                  <a:gd name="connsiteX0" fmla="*/ 14227 w 96845"/>
                  <a:gd name="connsiteY0" fmla="*/ 14154 h 96795"/>
                  <a:gd name="connsiteX1" fmla="*/ 0 w 96845"/>
                  <a:gd name="connsiteY1" fmla="*/ 48398 h 96795"/>
                  <a:gd name="connsiteX2" fmla="*/ 14227 w 96845"/>
                  <a:gd name="connsiteY2" fmla="*/ 82576 h 96795"/>
                  <a:gd name="connsiteX3" fmla="*/ 48422 w 96845"/>
                  <a:gd name="connsiteY3" fmla="*/ 96795 h 96795"/>
                  <a:gd name="connsiteX4" fmla="*/ 82684 w 96845"/>
                  <a:gd name="connsiteY4" fmla="*/ 82576 h 96795"/>
                  <a:gd name="connsiteX5" fmla="*/ 96845 w 96845"/>
                  <a:gd name="connsiteY5" fmla="*/ 48398 h 96795"/>
                  <a:gd name="connsiteX6" fmla="*/ 82684 w 96845"/>
                  <a:gd name="connsiteY6" fmla="*/ 14154 h 96795"/>
                  <a:gd name="connsiteX7" fmla="*/ 48422 w 96845"/>
                  <a:gd name="connsiteY7" fmla="*/ 0 h 96795"/>
                  <a:gd name="connsiteX8" fmla="*/ 14227 w 96845"/>
                  <a:gd name="connsiteY8" fmla="*/ 14154 h 9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45" h="96795">
                    <a:moveTo>
                      <a:pt x="14227" y="14154"/>
                    </a:moveTo>
                    <a:cubicBezTo>
                      <a:pt x="4764" y="23612"/>
                      <a:pt x="0" y="35026"/>
                      <a:pt x="0" y="48398"/>
                    </a:cubicBezTo>
                    <a:cubicBezTo>
                      <a:pt x="0" y="61769"/>
                      <a:pt x="4764" y="73184"/>
                      <a:pt x="14227" y="82576"/>
                    </a:cubicBezTo>
                    <a:cubicBezTo>
                      <a:pt x="23689" y="92034"/>
                      <a:pt x="35044" y="96795"/>
                      <a:pt x="48422" y="96795"/>
                    </a:cubicBezTo>
                    <a:cubicBezTo>
                      <a:pt x="61801" y="96795"/>
                      <a:pt x="73221" y="92034"/>
                      <a:pt x="82684" y="82576"/>
                    </a:cubicBezTo>
                    <a:cubicBezTo>
                      <a:pt x="92146" y="73118"/>
                      <a:pt x="96845" y="61769"/>
                      <a:pt x="96845" y="48398"/>
                    </a:cubicBezTo>
                    <a:cubicBezTo>
                      <a:pt x="96845" y="35026"/>
                      <a:pt x="92146" y="23612"/>
                      <a:pt x="82684" y="14154"/>
                    </a:cubicBezTo>
                    <a:cubicBezTo>
                      <a:pt x="73221" y="4696"/>
                      <a:pt x="61801" y="0"/>
                      <a:pt x="48422" y="0"/>
                    </a:cubicBezTo>
                    <a:cubicBezTo>
                      <a:pt x="35044" y="0"/>
                      <a:pt x="23624" y="4696"/>
                      <a:pt x="14227" y="1415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008" name="Freeform 78">
                <a:extLst>
                  <a:ext uri="{FF2B5EF4-FFF2-40B4-BE49-F238E27FC236}">
                    <a16:creationId xmlns:a16="http://schemas.microsoft.com/office/drawing/2014/main" id="{B77993B6-87E7-8A8F-363A-2FCFFF1C86AF}"/>
                  </a:ext>
                </a:extLst>
              </p:cNvPr>
              <p:cNvSpPr/>
              <p:nvPr/>
            </p:nvSpPr>
            <p:spPr>
              <a:xfrm>
                <a:off x="18862933" y="9175368"/>
                <a:ext cx="96845" cy="96795"/>
              </a:xfrm>
              <a:custGeom>
                <a:avLst/>
                <a:gdLst>
                  <a:gd name="connsiteX0" fmla="*/ 48422 w 96845"/>
                  <a:gd name="connsiteY0" fmla="*/ 0 h 96795"/>
                  <a:gd name="connsiteX1" fmla="*/ 14227 w 96845"/>
                  <a:gd name="connsiteY1" fmla="*/ 14154 h 96795"/>
                  <a:gd name="connsiteX2" fmla="*/ 0 w 96845"/>
                  <a:gd name="connsiteY2" fmla="*/ 48398 h 96795"/>
                  <a:gd name="connsiteX3" fmla="*/ 14227 w 96845"/>
                  <a:gd name="connsiteY3" fmla="*/ 82576 h 96795"/>
                  <a:gd name="connsiteX4" fmla="*/ 48422 w 96845"/>
                  <a:gd name="connsiteY4" fmla="*/ 96795 h 96795"/>
                  <a:gd name="connsiteX5" fmla="*/ 82684 w 96845"/>
                  <a:gd name="connsiteY5" fmla="*/ 82576 h 96795"/>
                  <a:gd name="connsiteX6" fmla="*/ 96845 w 96845"/>
                  <a:gd name="connsiteY6" fmla="*/ 48398 h 96795"/>
                  <a:gd name="connsiteX7" fmla="*/ 82684 w 96845"/>
                  <a:gd name="connsiteY7" fmla="*/ 14154 h 96795"/>
                  <a:gd name="connsiteX8" fmla="*/ 48422 w 96845"/>
                  <a:gd name="connsiteY8" fmla="*/ 0 h 9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45" h="96795">
                    <a:moveTo>
                      <a:pt x="48422" y="0"/>
                    </a:moveTo>
                    <a:cubicBezTo>
                      <a:pt x="35044" y="0"/>
                      <a:pt x="23624" y="4696"/>
                      <a:pt x="14227" y="14154"/>
                    </a:cubicBezTo>
                    <a:cubicBezTo>
                      <a:pt x="4829" y="23612"/>
                      <a:pt x="0" y="35026"/>
                      <a:pt x="0" y="48398"/>
                    </a:cubicBezTo>
                    <a:cubicBezTo>
                      <a:pt x="0" y="61769"/>
                      <a:pt x="4764" y="73184"/>
                      <a:pt x="14227" y="82576"/>
                    </a:cubicBezTo>
                    <a:cubicBezTo>
                      <a:pt x="23689" y="92034"/>
                      <a:pt x="35044" y="96795"/>
                      <a:pt x="48422" y="96795"/>
                    </a:cubicBezTo>
                    <a:cubicBezTo>
                      <a:pt x="61801" y="96795"/>
                      <a:pt x="73221" y="92034"/>
                      <a:pt x="82684" y="82576"/>
                    </a:cubicBezTo>
                    <a:cubicBezTo>
                      <a:pt x="92146" y="73118"/>
                      <a:pt x="96845" y="61769"/>
                      <a:pt x="96845" y="48398"/>
                    </a:cubicBezTo>
                    <a:cubicBezTo>
                      <a:pt x="96845" y="35026"/>
                      <a:pt x="92146" y="23612"/>
                      <a:pt x="82684" y="14154"/>
                    </a:cubicBezTo>
                    <a:cubicBezTo>
                      <a:pt x="73221" y="4696"/>
                      <a:pt x="61801" y="0"/>
                      <a:pt x="48422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009" name="Freeform 79">
                <a:extLst>
                  <a:ext uri="{FF2B5EF4-FFF2-40B4-BE49-F238E27FC236}">
                    <a16:creationId xmlns:a16="http://schemas.microsoft.com/office/drawing/2014/main" id="{B2BA30F6-AFDD-3FD3-35CA-4E44ABFE36BD}"/>
                  </a:ext>
                </a:extLst>
              </p:cNvPr>
              <p:cNvSpPr/>
              <p:nvPr/>
            </p:nvSpPr>
            <p:spPr>
              <a:xfrm>
                <a:off x="19068631" y="9087083"/>
                <a:ext cx="175417" cy="272775"/>
              </a:xfrm>
              <a:custGeom>
                <a:avLst/>
                <a:gdLst>
                  <a:gd name="connsiteX0" fmla="*/ 38633 w 175417"/>
                  <a:gd name="connsiteY0" fmla="*/ 0 h 272775"/>
                  <a:gd name="connsiteX1" fmla="*/ 38633 w 175417"/>
                  <a:gd name="connsiteY1" fmla="*/ 83489 h 272775"/>
                  <a:gd name="connsiteX2" fmla="*/ 56971 w 175417"/>
                  <a:gd name="connsiteY2" fmla="*/ 83489 h 272775"/>
                  <a:gd name="connsiteX3" fmla="*/ 72568 w 175417"/>
                  <a:gd name="connsiteY3" fmla="*/ 89947 h 272775"/>
                  <a:gd name="connsiteX4" fmla="*/ 79029 w 175417"/>
                  <a:gd name="connsiteY4" fmla="*/ 105471 h 272775"/>
                  <a:gd name="connsiteX5" fmla="*/ 72568 w 175417"/>
                  <a:gd name="connsiteY5" fmla="*/ 121059 h 272775"/>
                  <a:gd name="connsiteX6" fmla="*/ 56971 w 175417"/>
                  <a:gd name="connsiteY6" fmla="*/ 127452 h 272775"/>
                  <a:gd name="connsiteX7" fmla="*/ 38568 w 175417"/>
                  <a:gd name="connsiteY7" fmla="*/ 127452 h 272775"/>
                  <a:gd name="connsiteX8" fmla="*/ 38438 w 175417"/>
                  <a:gd name="connsiteY8" fmla="*/ 148715 h 272775"/>
                  <a:gd name="connsiteX9" fmla="*/ 21992 w 175417"/>
                  <a:gd name="connsiteY9" fmla="*/ 148715 h 272775"/>
                  <a:gd name="connsiteX10" fmla="*/ 6461 w 175417"/>
                  <a:gd name="connsiteY10" fmla="*/ 155238 h 272775"/>
                  <a:gd name="connsiteX11" fmla="*/ 0 w 175417"/>
                  <a:gd name="connsiteY11" fmla="*/ 170762 h 272775"/>
                  <a:gd name="connsiteX12" fmla="*/ 6461 w 175417"/>
                  <a:gd name="connsiteY12" fmla="*/ 186286 h 272775"/>
                  <a:gd name="connsiteX13" fmla="*/ 21992 w 175417"/>
                  <a:gd name="connsiteY13" fmla="*/ 192743 h 272775"/>
                  <a:gd name="connsiteX14" fmla="*/ 38438 w 175417"/>
                  <a:gd name="connsiteY14" fmla="*/ 192743 h 272775"/>
                  <a:gd name="connsiteX15" fmla="*/ 38307 w 175417"/>
                  <a:gd name="connsiteY15" fmla="*/ 272775 h 272775"/>
                  <a:gd name="connsiteX16" fmla="*/ 42940 w 175417"/>
                  <a:gd name="connsiteY16" fmla="*/ 272775 h 272775"/>
                  <a:gd name="connsiteX17" fmla="*/ 46726 w 175417"/>
                  <a:gd name="connsiteY17" fmla="*/ 272645 h 272775"/>
                  <a:gd name="connsiteX18" fmla="*/ 94235 w 175417"/>
                  <a:gd name="connsiteY18" fmla="*/ 261361 h 272775"/>
                  <a:gd name="connsiteX19" fmla="*/ 135479 w 175417"/>
                  <a:gd name="connsiteY19" fmla="*/ 232857 h 272775"/>
                  <a:gd name="connsiteX20" fmla="*/ 175417 w 175417"/>
                  <a:gd name="connsiteY20" fmla="*/ 136453 h 272775"/>
                  <a:gd name="connsiteX21" fmla="*/ 135479 w 175417"/>
                  <a:gd name="connsiteY21" fmla="*/ 39984 h 272775"/>
                  <a:gd name="connsiteX22" fmla="*/ 80073 w 175417"/>
                  <a:gd name="connsiteY22" fmla="*/ 5936 h 272775"/>
                  <a:gd name="connsiteX23" fmla="*/ 39025 w 175417"/>
                  <a:gd name="connsiteY23" fmla="*/ 0 h 272775"/>
                  <a:gd name="connsiteX24" fmla="*/ 38633 w 175417"/>
                  <a:gd name="connsiteY24" fmla="*/ 0 h 27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5417" h="272775">
                    <a:moveTo>
                      <a:pt x="38633" y="0"/>
                    </a:moveTo>
                    <a:lnTo>
                      <a:pt x="38633" y="83489"/>
                    </a:lnTo>
                    <a:lnTo>
                      <a:pt x="56971" y="83489"/>
                    </a:lnTo>
                    <a:cubicBezTo>
                      <a:pt x="63040" y="83489"/>
                      <a:pt x="68261" y="85642"/>
                      <a:pt x="72568" y="89947"/>
                    </a:cubicBezTo>
                    <a:cubicBezTo>
                      <a:pt x="76875" y="94252"/>
                      <a:pt x="79029" y="99404"/>
                      <a:pt x="79029" y="105471"/>
                    </a:cubicBezTo>
                    <a:cubicBezTo>
                      <a:pt x="79029" y="111537"/>
                      <a:pt x="76875" y="116755"/>
                      <a:pt x="72568" y="121059"/>
                    </a:cubicBezTo>
                    <a:cubicBezTo>
                      <a:pt x="68261" y="125299"/>
                      <a:pt x="63106" y="127452"/>
                      <a:pt x="56971" y="127452"/>
                    </a:cubicBezTo>
                    <a:lnTo>
                      <a:pt x="38568" y="127452"/>
                    </a:lnTo>
                    <a:lnTo>
                      <a:pt x="38438" y="148715"/>
                    </a:lnTo>
                    <a:lnTo>
                      <a:pt x="21992" y="148715"/>
                    </a:lnTo>
                    <a:cubicBezTo>
                      <a:pt x="15923" y="148715"/>
                      <a:pt x="10703" y="150868"/>
                      <a:pt x="6461" y="155238"/>
                    </a:cubicBezTo>
                    <a:cubicBezTo>
                      <a:pt x="2153" y="159543"/>
                      <a:pt x="0" y="164696"/>
                      <a:pt x="0" y="170762"/>
                    </a:cubicBezTo>
                    <a:cubicBezTo>
                      <a:pt x="0" y="176828"/>
                      <a:pt x="2153" y="182046"/>
                      <a:pt x="6461" y="186286"/>
                    </a:cubicBezTo>
                    <a:cubicBezTo>
                      <a:pt x="10703" y="190590"/>
                      <a:pt x="15923" y="192743"/>
                      <a:pt x="21992" y="192743"/>
                    </a:cubicBezTo>
                    <a:lnTo>
                      <a:pt x="38438" y="192743"/>
                    </a:lnTo>
                    <a:lnTo>
                      <a:pt x="38307" y="272775"/>
                    </a:lnTo>
                    <a:lnTo>
                      <a:pt x="42940" y="272775"/>
                    </a:lnTo>
                    <a:lnTo>
                      <a:pt x="46726" y="272645"/>
                    </a:lnTo>
                    <a:cubicBezTo>
                      <a:pt x="61474" y="273362"/>
                      <a:pt x="77332" y="269644"/>
                      <a:pt x="94235" y="261361"/>
                    </a:cubicBezTo>
                    <a:cubicBezTo>
                      <a:pt x="109244" y="254903"/>
                      <a:pt x="123014" y="245380"/>
                      <a:pt x="135479" y="232857"/>
                    </a:cubicBezTo>
                    <a:cubicBezTo>
                      <a:pt x="162104" y="206245"/>
                      <a:pt x="175417" y="174088"/>
                      <a:pt x="175417" y="136453"/>
                    </a:cubicBezTo>
                    <a:cubicBezTo>
                      <a:pt x="175417" y="98817"/>
                      <a:pt x="162104" y="66596"/>
                      <a:pt x="135479" y="39984"/>
                    </a:cubicBezTo>
                    <a:cubicBezTo>
                      <a:pt x="119098" y="23612"/>
                      <a:pt x="100630" y="12263"/>
                      <a:pt x="80073" y="5936"/>
                    </a:cubicBezTo>
                    <a:cubicBezTo>
                      <a:pt x="67217" y="2022"/>
                      <a:pt x="53513" y="0"/>
                      <a:pt x="39025" y="0"/>
                    </a:cubicBezTo>
                    <a:lnTo>
                      <a:pt x="38633" y="0"/>
                    </a:lnTo>
                    <a:close/>
                  </a:path>
                </a:pathLst>
              </a:custGeom>
              <a:solidFill>
                <a:srgbClr val="D9E5F3"/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010" name="Freeform 80">
                <a:extLst>
                  <a:ext uri="{FF2B5EF4-FFF2-40B4-BE49-F238E27FC236}">
                    <a16:creationId xmlns:a16="http://schemas.microsoft.com/office/drawing/2014/main" id="{58A9EA02-8452-06D0-CE6C-BAED87C25DE4}"/>
                  </a:ext>
                </a:extLst>
              </p:cNvPr>
              <p:cNvSpPr/>
              <p:nvPr/>
            </p:nvSpPr>
            <p:spPr>
              <a:xfrm>
                <a:off x="18971525" y="9087084"/>
                <a:ext cx="176200" cy="272840"/>
              </a:xfrm>
              <a:custGeom>
                <a:avLst/>
                <a:gdLst>
                  <a:gd name="connsiteX0" fmla="*/ 39939 w 176200"/>
                  <a:gd name="connsiteY0" fmla="*/ 40049 h 272840"/>
                  <a:gd name="connsiteX1" fmla="*/ 31716 w 176200"/>
                  <a:gd name="connsiteY1" fmla="*/ 48854 h 272840"/>
                  <a:gd name="connsiteX2" fmla="*/ 0 w 176200"/>
                  <a:gd name="connsiteY2" fmla="*/ 136518 h 272840"/>
                  <a:gd name="connsiteX3" fmla="*/ 39939 w 176200"/>
                  <a:gd name="connsiteY3" fmla="*/ 232922 h 272840"/>
                  <a:gd name="connsiteX4" fmla="*/ 135217 w 176200"/>
                  <a:gd name="connsiteY4" fmla="*/ 272841 h 272840"/>
                  <a:gd name="connsiteX5" fmla="*/ 135479 w 176200"/>
                  <a:gd name="connsiteY5" fmla="*/ 272841 h 272840"/>
                  <a:gd name="connsiteX6" fmla="*/ 135479 w 176200"/>
                  <a:gd name="connsiteY6" fmla="*/ 272710 h 272840"/>
                  <a:gd name="connsiteX7" fmla="*/ 135609 w 176200"/>
                  <a:gd name="connsiteY7" fmla="*/ 192678 h 272840"/>
                  <a:gd name="connsiteX8" fmla="*/ 119164 w 176200"/>
                  <a:gd name="connsiteY8" fmla="*/ 192678 h 272840"/>
                  <a:gd name="connsiteX9" fmla="*/ 103632 w 176200"/>
                  <a:gd name="connsiteY9" fmla="*/ 186220 h 272840"/>
                  <a:gd name="connsiteX10" fmla="*/ 97171 w 176200"/>
                  <a:gd name="connsiteY10" fmla="*/ 170697 h 272840"/>
                  <a:gd name="connsiteX11" fmla="*/ 103632 w 176200"/>
                  <a:gd name="connsiteY11" fmla="*/ 155173 h 272840"/>
                  <a:gd name="connsiteX12" fmla="*/ 119164 w 176200"/>
                  <a:gd name="connsiteY12" fmla="*/ 148650 h 272840"/>
                  <a:gd name="connsiteX13" fmla="*/ 135609 w 176200"/>
                  <a:gd name="connsiteY13" fmla="*/ 148650 h 272840"/>
                  <a:gd name="connsiteX14" fmla="*/ 135740 w 176200"/>
                  <a:gd name="connsiteY14" fmla="*/ 127386 h 272840"/>
                  <a:gd name="connsiteX15" fmla="*/ 154143 w 176200"/>
                  <a:gd name="connsiteY15" fmla="*/ 127386 h 272840"/>
                  <a:gd name="connsiteX16" fmla="*/ 169740 w 176200"/>
                  <a:gd name="connsiteY16" fmla="*/ 120994 h 272840"/>
                  <a:gd name="connsiteX17" fmla="*/ 176201 w 176200"/>
                  <a:gd name="connsiteY17" fmla="*/ 105405 h 272840"/>
                  <a:gd name="connsiteX18" fmla="*/ 169740 w 176200"/>
                  <a:gd name="connsiteY18" fmla="*/ 89881 h 272840"/>
                  <a:gd name="connsiteX19" fmla="*/ 154143 w 176200"/>
                  <a:gd name="connsiteY19" fmla="*/ 83424 h 272840"/>
                  <a:gd name="connsiteX20" fmla="*/ 135740 w 176200"/>
                  <a:gd name="connsiteY20" fmla="*/ 83424 h 272840"/>
                  <a:gd name="connsiteX21" fmla="*/ 135740 w 176200"/>
                  <a:gd name="connsiteY21" fmla="*/ 0 h 272840"/>
                  <a:gd name="connsiteX22" fmla="*/ 135544 w 176200"/>
                  <a:gd name="connsiteY22" fmla="*/ 0 h 272840"/>
                  <a:gd name="connsiteX23" fmla="*/ 131824 w 176200"/>
                  <a:gd name="connsiteY23" fmla="*/ 130 h 272840"/>
                  <a:gd name="connsiteX24" fmla="*/ 129018 w 176200"/>
                  <a:gd name="connsiteY24" fmla="*/ 261 h 272840"/>
                  <a:gd name="connsiteX25" fmla="*/ 95931 w 176200"/>
                  <a:gd name="connsiteY25" fmla="*/ 5805 h 272840"/>
                  <a:gd name="connsiteX26" fmla="*/ 82423 w 176200"/>
                  <a:gd name="connsiteY26" fmla="*/ 10501 h 272840"/>
                  <a:gd name="connsiteX27" fmla="*/ 42680 w 176200"/>
                  <a:gd name="connsiteY27" fmla="*/ 37309 h 272840"/>
                  <a:gd name="connsiteX28" fmla="*/ 39873 w 176200"/>
                  <a:gd name="connsiteY28" fmla="*/ 39984 h 2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6200" h="272840">
                    <a:moveTo>
                      <a:pt x="39939" y="40049"/>
                    </a:moveTo>
                    <a:cubicBezTo>
                      <a:pt x="37002" y="42919"/>
                      <a:pt x="34261" y="45854"/>
                      <a:pt x="31716" y="48854"/>
                    </a:cubicBezTo>
                    <a:cubicBezTo>
                      <a:pt x="10572" y="73706"/>
                      <a:pt x="0" y="102927"/>
                      <a:pt x="0" y="136518"/>
                    </a:cubicBezTo>
                    <a:cubicBezTo>
                      <a:pt x="0" y="174154"/>
                      <a:pt x="13313" y="206310"/>
                      <a:pt x="39939" y="232922"/>
                    </a:cubicBezTo>
                    <a:cubicBezTo>
                      <a:pt x="66303" y="259273"/>
                      <a:pt x="98085" y="272580"/>
                      <a:pt x="135217" y="272841"/>
                    </a:cubicBezTo>
                    <a:lnTo>
                      <a:pt x="135479" y="272841"/>
                    </a:lnTo>
                    <a:lnTo>
                      <a:pt x="135479" y="272710"/>
                    </a:lnTo>
                    <a:lnTo>
                      <a:pt x="135609" y="192678"/>
                    </a:lnTo>
                    <a:lnTo>
                      <a:pt x="119164" y="192678"/>
                    </a:lnTo>
                    <a:cubicBezTo>
                      <a:pt x="113095" y="192678"/>
                      <a:pt x="107874" y="190525"/>
                      <a:pt x="103632" y="186220"/>
                    </a:cubicBezTo>
                    <a:cubicBezTo>
                      <a:pt x="99325" y="181981"/>
                      <a:pt x="97171" y="176763"/>
                      <a:pt x="97171" y="170697"/>
                    </a:cubicBezTo>
                    <a:cubicBezTo>
                      <a:pt x="97171" y="164630"/>
                      <a:pt x="99325" y="159478"/>
                      <a:pt x="103632" y="155173"/>
                    </a:cubicBezTo>
                    <a:cubicBezTo>
                      <a:pt x="107939" y="150868"/>
                      <a:pt x="113095" y="148650"/>
                      <a:pt x="119164" y="148650"/>
                    </a:cubicBezTo>
                    <a:lnTo>
                      <a:pt x="135609" y="148650"/>
                    </a:lnTo>
                    <a:lnTo>
                      <a:pt x="135740" y="127386"/>
                    </a:lnTo>
                    <a:lnTo>
                      <a:pt x="154143" y="127386"/>
                    </a:lnTo>
                    <a:cubicBezTo>
                      <a:pt x="160212" y="127386"/>
                      <a:pt x="165433" y="125234"/>
                      <a:pt x="169740" y="120994"/>
                    </a:cubicBezTo>
                    <a:cubicBezTo>
                      <a:pt x="174047" y="116689"/>
                      <a:pt x="176201" y="111471"/>
                      <a:pt x="176201" y="105405"/>
                    </a:cubicBezTo>
                    <a:cubicBezTo>
                      <a:pt x="176201" y="99339"/>
                      <a:pt x="174047" y="94186"/>
                      <a:pt x="169740" y="89881"/>
                    </a:cubicBezTo>
                    <a:cubicBezTo>
                      <a:pt x="165433" y="85577"/>
                      <a:pt x="160212" y="83424"/>
                      <a:pt x="154143" y="83424"/>
                    </a:cubicBezTo>
                    <a:lnTo>
                      <a:pt x="135740" y="83424"/>
                    </a:lnTo>
                    <a:lnTo>
                      <a:pt x="135740" y="0"/>
                    </a:lnTo>
                    <a:lnTo>
                      <a:pt x="135544" y="0"/>
                    </a:lnTo>
                    <a:cubicBezTo>
                      <a:pt x="134304" y="0"/>
                      <a:pt x="133064" y="0"/>
                      <a:pt x="131824" y="130"/>
                    </a:cubicBezTo>
                    <a:lnTo>
                      <a:pt x="129018" y="261"/>
                    </a:lnTo>
                    <a:cubicBezTo>
                      <a:pt x="119164" y="261"/>
                      <a:pt x="108135" y="2087"/>
                      <a:pt x="95931" y="5805"/>
                    </a:cubicBezTo>
                    <a:cubicBezTo>
                      <a:pt x="91624" y="7110"/>
                      <a:pt x="87121" y="8675"/>
                      <a:pt x="82423" y="10501"/>
                    </a:cubicBezTo>
                    <a:cubicBezTo>
                      <a:pt x="68131" y="16763"/>
                      <a:pt x="54883" y="25699"/>
                      <a:pt x="42680" y="37309"/>
                    </a:cubicBezTo>
                    <a:cubicBezTo>
                      <a:pt x="41766" y="38157"/>
                      <a:pt x="40852" y="39070"/>
                      <a:pt x="39873" y="39984"/>
                    </a:cubicBezTo>
                  </a:path>
                </a:pathLst>
              </a:custGeom>
              <a:solidFill>
                <a:srgbClr val="0B436E"/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3006" name="object 136">
              <a:extLst>
                <a:ext uri="{FF2B5EF4-FFF2-40B4-BE49-F238E27FC236}">
                  <a16:creationId xmlns:a16="http://schemas.microsoft.com/office/drawing/2014/main" id="{4474E530-97B6-C496-9E21-BB7D443DAEAC}"/>
                </a:ext>
              </a:extLst>
            </p:cNvPr>
            <p:cNvSpPr/>
            <p:nvPr/>
          </p:nvSpPr>
          <p:spPr>
            <a:xfrm>
              <a:off x="12259001" y="16352195"/>
              <a:ext cx="3219611" cy="841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48283"/>
              <a:r>
                <a:rPr lang="en-US" sz="2000" b="1" kern="0" dirty="0">
                  <a:solidFill>
                    <a:schemeClr val="accent3"/>
                  </a:solidFill>
                </a:rPr>
                <a:t>Primary Endpoint</a:t>
              </a:r>
            </a:p>
            <a:p>
              <a:pPr marR="48283">
                <a:spcAft>
                  <a:spcPts val="200"/>
                </a:spcAft>
              </a:pPr>
              <a:r>
                <a:rPr lang="en-GB" sz="2000" spc="-4" dirty="0">
                  <a:solidFill>
                    <a:schemeClr val="accent6"/>
                  </a:solidFill>
                  <a:cs typeface="Calibri"/>
                </a:rPr>
                <a:t>Proportion of PV participants achieving CRmin* within 30 weeks</a:t>
              </a:r>
            </a:p>
          </p:txBody>
        </p:sp>
      </p:grpSp>
      <p:sp>
        <p:nvSpPr>
          <p:cNvPr id="3022" name="object 136">
            <a:extLst>
              <a:ext uri="{FF2B5EF4-FFF2-40B4-BE49-F238E27FC236}">
                <a16:creationId xmlns:a16="http://schemas.microsoft.com/office/drawing/2014/main" id="{C2D621B8-AB0A-7C67-A29E-22B6CF7BC0B8}"/>
              </a:ext>
            </a:extLst>
          </p:cNvPr>
          <p:cNvSpPr/>
          <p:nvPr/>
        </p:nvSpPr>
        <p:spPr>
          <a:xfrm>
            <a:off x="28364970" y="19355185"/>
            <a:ext cx="10658955" cy="4307074"/>
          </a:xfrm>
          <a:prstGeom prst="roundRect">
            <a:avLst>
              <a:gd name="adj" fmla="val 4127"/>
            </a:avLst>
          </a:prstGeom>
          <a:solidFill>
            <a:srgbClr val="F6F6F6"/>
          </a:solidFill>
          <a:ln w="6350">
            <a:solidFill>
              <a:schemeClr val="accent3"/>
            </a:solidFill>
          </a:ln>
        </p:spPr>
        <p:txBody>
          <a:bodyPr wrap="square" lIns="108000" tIns="36000" rIns="108000" bIns="0" rtlCol="0" anchor="t" anchorCtr="0"/>
          <a:lstStyle/>
          <a:p>
            <a:pPr marL="5848" algn="ctr">
              <a:spcBef>
                <a:spcPts val="52"/>
              </a:spcBef>
              <a:spcAft>
                <a:spcPts val="600"/>
              </a:spcAft>
            </a:pPr>
            <a:r>
              <a:rPr lang="en-US" sz="2800" b="1" spc="-5" dirty="0">
                <a:solidFill>
                  <a:schemeClr val="accent3"/>
                </a:solidFill>
                <a:cs typeface="Calibri"/>
              </a:rPr>
              <a:t>BALLAD</a:t>
            </a:r>
          </a:p>
        </p:txBody>
      </p:sp>
      <p:grpSp>
        <p:nvGrpSpPr>
          <p:cNvPr id="3024" name="Group 3023">
            <a:extLst>
              <a:ext uri="{FF2B5EF4-FFF2-40B4-BE49-F238E27FC236}">
                <a16:creationId xmlns:a16="http://schemas.microsoft.com/office/drawing/2014/main" id="{6C2CA7DA-9F88-483B-A97C-658470ADAD37}"/>
              </a:ext>
            </a:extLst>
          </p:cNvPr>
          <p:cNvGrpSpPr/>
          <p:nvPr/>
        </p:nvGrpSpPr>
        <p:grpSpPr>
          <a:xfrm>
            <a:off x="35794176" y="21087376"/>
            <a:ext cx="2737097" cy="2505504"/>
            <a:chOff x="30537760" y="16070769"/>
            <a:chExt cx="1888494" cy="1728703"/>
          </a:xfrm>
        </p:grpSpPr>
        <p:sp>
          <p:nvSpPr>
            <p:cNvPr id="3033" name="Freeform 67">
              <a:extLst>
                <a:ext uri="{FF2B5EF4-FFF2-40B4-BE49-F238E27FC236}">
                  <a16:creationId xmlns:a16="http://schemas.microsoft.com/office/drawing/2014/main" id="{C2C57249-0694-73C2-0180-A2FE7A0B762E}"/>
                </a:ext>
              </a:extLst>
            </p:cNvPr>
            <p:cNvSpPr>
              <a:spLocks noChangeAspect="1"/>
            </p:cNvSpPr>
            <p:nvPr/>
          </p:nvSpPr>
          <p:spPr>
            <a:xfrm rot="9962756">
              <a:off x="30537760" y="16070769"/>
              <a:ext cx="1888494" cy="1728703"/>
            </a:xfrm>
            <a:custGeom>
              <a:avLst/>
              <a:gdLst>
                <a:gd name="connsiteX0" fmla="*/ 350327 w 618126"/>
                <a:gd name="connsiteY0" fmla="*/ 554109 h 557265"/>
                <a:gd name="connsiteX1" fmla="*/ 3604 w 618126"/>
                <a:gd name="connsiteY1" fmla="*/ 295815 h 557265"/>
                <a:gd name="connsiteX2" fmla="*/ 61620 w 618126"/>
                <a:gd name="connsiteY2" fmla="*/ 68502 h 557265"/>
                <a:gd name="connsiteX3" fmla="*/ 275801 w 618126"/>
                <a:gd name="connsiteY3" fmla="*/ 15669 h 557265"/>
                <a:gd name="connsiteX4" fmla="*/ 510409 w 618126"/>
                <a:gd name="connsiteY4" fmla="*/ 112399 h 557265"/>
                <a:gd name="connsiteX5" fmla="*/ 616912 w 618126"/>
                <a:gd name="connsiteY5" fmla="*/ 246438 h 557265"/>
                <a:gd name="connsiteX6" fmla="*/ 551783 w 618126"/>
                <a:gd name="connsiteY6" fmla="*/ 434550 h 557265"/>
                <a:gd name="connsiteX7" fmla="*/ 350327 w 618126"/>
                <a:gd name="connsiteY7" fmla="*/ 554109 h 55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126" h="557265">
                  <a:moveTo>
                    <a:pt x="350327" y="554109"/>
                  </a:moveTo>
                  <a:cubicBezTo>
                    <a:pt x="183263" y="578113"/>
                    <a:pt x="28272" y="462597"/>
                    <a:pt x="3604" y="295815"/>
                  </a:cubicBezTo>
                  <a:cubicBezTo>
                    <a:pt x="-9056" y="215325"/>
                    <a:pt x="11957" y="133141"/>
                    <a:pt x="61620" y="68502"/>
                  </a:cubicBezTo>
                  <a:cubicBezTo>
                    <a:pt x="112131" y="993"/>
                    <a:pt x="183524" y="-16618"/>
                    <a:pt x="275801" y="15669"/>
                  </a:cubicBezTo>
                  <a:cubicBezTo>
                    <a:pt x="355875" y="43259"/>
                    <a:pt x="434186" y="75546"/>
                    <a:pt x="510409" y="112399"/>
                  </a:cubicBezTo>
                  <a:cubicBezTo>
                    <a:pt x="574559" y="144294"/>
                    <a:pt x="610060" y="188974"/>
                    <a:pt x="616912" y="246438"/>
                  </a:cubicBezTo>
                  <a:cubicBezTo>
                    <a:pt x="623699" y="303968"/>
                    <a:pt x="602033" y="366650"/>
                    <a:pt x="551783" y="434550"/>
                  </a:cubicBezTo>
                  <a:cubicBezTo>
                    <a:pt x="504079" y="500559"/>
                    <a:pt x="431184" y="543869"/>
                    <a:pt x="350327" y="554109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 w="63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4400" dirty="0"/>
            </a:p>
          </p:txBody>
        </p:sp>
        <p:grpSp>
          <p:nvGrpSpPr>
            <p:cNvPr id="3034" name="Group 3033">
              <a:extLst>
                <a:ext uri="{FF2B5EF4-FFF2-40B4-BE49-F238E27FC236}">
                  <a16:creationId xmlns:a16="http://schemas.microsoft.com/office/drawing/2014/main" id="{11A4AE9B-4AF7-E9A0-B4F7-E1E7EA278668}"/>
                </a:ext>
              </a:extLst>
            </p:cNvPr>
            <p:cNvGrpSpPr/>
            <p:nvPr/>
          </p:nvGrpSpPr>
          <p:grpSpPr>
            <a:xfrm>
              <a:off x="30928692" y="16341274"/>
              <a:ext cx="1106603" cy="1187691"/>
              <a:chOff x="10935128" y="5500873"/>
              <a:chExt cx="648004" cy="695487"/>
            </a:xfrm>
          </p:grpSpPr>
          <p:sp>
            <p:nvSpPr>
              <p:cNvPr id="3035" name="TextBox 3034">
                <a:extLst>
                  <a:ext uri="{FF2B5EF4-FFF2-40B4-BE49-F238E27FC236}">
                    <a16:creationId xmlns:a16="http://schemas.microsoft.com/office/drawing/2014/main" id="{F16256E8-BD7A-4DF0-FC06-D76768DB7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5132" y="6052360"/>
                <a:ext cx="648000" cy="144000"/>
              </a:xfrm>
              <a:prstGeom prst="rect">
                <a:avLst/>
              </a:prstGeom>
              <a:effectLst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algn="ctr" defTabSz="286631">
                  <a:defRPr/>
                </a:pPr>
                <a:r>
                  <a:rPr lang="en-GB" sz="1600" kern="0" dirty="0">
                    <a:solidFill>
                      <a:schemeClr val="accent6"/>
                    </a:solidFill>
                  </a:rPr>
                  <a:t>Male or female </a:t>
                </a:r>
                <a:br>
                  <a:rPr lang="en-GB" sz="1600" kern="0" dirty="0">
                    <a:solidFill>
                      <a:schemeClr val="accent6"/>
                    </a:solidFill>
                  </a:rPr>
                </a:br>
                <a:r>
                  <a:rPr lang="en-GB" sz="1600" kern="0" dirty="0">
                    <a:solidFill>
                      <a:schemeClr val="accent6"/>
                    </a:solidFill>
                  </a:rPr>
                  <a:t>≥18 years of age</a:t>
                </a:r>
              </a:p>
            </p:txBody>
          </p:sp>
          <p:sp>
            <p:nvSpPr>
              <p:cNvPr id="3036" name="TextBox 3035">
                <a:extLst>
                  <a:ext uri="{FF2B5EF4-FFF2-40B4-BE49-F238E27FC236}">
                    <a16:creationId xmlns:a16="http://schemas.microsoft.com/office/drawing/2014/main" id="{AB048C9C-DA59-F97D-6923-FCFA7F8530A9}"/>
                  </a:ext>
                </a:extLst>
              </p:cNvPr>
              <p:cNvSpPr txBox="1"/>
              <p:nvPr/>
            </p:nvSpPr>
            <p:spPr>
              <a:xfrm>
                <a:off x="10935128" y="5500873"/>
                <a:ext cx="648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51882">
                  <a:defRPr/>
                </a:pPr>
                <a:r>
                  <a:rPr lang="en-US" sz="1600" b="1" spc="-4" dirty="0">
                    <a:solidFill>
                      <a:schemeClr val="accent6"/>
                    </a:solidFill>
                    <a:cs typeface="Calibri"/>
                  </a:rPr>
                  <a:t>Clinical diagnosis </a:t>
                </a:r>
              </a:p>
              <a:p>
                <a:pPr algn="ctr" defTabSz="151882">
                  <a:defRPr/>
                </a:pPr>
                <a:r>
                  <a:rPr lang="en-US" sz="1600" b="1" spc="-4" dirty="0">
                    <a:solidFill>
                      <a:schemeClr val="accent6"/>
                    </a:solidFill>
                    <a:cs typeface="Calibri"/>
                  </a:rPr>
                  <a:t>of BP</a:t>
                </a:r>
              </a:p>
            </p:txBody>
          </p:sp>
          <p:grpSp>
            <p:nvGrpSpPr>
              <p:cNvPr id="3037" name="Graphic 2358">
                <a:extLst>
                  <a:ext uri="{FF2B5EF4-FFF2-40B4-BE49-F238E27FC236}">
                    <a16:creationId xmlns:a16="http://schemas.microsoft.com/office/drawing/2014/main" id="{7D146121-702B-B21D-C4D9-130A7107A94C}"/>
                  </a:ext>
                </a:extLst>
              </p:cNvPr>
              <p:cNvGrpSpPr/>
              <p:nvPr/>
            </p:nvGrpSpPr>
            <p:grpSpPr>
              <a:xfrm>
                <a:off x="11072691" y="5695047"/>
                <a:ext cx="372880" cy="312356"/>
                <a:chOff x="-2079816" y="2473705"/>
                <a:chExt cx="634620" cy="531618"/>
              </a:xfrm>
              <a:solidFill>
                <a:schemeClr val="accent1"/>
              </a:solidFill>
            </p:grpSpPr>
            <p:sp>
              <p:nvSpPr>
                <p:cNvPr id="3038" name="Freeform 2364">
                  <a:extLst>
                    <a:ext uri="{FF2B5EF4-FFF2-40B4-BE49-F238E27FC236}">
                      <a16:creationId xmlns:a16="http://schemas.microsoft.com/office/drawing/2014/main" id="{D51E7D34-3226-5748-43C7-269E6D4C897C}"/>
                    </a:ext>
                  </a:extLst>
                </p:cNvPr>
                <p:cNvSpPr/>
                <p:nvPr/>
              </p:nvSpPr>
              <p:spPr>
                <a:xfrm>
                  <a:off x="-1585938" y="2760621"/>
                  <a:ext cx="140742" cy="244614"/>
                </a:xfrm>
                <a:custGeom>
                  <a:avLst/>
                  <a:gdLst>
                    <a:gd name="connsiteX0" fmla="*/ 49094 w 140742"/>
                    <a:gd name="connsiteY0" fmla="*/ 94 h 244615"/>
                    <a:gd name="connsiteX1" fmla="*/ 0 w 140742"/>
                    <a:gd name="connsiteY1" fmla="*/ 94 h 244615"/>
                    <a:gd name="connsiteX2" fmla="*/ 7772 w 140742"/>
                    <a:gd name="connsiteY2" fmla="*/ 43421 h 244615"/>
                    <a:gd name="connsiteX3" fmla="*/ 7772 w 140742"/>
                    <a:gd name="connsiteY3" fmla="*/ 226555 h 244615"/>
                    <a:gd name="connsiteX4" fmla="*/ 4644 w 140742"/>
                    <a:gd name="connsiteY4" fmla="*/ 244615 h 244615"/>
                    <a:gd name="connsiteX5" fmla="*/ 85772 w 140742"/>
                    <a:gd name="connsiteY5" fmla="*/ 244615 h 244615"/>
                    <a:gd name="connsiteX6" fmla="*/ 140743 w 140742"/>
                    <a:gd name="connsiteY6" fmla="*/ 190340 h 244615"/>
                    <a:gd name="connsiteX7" fmla="*/ 140743 w 140742"/>
                    <a:gd name="connsiteY7" fmla="*/ 90491 h 244615"/>
                    <a:gd name="connsiteX8" fmla="*/ 49094 w 140742"/>
                    <a:gd name="connsiteY8" fmla="*/ 0 h 24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2" h="244615">
                      <a:moveTo>
                        <a:pt x="49094" y="94"/>
                      </a:moveTo>
                      <a:lnTo>
                        <a:pt x="0" y="94"/>
                      </a:lnTo>
                      <a:cubicBezTo>
                        <a:pt x="5023" y="13663"/>
                        <a:pt x="7772" y="28261"/>
                        <a:pt x="7772" y="43421"/>
                      </a:cubicBezTo>
                      <a:lnTo>
                        <a:pt x="7772" y="226555"/>
                      </a:lnTo>
                      <a:cubicBezTo>
                        <a:pt x="7772" y="232918"/>
                        <a:pt x="6634" y="239001"/>
                        <a:pt x="4644" y="244615"/>
                      </a:cubicBezTo>
                      <a:lnTo>
                        <a:pt x="85772" y="244615"/>
                      </a:lnTo>
                      <a:cubicBezTo>
                        <a:pt x="116101" y="244615"/>
                        <a:pt x="140743" y="220285"/>
                        <a:pt x="140743" y="190340"/>
                      </a:cubicBezTo>
                      <a:lnTo>
                        <a:pt x="140743" y="90491"/>
                      </a:lnTo>
                      <a:cubicBezTo>
                        <a:pt x="140743" y="40613"/>
                        <a:pt x="99610" y="0"/>
                        <a:pt x="49094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39" name="Freeform 2365">
                  <a:extLst>
                    <a:ext uri="{FF2B5EF4-FFF2-40B4-BE49-F238E27FC236}">
                      <a16:creationId xmlns:a16="http://schemas.microsoft.com/office/drawing/2014/main" id="{CCB538A3-1A02-9943-FA3E-618BDB96EEF4}"/>
                    </a:ext>
                  </a:extLst>
                </p:cNvPr>
                <p:cNvSpPr/>
                <p:nvPr/>
              </p:nvSpPr>
              <p:spPr>
                <a:xfrm>
                  <a:off x="-2079816" y="2760709"/>
                  <a:ext cx="140742" cy="244614"/>
                </a:xfrm>
                <a:custGeom>
                  <a:avLst/>
                  <a:gdLst>
                    <a:gd name="connsiteX0" fmla="*/ 132971 w 140742"/>
                    <a:gd name="connsiteY0" fmla="*/ 43327 h 244615"/>
                    <a:gd name="connsiteX1" fmla="*/ 140743 w 140742"/>
                    <a:gd name="connsiteY1" fmla="*/ 0 h 244615"/>
                    <a:gd name="connsiteX2" fmla="*/ 91649 w 140742"/>
                    <a:gd name="connsiteY2" fmla="*/ 0 h 244615"/>
                    <a:gd name="connsiteX3" fmla="*/ 0 w 140742"/>
                    <a:gd name="connsiteY3" fmla="*/ 90491 h 244615"/>
                    <a:gd name="connsiteX4" fmla="*/ 0 w 140742"/>
                    <a:gd name="connsiteY4" fmla="*/ 190340 h 244615"/>
                    <a:gd name="connsiteX5" fmla="*/ 54970 w 140742"/>
                    <a:gd name="connsiteY5" fmla="*/ 244615 h 244615"/>
                    <a:gd name="connsiteX6" fmla="*/ 136099 w 140742"/>
                    <a:gd name="connsiteY6" fmla="*/ 244615 h 244615"/>
                    <a:gd name="connsiteX7" fmla="*/ 132971 w 140742"/>
                    <a:gd name="connsiteY7" fmla="*/ 226555 h 244615"/>
                    <a:gd name="connsiteX8" fmla="*/ 132971 w 140742"/>
                    <a:gd name="connsiteY8" fmla="*/ 43421 h 24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2" h="244615">
                      <a:moveTo>
                        <a:pt x="132971" y="43327"/>
                      </a:moveTo>
                      <a:cubicBezTo>
                        <a:pt x="132971" y="28074"/>
                        <a:pt x="135719" y="13569"/>
                        <a:pt x="140743" y="0"/>
                      </a:cubicBezTo>
                      <a:lnTo>
                        <a:pt x="91649" y="0"/>
                      </a:lnTo>
                      <a:cubicBezTo>
                        <a:pt x="41133" y="0"/>
                        <a:pt x="0" y="40613"/>
                        <a:pt x="0" y="90491"/>
                      </a:cubicBezTo>
                      <a:lnTo>
                        <a:pt x="0" y="190340"/>
                      </a:lnTo>
                      <a:cubicBezTo>
                        <a:pt x="0" y="220285"/>
                        <a:pt x="24642" y="244615"/>
                        <a:pt x="54970" y="244615"/>
                      </a:cubicBezTo>
                      <a:lnTo>
                        <a:pt x="136099" y="244615"/>
                      </a:lnTo>
                      <a:cubicBezTo>
                        <a:pt x="134013" y="238907"/>
                        <a:pt x="132971" y="232824"/>
                        <a:pt x="132971" y="226555"/>
                      </a:cubicBezTo>
                      <a:lnTo>
                        <a:pt x="132971" y="434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40" name="Freeform 2366">
                  <a:extLst>
                    <a:ext uri="{FF2B5EF4-FFF2-40B4-BE49-F238E27FC236}">
                      <a16:creationId xmlns:a16="http://schemas.microsoft.com/office/drawing/2014/main" id="{24D9471A-29DC-36A4-FC80-7237211F32E9}"/>
                    </a:ext>
                  </a:extLst>
                </p:cNvPr>
                <p:cNvSpPr/>
                <p:nvPr/>
              </p:nvSpPr>
              <p:spPr>
                <a:xfrm>
                  <a:off x="-1910259" y="2713539"/>
                  <a:ext cx="295322" cy="291686"/>
                </a:xfrm>
                <a:custGeom>
                  <a:avLst/>
                  <a:gdLst>
                    <a:gd name="connsiteX0" fmla="*/ 203863 w 295322"/>
                    <a:gd name="connsiteY0" fmla="*/ 0 h 291685"/>
                    <a:gd name="connsiteX1" fmla="*/ 91649 w 295322"/>
                    <a:gd name="connsiteY1" fmla="*/ 0 h 291685"/>
                    <a:gd name="connsiteX2" fmla="*/ 0 w 295322"/>
                    <a:gd name="connsiteY2" fmla="*/ 90491 h 291685"/>
                    <a:gd name="connsiteX3" fmla="*/ 0 w 295322"/>
                    <a:gd name="connsiteY3" fmla="*/ 273625 h 291685"/>
                    <a:gd name="connsiteX4" fmla="*/ 18292 w 295322"/>
                    <a:gd name="connsiteY4" fmla="*/ 291686 h 291685"/>
                    <a:gd name="connsiteX5" fmla="*/ 277031 w 295322"/>
                    <a:gd name="connsiteY5" fmla="*/ 291686 h 291685"/>
                    <a:gd name="connsiteX6" fmla="*/ 295322 w 295322"/>
                    <a:gd name="connsiteY6" fmla="*/ 273625 h 291685"/>
                    <a:gd name="connsiteX7" fmla="*/ 295322 w 295322"/>
                    <a:gd name="connsiteY7" fmla="*/ 90491 h 291685"/>
                    <a:gd name="connsiteX8" fmla="*/ 203674 w 295322"/>
                    <a:gd name="connsiteY8" fmla="*/ 0 h 291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322" h="291685">
                      <a:moveTo>
                        <a:pt x="203863" y="0"/>
                      </a:moveTo>
                      <a:lnTo>
                        <a:pt x="91649" y="0"/>
                      </a:lnTo>
                      <a:cubicBezTo>
                        <a:pt x="41133" y="0"/>
                        <a:pt x="0" y="40613"/>
                        <a:pt x="0" y="90491"/>
                      </a:cubicBezTo>
                      <a:lnTo>
                        <a:pt x="0" y="273625"/>
                      </a:lnTo>
                      <a:cubicBezTo>
                        <a:pt x="0" y="283638"/>
                        <a:pt x="8246" y="291686"/>
                        <a:pt x="18292" y="291686"/>
                      </a:cubicBezTo>
                      <a:lnTo>
                        <a:pt x="277031" y="291686"/>
                      </a:lnTo>
                      <a:cubicBezTo>
                        <a:pt x="287172" y="291686"/>
                        <a:pt x="295322" y="283544"/>
                        <a:pt x="295322" y="273625"/>
                      </a:cubicBezTo>
                      <a:lnTo>
                        <a:pt x="295322" y="90491"/>
                      </a:lnTo>
                      <a:cubicBezTo>
                        <a:pt x="295322" y="40613"/>
                        <a:pt x="254190" y="0"/>
                        <a:pt x="203674" y="0"/>
                      </a:cubicBezTo>
                    </a:path>
                  </a:pathLst>
                </a:custGeom>
                <a:solidFill>
                  <a:schemeClr val="accent1"/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41" name="Freeform 2367">
                  <a:extLst>
                    <a:ext uri="{FF2B5EF4-FFF2-40B4-BE49-F238E27FC236}">
                      <a16:creationId xmlns:a16="http://schemas.microsoft.com/office/drawing/2014/main" id="{0DF771EC-D42A-B73D-7B9E-526D12709666}"/>
                    </a:ext>
                  </a:extLst>
                </p:cNvPr>
                <p:cNvSpPr/>
                <p:nvPr/>
              </p:nvSpPr>
              <p:spPr>
                <a:xfrm>
                  <a:off x="-1872636" y="2473705"/>
                  <a:ext cx="220258" cy="217571"/>
                </a:xfrm>
                <a:custGeom>
                  <a:avLst/>
                  <a:gdLst>
                    <a:gd name="connsiteX0" fmla="*/ 110130 w 220259"/>
                    <a:gd name="connsiteY0" fmla="*/ 0 h 217571"/>
                    <a:gd name="connsiteX1" fmla="*/ 0 w 220259"/>
                    <a:gd name="connsiteY1" fmla="*/ 108739 h 217571"/>
                    <a:gd name="connsiteX2" fmla="*/ 56297 w 220259"/>
                    <a:gd name="connsiteY2" fmla="*/ 203628 h 217571"/>
                    <a:gd name="connsiteX3" fmla="*/ 110130 w 220259"/>
                    <a:gd name="connsiteY3" fmla="*/ 217571 h 217571"/>
                    <a:gd name="connsiteX4" fmla="*/ 163963 w 220259"/>
                    <a:gd name="connsiteY4" fmla="*/ 203628 h 217571"/>
                    <a:gd name="connsiteX5" fmla="*/ 220260 w 220259"/>
                    <a:gd name="connsiteY5" fmla="*/ 108739 h 217571"/>
                    <a:gd name="connsiteX6" fmla="*/ 110130 w 220259"/>
                    <a:gd name="connsiteY6" fmla="*/ 0 h 217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259" h="217571">
                      <a:moveTo>
                        <a:pt x="110130" y="0"/>
                      </a:moveTo>
                      <a:cubicBezTo>
                        <a:pt x="49378" y="0"/>
                        <a:pt x="0" y="48848"/>
                        <a:pt x="0" y="108739"/>
                      </a:cubicBezTo>
                      <a:cubicBezTo>
                        <a:pt x="0" y="149446"/>
                        <a:pt x="22746" y="185006"/>
                        <a:pt x="56297" y="203628"/>
                      </a:cubicBezTo>
                      <a:cubicBezTo>
                        <a:pt x="72219" y="212518"/>
                        <a:pt x="90606" y="217571"/>
                        <a:pt x="110130" y="217571"/>
                      </a:cubicBezTo>
                      <a:cubicBezTo>
                        <a:pt x="129654" y="217571"/>
                        <a:pt x="148040" y="212518"/>
                        <a:pt x="163963" y="203628"/>
                      </a:cubicBezTo>
                      <a:cubicBezTo>
                        <a:pt x="197513" y="185006"/>
                        <a:pt x="220260" y="149446"/>
                        <a:pt x="220260" y="108739"/>
                      </a:cubicBezTo>
                      <a:cubicBezTo>
                        <a:pt x="220260" y="48755"/>
                        <a:pt x="170881" y="0"/>
                        <a:pt x="110130" y="0"/>
                      </a:cubicBezTo>
                    </a:path>
                  </a:pathLst>
                </a:custGeom>
                <a:solidFill>
                  <a:schemeClr val="accent1"/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42" name="Freeform 2368">
                  <a:extLst>
                    <a:ext uri="{FF2B5EF4-FFF2-40B4-BE49-F238E27FC236}">
                      <a16:creationId xmlns:a16="http://schemas.microsoft.com/office/drawing/2014/main" id="{9D12ED26-25F5-3BB8-1E27-9AA314E9721B}"/>
                    </a:ext>
                  </a:extLst>
                </p:cNvPr>
                <p:cNvSpPr/>
                <p:nvPr/>
              </p:nvSpPr>
              <p:spPr>
                <a:xfrm>
                  <a:off x="-2038303" y="2575051"/>
                  <a:ext cx="164815" cy="162641"/>
                </a:xfrm>
                <a:custGeom>
                  <a:avLst/>
                  <a:gdLst>
                    <a:gd name="connsiteX0" fmla="*/ 82360 w 164815"/>
                    <a:gd name="connsiteY0" fmla="*/ 0 h 162640"/>
                    <a:gd name="connsiteX1" fmla="*/ 0 w 164815"/>
                    <a:gd name="connsiteY1" fmla="*/ 81320 h 162640"/>
                    <a:gd name="connsiteX2" fmla="*/ 82360 w 164815"/>
                    <a:gd name="connsiteY2" fmla="*/ 162640 h 162640"/>
                    <a:gd name="connsiteX3" fmla="*/ 114869 w 164815"/>
                    <a:gd name="connsiteY3" fmla="*/ 156090 h 162640"/>
                    <a:gd name="connsiteX4" fmla="*/ 155149 w 164815"/>
                    <a:gd name="connsiteY4" fmla="*/ 119594 h 162640"/>
                    <a:gd name="connsiteX5" fmla="*/ 164816 w 164815"/>
                    <a:gd name="connsiteY5" fmla="*/ 81414 h 162640"/>
                    <a:gd name="connsiteX6" fmla="*/ 82455 w 164815"/>
                    <a:gd name="connsiteY6" fmla="*/ 94 h 162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15" h="162640">
                      <a:moveTo>
                        <a:pt x="82360" y="0"/>
                      </a:moveTo>
                      <a:cubicBezTo>
                        <a:pt x="36963" y="0"/>
                        <a:pt x="0" y="36496"/>
                        <a:pt x="0" y="81320"/>
                      </a:cubicBezTo>
                      <a:cubicBezTo>
                        <a:pt x="0" y="126144"/>
                        <a:pt x="36963" y="162640"/>
                        <a:pt x="82360" y="162640"/>
                      </a:cubicBezTo>
                      <a:cubicBezTo>
                        <a:pt x="93923" y="162640"/>
                        <a:pt x="104822" y="160301"/>
                        <a:pt x="114869" y="156090"/>
                      </a:cubicBezTo>
                      <a:cubicBezTo>
                        <a:pt x="132118" y="148791"/>
                        <a:pt x="146334" y="135783"/>
                        <a:pt x="155149" y="119594"/>
                      </a:cubicBezTo>
                      <a:cubicBezTo>
                        <a:pt x="161309" y="108177"/>
                        <a:pt x="164816" y="95170"/>
                        <a:pt x="164816" y="81414"/>
                      </a:cubicBezTo>
                      <a:cubicBezTo>
                        <a:pt x="164816" y="36589"/>
                        <a:pt x="127853" y="94"/>
                        <a:pt x="82455" y="9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  <p:sp>
              <p:nvSpPr>
                <p:cNvPr id="3043" name="Freeform 2369">
                  <a:extLst>
                    <a:ext uri="{FF2B5EF4-FFF2-40B4-BE49-F238E27FC236}">
                      <a16:creationId xmlns:a16="http://schemas.microsoft.com/office/drawing/2014/main" id="{E20C83C6-1E80-563E-2292-A3F70D2E94E6}"/>
                    </a:ext>
                  </a:extLst>
                </p:cNvPr>
                <p:cNvSpPr/>
                <p:nvPr/>
              </p:nvSpPr>
              <p:spPr>
                <a:xfrm>
                  <a:off x="-1651427" y="2574959"/>
                  <a:ext cx="164815" cy="162639"/>
                </a:xfrm>
                <a:custGeom>
                  <a:avLst/>
                  <a:gdLst>
                    <a:gd name="connsiteX0" fmla="*/ 82360 w 164815"/>
                    <a:gd name="connsiteY0" fmla="*/ 94 h 162640"/>
                    <a:gd name="connsiteX1" fmla="*/ 0 w 164815"/>
                    <a:gd name="connsiteY1" fmla="*/ 81414 h 162640"/>
                    <a:gd name="connsiteX2" fmla="*/ 9667 w 164815"/>
                    <a:gd name="connsiteY2" fmla="*/ 119594 h 162640"/>
                    <a:gd name="connsiteX3" fmla="*/ 49947 w 164815"/>
                    <a:gd name="connsiteY3" fmla="*/ 156090 h 162640"/>
                    <a:gd name="connsiteX4" fmla="*/ 82455 w 164815"/>
                    <a:gd name="connsiteY4" fmla="*/ 162640 h 162640"/>
                    <a:gd name="connsiteX5" fmla="*/ 164816 w 164815"/>
                    <a:gd name="connsiteY5" fmla="*/ 81320 h 162640"/>
                    <a:gd name="connsiteX6" fmla="*/ 82455 w 164815"/>
                    <a:gd name="connsiteY6" fmla="*/ 0 h 162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15" h="162640">
                      <a:moveTo>
                        <a:pt x="82360" y="94"/>
                      </a:moveTo>
                      <a:cubicBezTo>
                        <a:pt x="36963" y="94"/>
                        <a:pt x="0" y="36589"/>
                        <a:pt x="0" y="81414"/>
                      </a:cubicBezTo>
                      <a:cubicBezTo>
                        <a:pt x="0" y="95263"/>
                        <a:pt x="3507" y="108271"/>
                        <a:pt x="9667" y="119594"/>
                      </a:cubicBezTo>
                      <a:cubicBezTo>
                        <a:pt x="18481" y="135877"/>
                        <a:pt x="32698" y="148791"/>
                        <a:pt x="49947" y="156090"/>
                      </a:cubicBezTo>
                      <a:cubicBezTo>
                        <a:pt x="59899" y="160301"/>
                        <a:pt x="70893" y="162640"/>
                        <a:pt x="82455" y="162640"/>
                      </a:cubicBezTo>
                      <a:cubicBezTo>
                        <a:pt x="127853" y="162640"/>
                        <a:pt x="164816" y="126144"/>
                        <a:pt x="164816" y="81320"/>
                      </a:cubicBezTo>
                      <a:cubicBezTo>
                        <a:pt x="164816" y="36496"/>
                        <a:pt x="127853" y="0"/>
                        <a:pt x="82455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3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4400" dirty="0"/>
                </a:p>
              </p:txBody>
            </p:sp>
          </p:grpSp>
        </p:grpSp>
      </p:grpSp>
      <p:sp>
        <p:nvSpPr>
          <p:cNvPr id="3025" name="Text Placeholder 11">
            <a:extLst>
              <a:ext uri="{FF2B5EF4-FFF2-40B4-BE49-F238E27FC236}">
                <a16:creationId xmlns:a16="http://schemas.microsoft.com/office/drawing/2014/main" id="{DE1D1DD1-9F68-F0C7-FA95-B7B99DF205FF}"/>
              </a:ext>
            </a:extLst>
          </p:cNvPr>
          <p:cNvSpPr txBox="1">
            <a:spLocks/>
          </p:cNvSpPr>
          <p:nvPr/>
        </p:nvSpPr>
        <p:spPr>
          <a:xfrm>
            <a:off x="28652019" y="21196083"/>
            <a:ext cx="6879067" cy="25041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</a:rPr>
              <a:t>KEY INCLUSION CRITERIA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</a:endParaRPr>
          </a:p>
          <a:p>
            <a:pPr marL="230188" indent="-230188" defTabSz="96799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Diagnosis of BP confirmed by histology, positive direct IF, and positive serology (IIF, ELISA, or CLEIA) </a:t>
            </a:r>
          </a:p>
          <a:p>
            <a:pPr marL="230188" indent="-230188" defTabSz="96799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Investigator Global Assessment of Bullous Pemphigoid (IGA-BP) score of 3 or 4 at screening and baseline</a:t>
            </a:r>
          </a:p>
          <a:p>
            <a:pPr marL="230188" indent="-230188" defTabSz="96799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Karnofsky performance status of </a:t>
            </a: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GB" sz="2000" kern="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60% at screening</a:t>
            </a:r>
          </a:p>
        </p:txBody>
      </p:sp>
      <p:grpSp>
        <p:nvGrpSpPr>
          <p:cNvPr id="3026" name="Group 3025">
            <a:extLst>
              <a:ext uri="{FF2B5EF4-FFF2-40B4-BE49-F238E27FC236}">
                <a16:creationId xmlns:a16="http://schemas.microsoft.com/office/drawing/2014/main" id="{822B4E6C-4D54-91F6-5C98-BA24C408FC3D}"/>
              </a:ext>
            </a:extLst>
          </p:cNvPr>
          <p:cNvGrpSpPr/>
          <p:nvPr/>
        </p:nvGrpSpPr>
        <p:grpSpPr>
          <a:xfrm>
            <a:off x="30511247" y="20027604"/>
            <a:ext cx="6504609" cy="887005"/>
            <a:chOff x="11252240" y="16264830"/>
            <a:chExt cx="4487935" cy="612000"/>
          </a:xfrm>
        </p:grpSpPr>
        <p:grpSp>
          <p:nvGrpSpPr>
            <p:cNvPr id="3027" name="Group 3026">
              <a:extLst>
                <a:ext uri="{FF2B5EF4-FFF2-40B4-BE49-F238E27FC236}">
                  <a16:creationId xmlns:a16="http://schemas.microsoft.com/office/drawing/2014/main" id="{EBDB36BB-7224-7E8A-FD8F-5D8A556C36BE}"/>
                </a:ext>
              </a:extLst>
            </p:cNvPr>
            <p:cNvGrpSpPr/>
            <p:nvPr/>
          </p:nvGrpSpPr>
          <p:grpSpPr>
            <a:xfrm>
              <a:off x="11252240" y="16276357"/>
              <a:ext cx="837620" cy="465932"/>
              <a:chOff x="18897832" y="9020308"/>
              <a:chExt cx="490492" cy="272840"/>
            </a:xfrm>
          </p:grpSpPr>
          <p:sp>
            <p:nvSpPr>
              <p:cNvPr id="3029" name="Freeform 77">
                <a:extLst>
                  <a:ext uri="{FF2B5EF4-FFF2-40B4-BE49-F238E27FC236}">
                    <a16:creationId xmlns:a16="http://schemas.microsoft.com/office/drawing/2014/main" id="{F939096A-984C-7E30-AFD2-757FCB655A17}"/>
                  </a:ext>
                </a:extLst>
              </p:cNvPr>
              <p:cNvSpPr/>
              <p:nvPr/>
            </p:nvSpPr>
            <p:spPr>
              <a:xfrm>
                <a:off x="19291479" y="9108172"/>
                <a:ext cx="96845" cy="96795"/>
              </a:xfrm>
              <a:custGeom>
                <a:avLst/>
                <a:gdLst>
                  <a:gd name="connsiteX0" fmla="*/ 14227 w 96845"/>
                  <a:gd name="connsiteY0" fmla="*/ 14154 h 96795"/>
                  <a:gd name="connsiteX1" fmla="*/ 0 w 96845"/>
                  <a:gd name="connsiteY1" fmla="*/ 48398 h 96795"/>
                  <a:gd name="connsiteX2" fmla="*/ 14227 w 96845"/>
                  <a:gd name="connsiteY2" fmla="*/ 82576 h 96795"/>
                  <a:gd name="connsiteX3" fmla="*/ 48422 w 96845"/>
                  <a:gd name="connsiteY3" fmla="*/ 96795 h 96795"/>
                  <a:gd name="connsiteX4" fmla="*/ 82684 w 96845"/>
                  <a:gd name="connsiteY4" fmla="*/ 82576 h 96795"/>
                  <a:gd name="connsiteX5" fmla="*/ 96845 w 96845"/>
                  <a:gd name="connsiteY5" fmla="*/ 48398 h 96795"/>
                  <a:gd name="connsiteX6" fmla="*/ 82684 w 96845"/>
                  <a:gd name="connsiteY6" fmla="*/ 14154 h 96795"/>
                  <a:gd name="connsiteX7" fmla="*/ 48422 w 96845"/>
                  <a:gd name="connsiteY7" fmla="*/ 0 h 96795"/>
                  <a:gd name="connsiteX8" fmla="*/ 14227 w 96845"/>
                  <a:gd name="connsiteY8" fmla="*/ 14154 h 9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45" h="96795">
                    <a:moveTo>
                      <a:pt x="14227" y="14154"/>
                    </a:moveTo>
                    <a:cubicBezTo>
                      <a:pt x="4764" y="23612"/>
                      <a:pt x="0" y="35026"/>
                      <a:pt x="0" y="48398"/>
                    </a:cubicBezTo>
                    <a:cubicBezTo>
                      <a:pt x="0" y="61769"/>
                      <a:pt x="4764" y="73184"/>
                      <a:pt x="14227" y="82576"/>
                    </a:cubicBezTo>
                    <a:cubicBezTo>
                      <a:pt x="23689" y="92034"/>
                      <a:pt x="35044" y="96795"/>
                      <a:pt x="48422" y="96795"/>
                    </a:cubicBezTo>
                    <a:cubicBezTo>
                      <a:pt x="61801" y="96795"/>
                      <a:pt x="73221" y="92034"/>
                      <a:pt x="82684" y="82576"/>
                    </a:cubicBezTo>
                    <a:cubicBezTo>
                      <a:pt x="92146" y="73118"/>
                      <a:pt x="96845" y="61769"/>
                      <a:pt x="96845" y="48398"/>
                    </a:cubicBezTo>
                    <a:cubicBezTo>
                      <a:pt x="96845" y="35026"/>
                      <a:pt x="92146" y="23612"/>
                      <a:pt x="82684" y="14154"/>
                    </a:cubicBezTo>
                    <a:cubicBezTo>
                      <a:pt x="73221" y="4696"/>
                      <a:pt x="61801" y="0"/>
                      <a:pt x="48422" y="0"/>
                    </a:cubicBezTo>
                    <a:cubicBezTo>
                      <a:pt x="35044" y="0"/>
                      <a:pt x="23624" y="4696"/>
                      <a:pt x="14227" y="1415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030" name="Freeform 78">
                <a:extLst>
                  <a:ext uri="{FF2B5EF4-FFF2-40B4-BE49-F238E27FC236}">
                    <a16:creationId xmlns:a16="http://schemas.microsoft.com/office/drawing/2014/main" id="{05745546-D1A5-5815-2E88-6CA7DB9F7D5D}"/>
                  </a:ext>
                </a:extLst>
              </p:cNvPr>
              <p:cNvSpPr/>
              <p:nvPr/>
            </p:nvSpPr>
            <p:spPr>
              <a:xfrm>
                <a:off x="18897832" y="9108627"/>
                <a:ext cx="96845" cy="96795"/>
              </a:xfrm>
              <a:custGeom>
                <a:avLst/>
                <a:gdLst>
                  <a:gd name="connsiteX0" fmla="*/ 48422 w 96845"/>
                  <a:gd name="connsiteY0" fmla="*/ 0 h 96795"/>
                  <a:gd name="connsiteX1" fmla="*/ 14227 w 96845"/>
                  <a:gd name="connsiteY1" fmla="*/ 14154 h 96795"/>
                  <a:gd name="connsiteX2" fmla="*/ 0 w 96845"/>
                  <a:gd name="connsiteY2" fmla="*/ 48398 h 96795"/>
                  <a:gd name="connsiteX3" fmla="*/ 14227 w 96845"/>
                  <a:gd name="connsiteY3" fmla="*/ 82576 h 96795"/>
                  <a:gd name="connsiteX4" fmla="*/ 48422 w 96845"/>
                  <a:gd name="connsiteY4" fmla="*/ 96795 h 96795"/>
                  <a:gd name="connsiteX5" fmla="*/ 82684 w 96845"/>
                  <a:gd name="connsiteY5" fmla="*/ 82576 h 96795"/>
                  <a:gd name="connsiteX6" fmla="*/ 96845 w 96845"/>
                  <a:gd name="connsiteY6" fmla="*/ 48398 h 96795"/>
                  <a:gd name="connsiteX7" fmla="*/ 82684 w 96845"/>
                  <a:gd name="connsiteY7" fmla="*/ 14154 h 96795"/>
                  <a:gd name="connsiteX8" fmla="*/ 48422 w 96845"/>
                  <a:gd name="connsiteY8" fmla="*/ 0 h 9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45" h="96795">
                    <a:moveTo>
                      <a:pt x="48422" y="0"/>
                    </a:moveTo>
                    <a:cubicBezTo>
                      <a:pt x="35044" y="0"/>
                      <a:pt x="23624" y="4696"/>
                      <a:pt x="14227" y="14154"/>
                    </a:cubicBezTo>
                    <a:cubicBezTo>
                      <a:pt x="4829" y="23612"/>
                      <a:pt x="0" y="35026"/>
                      <a:pt x="0" y="48398"/>
                    </a:cubicBezTo>
                    <a:cubicBezTo>
                      <a:pt x="0" y="61769"/>
                      <a:pt x="4764" y="73184"/>
                      <a:pt x="14227" y="82576"/>
                    </a:cubicBezTo>
                    <a:cubicBezTo>
                      <a:pt x="23689" y="92034"/>
                      <a:pt x="35044" y="96795"/>
                      <a:pt x="48422" y="96795"/>
                    </a:cubicBezTo>
                    <a:cubicBezTo>
                      <a:pt x="61801" y="96795"/>
                      <a:pt x="73221" y="92034"/>
                      <a:pt x="82684" y="82576"/>
                    </a:cubicBezTo>
                    <a:cubicBezTo>
                      <a:pt x="92146" y="73118"/>
                      <a:pt x="96845" y="61769"/>
                      <a:pt x="96845" y="48398"/>
                    </a:cubicBezTo>
                    <a:cubicBezTo>
                      <a:pt x="96845" y="35026"/>
                      <a:pt x="92146" y="23612"/>
                      <a:pt x="82684" y="14154"/>
                    </a:cubicBezTo>
                    <a:cubicBezTo>
                      <a:pt x="73221" y="4696"/>
                      <a:pt x="61801" y="0"/>
                      <a:pt x="48422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031" name="Freeform 79">
                <a:extLst>
                  <a:ext uri="{FF2B5EF4-FFF2-40B4-BE49-F238E27FC236}">
                    <a16:creationId xmlns:a16="http://schemas.microsoft.com/office/drawing/2014/main" id="{3A2A87F3-2408-E45A-B002-0ADB1A317AB6}"/>
                  </a:ext>
                </a:extLst>
              </p:cNvPr>
              <p:cNvSpPr/>
              <p:nvPr/>
            </p:nvSpPr>
            <p:spPr>
              <a:xfrm>
                <a:off x="19103530" y="9020312"/>
                <a:ext cx="175417" cy="272775"/>
              </a:xfrm>
              <a:custGeom>
                <a:avLst/>
                <a:gdLst>
                  <a:gd name="connsiteX0" fmla="*/ 38633 w 175417"/>
                  <a:gd name="connsiteY0" fmla="*/ 0 h 272775"/>
                  <a:gd name="connsiteX1" fmla="*/ 38633 w 175417"/>
                  <a:gd name="connsiteY1" fmla="*/ 83489 h 272775"/>
                  <a:gd name="connsiteX2" fmla="*/ 56971 w 175417"/>
                  <a:gd name="connsiteY2" fmla="*/ 83489 h 272775"/>
                  <a:gd name="connsiteX3" fmla="*/ 72568 w 175417"/>
                  <a:gd name="connsiteY3" fmla="*/ 89947 h 272775"/>
                  <a:gd name="connsiteX4" fmla="*/ 79029 w 175417"/>
                  <a:gd name="connsiteY4" fmla="*/ 105471 h 272775"/>
                  <a:gd name="connsiteX5" fmla="*/ 72568 w 175417"/>
                  <a:gd name="connsiteY5" fmla="*/ 121059 h 272775"/>
                  <a:gd name="connsiteX6" fmla="*/ 56971 w 175417"/>
                  <a:gd name="connsiteY6" fmla="*/ 127452 h 272775"/>
                  <a:gd name="connsiteX7" fmla="*/ 38568 w 175417"/>
                  <a:gd name="connsiteY7" fmla="*/ 127452 h 272775"/>
                  <a:gd name="connsiteX8" fmla="*/ 38438 w 175417"/>
                  <a:gd name="connsiteY8" fmla="*/ 148715 h 272775"/>
                  <a:gd name="connsiteX9" fmla="*/ 21992 w 175417"/>
                  <a:gd name="connsiteY9" fmla="*/ 148715 h 272775"/>
                  <a:gd name="connsiteX10" fmla="*/ 6461 w 175417"/>
                  <a:gd name="connsiteY10" fmla="*/ 155238 h 272775"/>
                  <a:gd name="connsiteX11" fmla="*/ 0 w 175417"/>
                  <a:gd name="connsiteY11" fmla="*/ 170762 h 272775"/>
                  <a:gd name="connsiteX12" fmla="*/ 6461 w 175417"/>
                  <a:gd name="connsiteY12" fmla="*/ 186286 h 272775"/>
                  <a:gd name="connsiteX13" fmla="*/ 21992 w 175417"/>
                  <a:gd name="connsiteY13" fmla="*/ 192743 h 272775"/>
                  <a:gd name="connsiteX14" fmla="*/ 38438 w 175417"/>
                  <a:gd name="connsiteY14" fmla="*/ 192743 h 272775"/>
                  <a:gd name="connsiteX15" fmla="*/ 38307 w 175417"/>
                  <a:gd name="connsiteY15" fmla="*/ 272775 h 272775"/>
                  <a:gd name="connsiteX16" fmla="*/ 42940 w 175417"/>
                  <a:gd name="connsiteY16" fmla="*/ 272775 h 272775"/>
                  <a:gd name="connsiteX17" fmla="*/ 46726 w 175417"/>
                  <a:gd name="connsiteY17" fmla="*/ 272645 h 272775"/>
                  <a:gd name="connsiteX18" fmla="*/ 94235 w 175417"/>
                  <a:gd name="connsiteY18" fmla="*/ 261361 h 272775"/>
                  <a:gd name="connsiteX19" fmla="*/ 135479 w 175417"/>
                  <a:gd name="connsiteY19" fmla="*/ 232857 h 272775"/>
                  <a:gd name="connsiteX20" fmla="*/ 175417 w 175417"/>
                  <a:gd name="connsiteY20" fmla="*/ 136453 h 272775"/>
                  <a:gd name="connsiteX21" fmla="*/ 135479 w 175417"/>
                  <a:gd name="connsiteY21" fmla="*/ 39984 h 272775"/>
                  <a:gd name="connsiteX22" fmla="*/ 80073 w 175417"/>
                  <a:gd name="connsiteY22" fmla="*/ 5936 h 272775"/>
                  <a:gd name="connsiteX23" fmla="*/ 39025 w 175417"/>
                  <a:gd name="connsiteY23" fmla="*/ 0 h 272775"/>
                  <a:gd name="connsiteX24" fmla="*/ 38633 w 175417"/>
                  <a:gd name="connsiteY24" fmla="*/ 0 h 27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5417" h="272775">
                    <a:moveTo>
                      <a:pt x="38633" y="0"/>
                    </a:moveTo>
                    <a:lnTo>
                      <a:pt x="38633" y="83489"/>
                    </a:lnTo>
                    <a:lnTo>
                      <a:pt x="56971" y="83489"/>
                    </a:lnTo>
                    <a:cubicBezTo>
                      <a:pt x="63040" y="83489"/>
                      <a:pt x="68261" y="85642"/>
                      <a:pt x="72568" y="89947"/>
                    </a:cubicBezTo>
                    <a:cubicBezTo>
                      <a:pt x="76875" y="94252"/>
                      <a:pt x="79029" y="99404"/>
                      <a:pt x="79029" y="105471"/>
                    </a:cubicBezTo>
                    <a:cubicBezTo>
                      <a:pt x="79029" y="111537"/>
                      <a:pt x="76875" y="116755"/>
                      <a:pt x="72568" y="121059"/>
                    </a:cubicBezTo>
                    <a:cubicBezTo>
                      <a:pt x="68261" y="125299"/>
                      <a:pt x="63106" y="127452"/>
                      <a:pt x="56971" y="127452"/>
                    </a:cubicBezTo>
                    <a:lnTo>
                      <a:pt x="38568" y="127452"/>
                    </a:lnTo>
                    <a:lnTo>
                      <a:pt x="38438" y="148715"/>
                    </a:lnTo>
                    <a:lnTo>
                      <a:pt x="21992" y="148715"/>
                    </a:lnTo>
                    <a:cubicBezTo>
                      <a:pt x="15923" y="148715"/>
                      <a:pt x="10703" y="150868"/>
                      <a:pt x="6461" y="155238"/>
                    </a:cubicBezTo>
                    <a:cubicBezTo>
                      <a:pt x="2153" y="159543"/>
                      <a:pt x="0" y="164696"/>
                      <a:pt x="0" y="170762"/>
                    </a:cubicBezTo>
                    <a:cubicBezTo>
                      <a:pt x="0" y="176828"/>
                      <a:pt x="2153" y="182046"/>
                      <a:pt x="6461" y="186286"/>
                    </a:cubicBezTo>
                    <a:cubicBezTo>
                      <a:pt x="10703" y="190590"/>
                      <a:pt x="15923" y="192743"/>
                      <a:pt x="21992" y="192743"/>
                    </a:cubicBezTo>
                    <a:lnTo>
                      <a:pt x="38438" y="192743"/>
                    </a:lnTo>
                    <a:lnTo>
                      <a:pt x="38307" y="272775"/>
                    </a:lnTo>
                    <a:lnTo>
                      <a:pt x="42940" y="272775"/>
                    </a:lnTo>
                    <a:lnTo>
                      <a:pt x="46726" y="272645"/>
                    </a:lnTo>
                    <a:cubicBezTo>
                      <a:pt x="61474" y="273362"/>
                      <a:pt x="77332" y="269644"/>
                      <a:pt x="94235" y="261361"/>
                    </a:cubicBezTo>
                    <a:cubicBezTo>
                      <a:pt x="109244" y="254903"/>
                      <a:pt x="123014" y="245380"/>
                      <a:pt x="135479" y="232857"/>
                    </a:cubicBezTo>
                    <a:cubicBezTo>
                      <a:pt x="162104" y="206245"/>
                      <a:pt x="175417" y="174088"/>
                      <a:pt x="175417" y="136453"/>
                    </a:cubicBezTo>
                    <a:cubicBezTo>
                      <a:pt x="175417" y="98817"/>
                      <a:pt x="162104" y="66596"/>
                      <a:pt x="135479" y="39984"/>
                    </a:cubicBezTo>
                    <a:cubicBezTo>
                      <a:pt x="119098" y="23612"/>
                      <a:pt x="100630" y="12263"/>
                      <a:pt x="80073" y="5936"/>
                    </a:cubicBezTo>
                    <a:cubicBezTo>
                      <a:pt x="67217" y="2022"/>
                      <a:pt x="53513" y="0"/>
                      <a:pt x="39025" y="0"/>
                    </a:cubicBezTo>
                    <a:lnTo>
                      <a:pt x="38633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032" name="Freeform 80">
                <a:extLst>
                  <a:ext uri="{FF2B5EF4-FFF2-40B4-BE49-F238E27FC236}">
                    <a16:creationId xmlns:a16="http://schemas.microsoft.com/office/drawing/2014/main" id="{385DFCBB-4F3E-BAE7-AC52-EBAC06DEB45A}"/>
                  </a:ext>
                </a:extLst>
              </p:cNvPr>
              <p:cNvSpPr/>
              <p:nvPr/>
            </p:nvSpPr>
            <p:spPr>
              <a:xfrm>
                <a:off x="19006424" y="9020308"/>
                <a:ext cx="176200" cy="272840"/>
              </a:xfrm>
              <a:custGeom>
                <a:avLst/>
                <a:gdLst>
                  <a:gd name="connsiteX0" fmla="*/ 39939 w 176200"/>
                  <a:gd name="connsiteY0" fmla="*/ 40049 h 272840"/>
                  <a:gd name="connsiteX1" fmla="*/ 31716 w 176200"/>
                  <a:gd name="connsiteY1" fmla="*/ 48854 h 272840"/>
                  <a:gd name="connsiteX2" fmla="*/ 0 w 176200"/>
                  <a:gd name="connsiteY2" fmla="*/ 136518 h 272840"/>
                  <a:gd name="connsiteX3" fmla="*/ 39939 w 176200"/>
                  <a:gd name="connsiteY3" fmla="*/ 232922 h 272840"/>
                  <a:gd name="connsiteX4" fmla="*/ 135217 w 176200"/>
                  <a:gd name="connsiteY4" fmla="*/ 272841 h 272840"/>
                  <a:gd name="connsiteX5" fmla="*/ 135479 w 176200"/>
                  <a:gd name="connsiteY5" fmla="*/ 272841 h 272840"/>
                  <a:gd name="connsiteX6" fmla="*/ 135479 w 176200"/>
                  <a:gd name="connsiteY6" fmla="*/ 272710 h 272840"/>
                  <a:gd name="connsiteX7" fmla="*/ 135609 w 176200"/>
                  <a:gd name="connsiteY7" fmla="*/ 192678 h 272840"/>
                  <a:gd name="connsiteX8" fmla="*/ 119164 w 176200"/>
                  <a:gd name="connsiteY8" fmla="*/ 192678 h 272840"/>
                  <a:gd name="connsiteX9" fmla="*/ 103632 w 176200"/>
                  <a:gd name="connsiteY9" fmla="*/ 186220 h 272840"/>
                  <a:gd name="connsiteX10" fmla="*/ 97171 w 176200"/>
                  <a:gd name="connsiteY10" fmla="*/ 170697 h 272840"/>
                  <a:gd name="connsiteX11" fmla="*/ 103632 w 176200"/>
                  <a:gd name="connsiteY11" fmla="*/ 155173 h 272840"/>
                  <a:gd name="connsiteX12" fmla="*/ 119164 w 176200"/>
                  <a:gd name="connsiteY12" fmla="*/ 148650 h 272840"/>
                  <a:gd name="connsiteX13" fmla="*/ 135609 w 176200"/>
                  <a:gd name="connsiteY13" fmla="*/ 148650 h 272840"/>
                  <a:gd name="connsiteX14" fmla="*/ 135740 w 176200"/>
                  <a:gd name="connsiteY14" fmla="*/ 127386 h 272840"/>
                  <a:gd name="connsiteX15" fmla="*/ 154143 w 176200"/>
                  <a:gd name="connsiteY15" fmla="*/ 127386 h 272840"/>
                  <a:gd name="connsiteX16" fmla="*/ 169740 w 176200"/>
                  <a:gd name="connsiteY16" fmla="*/ 120994 h 272840"/>
                  <a:gd name="connsiteX17" fmla="*/ 176201 w 176200"/>
                  <a:gd name="connsiteY17" fmla="*/ 105405 h 272840"/>
                  <a:gd name="connsiteX18" fmla="*/ 169740 w 176200"/>
                  <a:gd name="connsiteY18" fmla="*/ 89881 h 272840"/>
                  <a:gd name="connsiteX19" fmla="*/ 154143 w 176200"/>
                  <a:gd name="connsiteY19" fmla="*/ 83424 h 272840"/>
                  <a:gd name="connsiteX20" fmla="*/ 135740 w 176200"/>
                  <a:gd name="connsiteY20" fmla="*/ 83424 h 272840"/>
                  <a:gd name="connsiteX21" fmla="*/ 135740 w 176200"/>
                  <a:gd name="connsiteY21" fmla="*/ 0 h 272840"/>
                  <a:gd name="connsiteX22" fmla="*/ 135544 w 176200"/>
                  <a:gd name="connsiteY22" fmla="*/ 0 h 272840"/>
                  <a:gd name="connsiteX23" fmla="*/ 131824 w 176200"/>
                  <a:gd name="connsiteY23" fmla="*/ 130 h 272840"/>
                  <a:gd name="connsiteX24" fmla="*/ 129018 w 176200"/>
                  <a:gd name="connsiteY24" fmla="*/ 261 h 272840"/>
                  <a:gd name="connsiteX25" fmla="*/ 95931 w 176200"/>
                  <a:gd name="connsiteY25" fmla="*/ 5805 h 272840"/>
                  <a:gd name="connsiteX26" fmla="*/ 82423 w 176200"/>
                  <a:gd name="connsiteY26" fmla="*/ 10501 h 272840"/>
                  <a:gd name="connsiteX27" fmla="*/ 42680 w 176200"/>
                  <a:gd name="connsiteY27" fmla="*/ 37309 h 272840"/>
                  <a:gd name="connsiteX28" fmla="*/ 39873 w 176200"/>
                  <a:gd name="connsiteY28" fmla="*/ 39984 h 2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6200" h="272840">
                    <a:moveTo>
                      <a:pt x="39939" y="40049"/>
                    </a:moveTo>
                    <a:cubicBezTo>
                      <a:pt x="37002" y="42919"/>
                      <a:pt x="34261" y="45854"/>
                      <a:pt x="31716" y="48854"/>
                    </a:cubicBezTo>
                    <a:cubicBezTo>
                      <a:pt x="10572" y="73706"/>
                      <a:pt x="0" y="102927"/>
                      <a:pt x="0" y="136518"/>
                    </a:cubicBezTo>
                    <a:cubicBezTo>
                      <a:pt x="0" y="174154"/>
                      <a:pt x="13313" y="206310"/>
                      <a:pt x="39939" y="232922"/>
                    </a:cubicBezTo>
                    <a:cubicBezTo>
                      <a:pt x="66303" y="259273"/>
                      <a:pt x="98085" y="272580"/>
                      <a:pt x="135217" y="272841"/>
                    </a:cubicBezTo>
                    <a:lnTo>
                      <a:pt x="135479" y="272841"/>
                    </a:lnTo>
                    <a:lnTo>
                      <a:pt x="135479" y="272710"/>
                    </a:lnTo>
                    <a:lnTo>
                      <a:pt x="135609" y="192678"/>
                    </a:lnTo>
                    <a:lnTo>
                      <a:pt x="119164" y="192678"/>
                    </a:lnTo>
                    <a:cubicBezTo>
                      <a:pt x="113095" y="192678"/>
                      <a:pt x="107874" y="190525"/>
                      <a:pt x="103632" y="186220"/>
                    </a:cubicBezTo>
                    <a:cubicBezTo>
                      <a:pt x="99325" y="181981"/>
                      <a:pt x="97171" y="176763"/>
                      <a:pt x="97171" y="170697"/>
                    </a:cubicBezTo>
                    <a:cubicBezTo>
                      <a:pt x="97171" y="164630"/>
                      <a:pt x="99325" y="159478"/>
                      <a:pt x="103632" y="155173"/>
                    </a:cubicBezTo>
                    <a:cubicBezTo>
                      <a:pt x="107939" y="150868"/>
                      <a:pt x="113095" y="148650"/>
                      <a:pt x="119164" y="148650"/>
                    </a:cubicBezTo>
                    <a:lnTo>
                      <a:pt x="135609" y="148650"/>
                    </a:lnTo>
                    <a:lnTo>
                      <a:pt x="135740" y="127386"/>
                    </a:lnTo>
                    <a:lnTo>
                      <a:pt x="154143" y="127386"/>
                    </a:lnTo>
                    <a:cubicBezTo>
                      <a:pt x="160212" y="127386"/>
                      <a:pt x="165433" y="125234"/>
                      <a:pt x="169740" y="120994"/>
                    </a:cubicBezTo>
                    <a:cubicBezTo>
                      <a:pt x="174047" y="116689"/>
                      <a:pt x="176201" y="111471"/>
                      <a:pt x="176201" y="105405"/>
                    </a:cubicBezTo>
                    <a:cubicBezTo>
                      <a:pt x="176201" y="99339"/>
                      <a:pt x="174047" y="94186"/>
                      <a:pt x="169740" y="89881"/>
                    </a:cubicBezTo>
                    <a:cubicBezTo>
                      <a:pt x="165433" y="85577"/>
                      <a:pt x="160212" y="83424"/>
                      <a:pt x="154143" y="83424"/>
                    </a:cubicBezTo>
                    <a:lnTo>
                      <a:pt x="135740" y="83424"/>
                    </a:lnTo>
                    <a:lnTo>
                      <a:pt x="135740" y="0"/>
                    </a:lnTo>
                    <a:lnTo>
                      <a:pt x="135544" y="0"/>
                    </a:lnTo>
                    <a:cubicBezTo>
                      <a:pt x="134304" y="0"/>
                      <a:pt x="133064" y="0"/>
                      <a:pt x="131824" y="130"/>
                    </a:cubicBezTo>
                    <a:lnTo>
                      <a:pt x="129018" y="261"/>
                    </a:lnTo>
                    <a:cubicBezTo>
                      <a:pt x="119164" y="261"/>
                      <a:pt x="108135" y="2087"/>
                      <a:pt x="95931" y="5805"/>
                    </a:cubicBezTo>
                    <a:cubicBezTo>
                      <a:pt x="91624" y="7110"/>
                      <a:pt x="87121" y="8675"/>
                      <a:pt x="82423" y="10501"/>
                    </a:cubicBezTo>
                    <a:cubicBezTo>
                      <a:pt x="68131" y="16763"/>
                      <a:pt x="54883" y="25699"/>
                      <a:pt x="42680" y="37309"/>
                    </a:cubicBezTo>
                    <a:cubicBezTo>
                      <a:pt x="41766" y="38157"/>
                      <a:pt x="40852" y="39070"/>
                      <a:pt x="39873" y="39984"/>
                    </a:cubicBezTo>
                  </a:path>
                </a:pathLst>
              </a:custGeom>
              <a:solidFill>
                <a:schemeClr val="accent1"/>
              </a:solidFill>
              <a:ln w="6526" cap="flat">
                <a:noFill/>
                <a:prstDash val="solid"/>
                <a:miter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3028" name="object 136">
              <a:extLst>
                <a:ext uri="{FF2B5EF4-FFF2-40B4-BE49-F238E27FC236}">
                  <a16:creationId xmlns:a16="http://schemas.microsoft.com/office/drawing/2014/main" id="{4CCE1B55-9565-D409-4CBE-0DE3661B018D}"/>
                </a:ext>
              </a:extLst>
            </p:cNvPr>
            <p:cNvSpPr/>
            <p:nvPr/>
          </p:nvSpPr>
          <p:spPr>
            <a:xfrm>
              <a:off x="12318601" y="16264830"/>
              <a:ext cx="3421574" cy="61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48283"/>
              <a:r>
                <a:rPr lang="en-US" sz="2000" b="1" kern="0" dirty="0">
                  <a:solidFill>
                    <a:schemeClr val="accent3"/>
                  </a:solidFill>
                </a:rPr>
                <a:t>Primary Endpoint</a:t>
              </a:r>
            </a:p>
            <a:p>
              <a:pPr marR="48283">
                <a:spcAft>
                  <a:spcPts val="200"/>
                </a:spcAft>
              </a:pPr>
              <a:r>
                <a:rPr lang="en-GB" sz="2000" spc="-4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Proportion of participants in CR while off OCS for ≥8 weeks at Week 36</a:t>
              </a:r>
            </a:p>
          </p:txBody>
        </p:sp>
      </p:grpSp>
      <p:sp>
        <p:nvSpPr>
          <p:cNvPr id="3044" name="object 20">
            <a:extLst>
              <a:ext uri="{FF2B5EF4-FFF2-40B4-BE49-F238E27FC236}">
                <a16:creationId xmlns:a16="http://schemas.microsoft.com/office/drawing/2014/main" id="{442E33BE-2488-DBC8-E7E1-F093852DD2EB}"/>
              </a:ext>
            </a:extLst>
          </p:cNvPr>
          <p:cNvSpPr txBox="1">
            <a:spLocks/>
          </p:cNvSpPr>
          <p:nvPr/>
        </p:nvSpPr>
        <p:spPr>
          <a:xfrm>
            <a:off x="11057887" y="23884657"/>
            <a:ext cx="28024727" cy="60059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5698" marR="2278">
              <a:spcBef>
                <a:spcPts val="45"/>
              </a:spcBef>
            </a:pP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BL, baseline; BP, bullous pemphigoid; CLEIA, chemiluminescence enzyme immunoassay; CR, complete remission; CRmin, complete remission on minimal therapy; ELISA, enzyme-linked immunosorbent assay; </a:t>
            </a:r>
            <a:r>
              <a:rPr lang="en-GB" sz="1600" spc="-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HRQoL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health-related quality of life; IIF, indirect immunofluorescence; </a:t>
            </a:r>
            <a:r>
              <a:rPr lang="en-US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OCS, oral corticosteroid; OLE, open-label extension; </a:t>
            </a:r>
            <a:br>
              <a:rPr lang="en-US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PF, pemphigus foliaceus; PR, partial response; PV, pemphigus vulgaris; rHuPH20, recombinant human hyaluronidase; </a:t>
            </a:r>
            <a:r>
              <a:rPr lang="en-US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SC, subcutaneous. *CRm</a:t>
            </a:r>
            <a:r>
              <a:rPr lang="en-GB" sz="1600" spc="-1" dirty="0">
                <a:solidFill>
                  <a:schemeClr val="tx2">
                    <a:lumMod val="75000"/>
                  </a:schemeClr>
                </a:solidFill>
                <a:cs typeface="Calibri"/>
              </a:rPr>
              <a:t>in is defined as the absence of new and established lesions while patient receives prednisone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Calibri"/>
              </a:rPr>
              <a:t> at ≤10 mg/day for at least 8 weeks.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46" name="bg object 16">
            <a:extLst>
              <a:ext uri="{FF2B5EF4-FFF2-40B4-BE49-F238E27FC236}">
                <a16:creationId xmlns:a16="http://schemas.microsoft.com/office/drawing/2014/main" id="{DD2800E5-E97E-539A-ADD6-631CBAD39F41}"/>
              </a:ext>
            </a:extLst>
          </p:cNvPr>
          <p:cNvSpPr/>
          <p:nvPr/>
        </p:nvSpPr>
        <p:spPr>
          <a:xfrm>
            <a:off x="10979873" y="14637042"/>
            <a:ext cx="16780667" cy="9106702"/>
          </a:xfrm>
          <a:prstGeom prst="roundRect">
            <a:avLst>
              <a:gd name="adj" fmla="val 2684"/>
            </a:avLst>
          </a:prstGeom>
          <a:gradFill>
            <a:gsLst>
              <a:gs pos="0">
                <a:srgbClr val="F3F7F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chemeClr val="accent3"/>
            </a:solidFill>
          </a:ln>
        </p:spPr>
        <p:txBody>
          <a:bodyPr wrap="square" lIns="0" tIns="36000" rIns="0" bIns="0" rtlCol="0" anchor="t" anchorCtr="0">
            <a:noAutofit/>
          </a:bodyPr>
          <a:lstStyle/>
          <a:p>
            <a:pPr marL="14766" marR="48283" algn="ctr">
              <a:spcAft>
                <a:spcPts val="200"/>
              </a:spcAft>
              <a:defRPr/>
            </a:pPr>
            <a:endParaRPr kumimoji="0" lang="en-US" sz="2400" i="0" u="none" strike="noStrike" kern="0" cap="all" spc="0" normalizeH="0" baseline="0" noProof="0" dirty="0">
              <a:ln>
                <a:noFill/>
              </a:ln>
              <a:solidFill>
                <a:srgbClr val="0B43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5" name="Rounded Rectangle 2390">
            <a:extLst>
              <a:ext uri="{FF2B5EF4-FFF2-40B4-BE49-F238E27FC236}">
                <a16:creationId xmlns:a16="http://schemas.microsoft.com/office/drawing/2014/main" id="{6DCC9DDF-F11A-051A-CBE9-9664C4FC6EC8}"/>
              </a:ext>
            </a:extLst>
          </p:cNvPr>
          <p:cNvSpPr/>
          <p:nvPr/>
        </p:nvSpPr>
        <p:spPr>
          <a:xfrm>
            <a:off x="13182023" y="15752495"/>
            <a:ext cx="6202466" cy="1995205"/>
          </a:xfrm>
          <a:prstGeom prst="roundRect">
            <a:avLst>
              <a:gd name="adj" fmla="val 13122"/>
            </a:avLst>
          </a:prstGeom>
          <a:solidFill>
            <a:schemeClr val="bg1"/>
          </a:solidFill>
          <a:ln w="6350" cap="rnd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200" dirty="0"/>
          </a:p>
        </p:txBody>
      </p:sp>
      <p:grpSp>
        <p:nvGrpSpPr>
          <p:cNvPr id="3216" name="Group 3215">
            <a:extLst>
              <a:ext uri="{FF2B5EF4-FFF2-40B4-BE49-F238E27FC236}">
                <a16:creationId xmlns:a16="http://schemas.microsoft.com/office/drawing/2014/main" id="{AB16A68F-F106-A4FA-E015-95797EDA1894}"/>
              </a:ext>
            </a:extLst>
          </p:cNvPr>
          <p:cNvGrpSpPr/>
          <p:nvPr/>
        </p:nvGrpSpPr>
        <p:grpSpPr>
          <a:xfrm>
            <a:off x="11950579" y="16442311"/>
            <a:ext cx="1102733" cy="613430"/>
            <a:chOff x="3845745" y="5092107"/>
            <a:chExt cx="390353" cy="247841"/>
          </a:xfrm>
        </p:grpSpPr>
        <p:sp>
          <p:nvSpPr>
            <p:cNvPr id="3296" name="object 105">
              <a:extLst>
                <a:ext uri="{FF2B5EF4-FFF2-40B4-BE49-F238E27FC236}">
                  <a16:creationId xmlns:a16="http://schemas.microsoft.com/office/drawing/2014/main" id="{69E495F6-B069-1F40-9A06-CFACF35185A0}"/>
                </a:ext>
              </a:extLst>
            </p:cNvPr>
            <p:cNvSpPr txBox="1"/>
            <p:nvPr/>
          </p:nvSpPr>
          <p:spPr>
            <a:xfrm>
              <a:off x="3846843" y="5231948"/>
              <a:ext cx="388156" cy="108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1</a:t>
              </a: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–</a:t>
              </a: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3</a:t>
              </a:r>
              <a:r>
                <a:rPr lang="en-US" sz="1400" spc="-28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weeks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3297" name="object 106">
              <a:extLst>
                <a:ext uri="{FF2B5EF4-FFF2-40B4-BE49-F238E27FC236}">
                  <a16:creationId xmlns:a16="http://schemas.microsoft.com/office/drawing/2014/main" id="{55B86BBF-72AA-0B4D-2C56-242C7FAF3C46}"/>
                </a:ext>
              </a:extLst>
            </p:cNvPr>
            <p:cNvSpPr txBox="1"/>
            <p:nvPr/>
          </p:nvSpPr>
          <p:spPr>
            <a:xfrm>
              <a:off x="3845745" y="5092107"/>
              <a:ext cx="390353" cy="108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SCREENING</a:t>
              </a:r>
            </a:p>
          </p:txBody>
        </p:sp>
      </p:grpSp>
      <p:sp>
        <p:nvSpPr>
          <p:cNvPr id="3217" name="object 133">
            <a:extLst>
              <a:ext uri="{FF2B5EF4-FFF2-40B4-BE49-F238E27FC236}">
                <a16:creationId xmlns:a16="http://schemas.microsoft.com/office/drawing/2014/main" id="{4731DAB7-AA27-CC30-2542-9FEA604C2200}"/>
              </a:ext>
            </a:extLst>
          </p:cNvPr>
          <p:cNvSpPr txBox="1"/>
          <p:nvPr/>
        </p:nvSpPr>
        <p:spPr>
          <a:xfrm>
            <a:off x="13243455" y="15752492"/>
            <a:ext cx="272089" cy="1995208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6354" algn="ctr">
              <a:spcBef>
                <a:spcPts val="35"/>
              </a:spcBef>
            </a:pPr>
            <a:r>
              <a:rPr lang="en-US" sz="1200" b="1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Randomization</a:t>
            </a:r>
            <a:endParaRPr lang="en-US" sz="12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3218" name="Group 3217">
            <a:extLst>
              <a:ext uri="{FF2B5EF4-FFF2-40B4-BE49-F238E27FC236}">
                <a16:creationId xmlns:a16="http://schemas.microsoft.com/office/drawing/2014/main" id="{05859E90-2200-596E-8242-9E1391851F21}"/>
              </a:ext>
            </a:extLst>
          </p:cNvPr>
          <p:cNvGrpSpPr/>
          <p:nvPr/>
        </p:nvGrpSpPr>
        <p:grpSpPr>
          <a:xfrm>
            <a:off x="14119454" y="15517639"/>
            <a:ext cx="5090769" cy="3167210"/>
            <a:chOff x="4478423" y="4736183"/>
            <a:chExt cx="1802065" cy="1279632"/>
          </a:xfrm>
        </p:grpSpPr>
        <p:sp>
          <p:nvSpPr>
            <p:cNvPr id="3229" name="Rectangle 3228">
              <a:extLst>
                <a:ext uri="{FF2B5EF4-FFF2-40B4-BE49-F238E27FC236}">
                  <a16:creationId xmlns:a16="http://schemas.microsoft.com/office/drawing/2014/main" id="{DF851DF8-E012-7585-F4C6-E4674AAB6352}"/>
                </a:ext>
              </a:extLst>
            </p:cNvPr>
            <p:cNvSpPr/>
            <p:nvPr/>
          </p:nvSpPr>
          <p:spPr>
            <a:xfrm>
              <a:off x="4504578" y="4797695"/>
              <a:ext cx="1749755" cy="87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230" name="object 109">
              <a:extLst>
                <a:ext uri="{FF2B5EF4-FFF2-40B4-BE49-F238E27FC236}">
                  <a16:creationId xmlns:a16="http://schemas.microsoft.com/office/drawing/2014/main" id="{3C05B724-7B17-B750-5CB5-8A6E68BD4DAE}"/>
                </a:ext>
              </a:extLst>
            </p:cNvPr>
            <p:cNvSpPr txBox="1"/>
            <p:nvPr/>
          </p:nvSpPr>
          <p:spPr>
            <a:xfrm>
              <a:off x="5154015" y="5917066"/>
              <a:ext cx="450881" cy="9874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354" algn="ctr">
                <a:spcBef>
                  <a:spcPts val="50"/>
                </a:spcBef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30</a:t>
              </a:r>
              <a:r>
                <a:rPr lang="en-US" sz="1400" spc="-3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weeks</a:t>
              </a:r>
            </a:p>
          </p:txBody>
        </p:sp>
        <p:sp>
          <p:nvSpPr>
            <p:cNvPr id="3231" name="object 110">
              <a:extLst>
                <a:ext uri="{FF2B5EF4-FFF2-40B4-BE49-F238E27FC236}">
                  <a16:creationId xmlns:a16="http://schemas.microsoft.com/office/drawing/2014/main" id="{3704FDA3-711C-7EAD-BB93-CF4076B55077}"/>
                </a:ext>
              </a:extLst>
            </p:cNvPr>
            <p:cNvSpPr txBox="1"/>
            <p:nvPr/>
          </p:nvSpPr>
          <p:spPr>
            <a:xfrm>
              <a:off x="4478423" y="4959691"/>
              <a:ext cx="1802065" cy="1151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400" b="1" spc="-2" dirty="0">
                  <a:solidFill>
                    <a:schemeClr val="accent1"/>
                  </a:solidFill>
                  <a:cs typeface="Calibri"/>
                </a:rPr>
                <a:t>Efgartigimod rHuPH20 SC + OCS until CRmin</a:t>
              </a:r>
              <a:endParaRPr lang="en-US" sz="1400" b="1" spc="-2" baseline="-25000" dirty="0">
                <a:solidFill>
                  <a:schemeClr val="accent1"/>
                </a:solidFill>
                <a:cs typeface="Calibri"/>
              </a:endParaRPr>
            </a:p>
          </p:txBody>
        </p:sp>
        <p:grpSp>
          <p:nvGrpSpPr>
            <p:cNvPr id="3232" name="Group 3231">
              <a:extLst>
                <a:ext uri="{FF2B5EF4-FFF2-40B4-BE49-F238E27FC236}">
                  <a16:creationId xmlns:a16="http://schemas.microsoft.com/office/drawing/2014/main" id="{C060A1BD-7732-6F8B-8F86-06889E7B3613}"/>
                </a:ext>
              </a:extLst>
            </p:cNvPr>
            <p:cNvGrpSpPr/>
            <p:nvPr/>
          </p:nvGrpSpPr>
          <p:grpSpPr>
            <a:xfrm>
              <a:off x="4528913" y="4736183"/>
              <a:ext cx="1701085" cy="201132"/>
              <a:chOff x="6102466" y="4003420"/>
              <a:chExt cx="2083799" cy="201740"/>
            </a:xfrm>
          </p:grpSpPr>
          <p:sp>
            <p:nvSpPr>
              <p:cNvPr id="3266" name="object 113">
                <a:extLst>
                  <a:ext uri="{FF2B5EF4-FFF2-40B4-BE49-F238E27FC236}">
                    <a16:creationId xmlns:a16="http://schemas.microsoft.com/office/drawing/2014/main" id="{785AA776-AD9F-7C52-A28F-1C359367830E}"/>
                  </a:ext>
                </a:extLst>
              </p:cNvPr>
              <p:cNvSpPr/>
              <p:nvPr/>
            </p:nvSpPr>
            <p:spPr>
              <a:xfrm>
                <a:off x="7859879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67" name="object 121">
                <a:extLst>
                  <a:ext uri="{FF2B5EF4-FFF2-40B4-BE49-F238E27FC236}">
                    <a16:creationId xmlns:a16="http://schemas.microsoft.com/office/drawing/2014/main" id="{54FB4EB2-A28B-E74A-849B-0A9773B9272D}"/>
                  </a:ext>
                </a:extLst>
              </p:cNvPr>
              <p:cNvSpPr/>
              <p:nvPr/>
            </p:nvSpPr>
            <p:spPr>
              <a:xfrm>
                <a:off x="7930171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68" name="object 122">
                <a:extLst>
                  <a:ext uri="{FF2B5EF4-FFF2-40B4-BE49-F238E27FC236}">
                    <a16:creationId xmlns:a16="http://schemas.microsoft.com/office/drawing/2014/main" id="{77D052BD-04AA-1EB7-D057-0F0762A89E54}"/>
                  </a:ext>
                </a:extLst>
              </p:cNvPr>
              <p:cNvSpPr/>
              <p:nvPr/>
            </p:nvSpPr>
            <p:spPr>
              <a:xfrm>
                <a:off x="8000463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69" name="object 123">
                <a:extLst>
                  <a:ext uri="{FF2B5EF4-FFF2-40B4-BE49-F238E27FC236}">
                    <a16:creationId xmlns:a16="http://schemas.microsoft.com/office/drawing/2014/main" id="{BA7C282D-FB66-C6B0-9089-9408A1F165E7}"/>
                  </a:ext>
                </a:extLst>
              </p:cNvPr>
              <p:cNvSpPr/>
              <p:nvPr/>
            </p:nvSpPr>
            <p:spPr>
              <a:xfrm>
                <a:off x="8070755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70" name="object 124">
                <a:extLst>
                  <a:ext uri="{FF2B5EF4-FFF2-40B4-BE49-F238E27FC236}">
                    <a16:creationId xmlns:a16="http://schemas.microsoft.com/office/drawing/2014/main" id="{709FC175-84D4-831E-FA5E-B4B68D42F2A9}"/>
                  </a:ext>
                </a:extLst>
              </p:cNvPr>
              <p:cNvSpPr/>
              <p:nvPr/>
            </p:nvSpPr>
            <p:spPr>
              <a:xfrm>
                <a:off x="8141046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71" name="object 113">
                <a:extLst>
                  <a:ext uri="{FF2B5EF4-FFF2-40B4-BE49-F238E27FC236}">
                    <a16:creationId xmlns:a16="http://schemas.microsoft.com/office/drawing/2014/main" id="{ADAB5EBA-D0D2-3324-3F69-62FBB3E9E327}"/>
                  </a:ext>
                </a:extLst>
              </p:cNvPr>
              <p:cNvSpPr/>
              <p:nvPr/>
            </p:nvSpPr>
            <p:spPr>
              <a:xfrm>
                <a:off x="6102466" y="4003420"/>
                <a:ext cx="45720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72" name="object 121">
                <a:extLst>
                  <a:ext uri="{FF2B5EF4-FFF2-40B4-BE49-F238E27FC236}">
                    <a16:creationId xmlns:a16="http://schemas.microsoft.com/office/drawing/2014/main" id="{A2F4B874-1CC7-1737-AC72-D66362BFA5CC}"/>
                  </a:ext>
                </a:extLst>
              </p:cNvPr>
              <p:cNvSpPr/>
              <p:nvPr/>
            </p:nvSpPr>
            <p:spPr>
              <a:xfrm>
                <a:off x="6172866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73" name="object 113">
                <a:extLst>
                  <a:ext uri="{FF2B5EF4-FFF2-40B4-BE49-F238E27FC236}">
                    <a16:creationId xmlns:a16="http://schemas.microsoft.com/office/drawing/2014/main" id="{9873B8F9-9F34-B5C9-5B21-7542F1460131}"/>
                  </a:ext>
                </a:extLst>
              </p:cNvPr>
              <p:cNvSpPr/>
              <p:nvPr/>
            </p:nvSpPr>
            <p:spPr>
              <a:xfrm>
                <a:off x="6243157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74" name="object 121">
                <a:extLst>
                  <a:ext uri="{FF2B5EF4-FFF2-40B4-BE49-F238E27FC236}">
                    <a16:creationId xmlns:a16="http://schemas.microsoft.com/office/drawing/2014/main" id="{5AEFF73E-F036-7D28-7C12-1A1E9314AC57}"/>
                  </a:ext>
                </a:extLst>
              </p:cNvPr>
              <p:cNvSpPr/>
              <p:nvPr/>
            </p:nvSpPr>
            <p:spPr>
              <a:xfrm>
                <a:off x="6313449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75" name="object 122">
                <a:extLst>
                  <a:ext uri="{FF2B5EF4-FFF2-40B4-BE49-F238E27FC236}">
                    <a16:creationId xmlns:a16="http://schemas.microsoft.com/office/drawing/2014/main" id="{5BBE65B0-0C41-03DC-9D50-BFF57D873B15}"/>
                  </a:ext>
                </a:extLst>
              </p:cNvPr>
              <p:cNvSpPr/>
              <p:nvPr/>
            </p:nvSpPr>
            <p:spPr>
              <a:xfrm>
                <a:off x="6383741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76" name="object 123">
                <a:extLst>
                  <a:ext uri="{FF2B5EF4-FFF2-40B4-BE49-F238E27FC236}">
                    <a16:creationId xmlns:a16="http://schemas.microsoft.com/office/drawing/2014/main" id="{E45A25FB-617D-E4CA-4C94-9852D1D7F0B6}"/>
                  </a:ext>
                </a:extLst>
              </p:cNvPr>
              <p:cNvSpPr/>
              <p:nvPr/>
            </p:nvSpPr>
            <p:spPr>
              <a:xfrm>
                <a:off x="6454033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77" name="object 113">
                <a:extLst>
                  <a:ext uri="{FF2B5EF4-FFF2-40B4-BE49-F238E27FC236}">
                    <a16:creationId xmlns:a16="http://schemas.microsoft.com/office/drawing/2014/main" id="{50528BD4-228D-C99B-71D6-B4D3C3D3CE31}"/>
                  </a:ext>
                </a:extLst>
              </p:cNvPr>
              <p:cNvSpPr/>
              <p:nvPr/>
            </p:nvSpPr>
            <p:spPr>
              <a:xfrm>
                <a:off x="6524326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78" name="object 121">
                <a:extLst>
                  <a:ext uri="{FF2B5EF4-FFF2-40B4-BE49-F238E27FC236}">
                    <a16:creationId xmlns:a16="http://schemas.microsoft.com/office/drawing/2014/main" id="{19CA2957-B485-670D-51B5-DE19DFEC8935}"/>
                  </a:ext>
                </a:extLst>
              </p:cNvPr>
              <p:cNvSpPr/>
              <p:nvPr/>
            </p:nvSpPr>
            <p:spPr>
              <a:xfrm>
                <a:off x="6594619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79" name="object 122">
                <a:extLst>
                  <a:ext uri="{FF2B5EF4-FFF2-40B4-BE49-F238E27FC236}">
                    <a16:creationId xmlns:a16="http://schemas.microsoft.com/office/drawing/2014/main" id="{C5C07DE6-784A-C3E9-38F5-FEB1DC09CF84}"/>
                  </a:ext>
                </a:extLst>
              </p:cNvPr>
              <p:cNvSpPr/>
              <p:nvPr/>
            </p:nvSpPr>
            <p:spPr>
              <a:xfrm>
                <a:off x="6664912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80" name="object 123">
                <a:extLst>
                  <a:ext uri="{FF2B5EF4-FFF2-40B4-BE49-F238E27FC236}">
                    <a16:creationId xmlns:a16="http://schemas.microsoft.com/office/drawing/2014/main" id="{E2591E79-2C26-6E4C-5BBD-0EA5A5906974}"/>
                  </a:ext>
                </a:extLst>
              </p:cNvPr>
              <p:cNvSpPr/>
              <p:nvPr/>
            </p:nvSpPr>
            <p:spPr>
              <a:xfrm>
                <a:off x="6735200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81" name="object 113">
                <a:extLst>
                  <a:ext uri="{FF2B5EF4-FFF2-40B4-BE49-F238E27FC236}">
                    <a16:creationId xmlns:a16="http://schemas.microsoft.com/office/drawing/2014/main" id="{0BBF0BCE-013B-E4C4-38F8-E6152CEDA426}"/>
                  </a:ext>
                </a:extLst>
              </p:cNvPr>
              <p:cNvSpPr/>
              <p:nvPr/>
            </p:nvSpPr>
            <p:spPr>
              <a:xfrm>
                <a:off x="6805496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82" name="object 121">
                <a:extLst>
                  <a:ext uri="{FF2B5EF4-FFF2-40B4-BE49-F238E27FC236}">
                    <a16:creationId xmlns:a16="http://schemas.microsoft.com/office/drawing/2014/main" id="{6CD30F60-7AB9-4865-A276-B78A2737E078}"/>
                  </a:ext>
                </a:extLst>
              </p:cNvPr>
              <p:cNvSpPr/>
              <p:nvPr/>
            </p:nvSpPr>
            <p:spPr>
              <a:xfrm>
                <a:off x="6875785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83" name="object 122">
                <a:extLst>
                  <a:ext uri="{FF2B5EF4-FFF2-40B4-BE49-F238E27FC236}">
                    <a16:creationId xmlns:a16="http://schemas.microsoft.com/office/drawing/2014/main" id="{42802E01-997F-EB7D-5DAF-72B023839E47}"/>
                  </a:ext>
                </a:extLst>
              </p:cNvPr>
              <p:cNvSpPr/>
              <p:nvPr/>
            </p:nvSpPr>
            <p:spPr>
              <a:xfrm>
                <a:off x="6946081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84" name="object 123">
                <a:extLst>
                  <a:ext uri="{FF2B5EF4-FFF2-40B4-BE49-F238E27FC236}">
                    <a16:creationId xmlns:a16="http://schemas.microsoft.com/office/drawing/2014/main" id="{E20ACE6E-DFB6-F16D-CC38-A0F33FCE4CCC}"/>
                  </a:ext>
                </a:extLst>
              </p:cNvPr>
              <p:cNvSpPr/>
              <p:nvPr/>
            </p:nvSpPr>
            <p:spPr>
              <a:xfrm>
                <a:off x="7016375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85" name="object 121">
                <a:extLst>
                  <a:ext uri="{FF2B5EF4-FFF2-40B4-BE49-F238E27FC236}">
                    <a16:creationId xmlns:a16="http://schemas.microsoft.com/office/drawing/2014/main" id="{CA977BE5-BFA6-5C5D-F0D1-9585323BD21C}"/>
                  </a:ext>
                </a:extLst>
              </p:cNvPr>
              <p:cNvSpPr/>
              <p:nvPr/>
            </p:nvSpPr>
            <p:spPr>
              <a:xfrm>
                <a:off x="7086663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86" name="object 122">
                <a:extLst>
                  <a:ext uri="{FF2B5EF4-FFF2-40B4-BE49-F238E27FC236}">
                    <a16:creationId xmlns:a16="http://schemas.microsoft.com/office/drawing/2014/main" id="{1A5F9C37-A3D1-9AF0-D474-0F64A8B7BD70}"/>
                  </a:ext>
                </a:extLst>
              </p:cNvPr>
              <p:cNvSpPr/>
              <p:nvPr/>
            </p:nvSpPr>
            <p:spPr>
              <a:xfrm>
                <a:off x="7156954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87" name="object 123">
                <a:extLst>
                  <a:ext uri="{FF2B5EF4-FFF2-40B4-BE49-F238E27FC236}">
                    <a16:creationId xmlns:a16="http://schemas.microsoft.com/office/drawing/2014/main" id="{953290E2-D8AF-677D-72A8-79CCEEB64EAC}"/>
                  </a:ext>
                </a:extLst>
              </p:cNvPr>
              <p:cNvSpPr/>
              <p:nvPr/>
            </p:nvSpPr>
            <p:spPr>
              <a:xfrm>
                <a:off x="7227246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88" name="object 113">
                <a:extLst>
                  <a:ext uri="{FF2B5EF4-FFF2-40B4-BE49-F238E27FC236}">
                    <a16:creationId xmlns:a16="http://schemas.microsoft.com/office/drawing/2014/main" id="{53D4CDE2-7F8D-80D5-33AE-A589E80A9279}"/>
                  </a:ext>
                </a:extLst>
              </p:cNvPr>
              <p:cNvSpPr/>
              <p:nvPr/>
            </p:nvSpPr>
            <p:spPr>
              <a:xfrm>
                <a:off x="7297533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89" name="object 121">
                <a:extLst>
                  <a:ext uri="{FF2B5EF4-FFF2-40B4-BE49-F238E27FC236}">
                    <a16:creationId xmlns:a16="http://schemas.microsoft.com/office/drawing/2014/main" id="{16D2DBBF-FFBE-94CB-AF38-9E0264757D07}"/>
                  </a:ext>
                </a:extLst>
              </p:cNvPr>
              <p:cNvSpPr/>
              <p:nvPr/>
            </p:nvSpPr>
            <p:spPr>
              <a:xfrm>
                <a:off x="7367835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90" name="object 122">
                <a:extLst>
                  <a:ext uri="{FF2B5EF4-FFF2-40B4-BE49-F238E27FC236}">
                    <a16:creationId xmlns:a16="http://schemas.microsoft.com/office/drawing/2014/main" id="{16141C89-AD2D-95F6-C9D7-73EA2E641E96}"/>
                  </a:ext>
                </a:extLst>
              </p:cNvPr>
              <p:cNvSpPr/>
              <p:nvPr/>
            </p:nvSpPr>
            <p:spPr>
              <a:xfrm>
                <a:off x="7438135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91" name="object 123">
                <a:extLst>
                  <a:ext uri="{FF2B5EF4-FFF2-40B4-BE49-F238E27FC236}">
                    <a16:creationId xmlns:a16="http://schemas.microsoft.com/office/drawing/2014/main" id="{F74D630B-2667-6B82-F072-C833E6E763A0}"/>
                  </a:ext>
                </a:extLst>
              </p:cNvPr>
              <p:cNvSpPr/>
              <p:nvPr/>
            </p:nvSpPr>
            <p:spPr>
              <a:xfrm>
                <a:off x="7508418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92" name="object 113">
                <a:extLst>
                  <a:ext uri="{FF2B5EF4-FFF2-40B4-BE49-F238E27FC236}">
                    <a16:creationId xmlns:a16="http://schemas.microsoft.com/office/drawing/2014/main" id="{B9F5909E-4F20-1C47-0184-52277312F550}"/>
                  </a:ext>
                </a:extLst>
              </p:cNvPr>
              <p:cNvSpPr/>
              <p:nvPr/>
            </p:nvSpPr>
            <p:spPr>
              <a:xfrm>
                <a:off x="7578698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93" name="object 121">
                <a:extLst>
                  <a:ext uri="{FF2B5EF4-FFF2-40B4-BE49-F238E27FC236}">
                    <a16:creationId xmlns:a16="http://schemas.microsoft.com/office/drawing/2014/main" id="{564658A8-EDC7-09C0-2950-1069F1F28BD4}"/>
                  </a:ext>
                </a:extLst>
              </p:cNvPr>
              <p:cNvSpPr/>
              <p:nvPr/>
            </p:nvSpPr>
            <p:spPr>
              <a:xfrm>
                <a:off x="7649000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94" name="object 122">
                <a:extLst>
                  <a:ext uri="{FF2B5EF4-FFF2-40B4-BE49-F238E27FC236}">
                    <a16:creationId xmlns:a16="http://schemas.microsoft.com/office/drawing/2014/main" id="{0C25D0C8-9D70-53D2-FB33-8B9F3492FBA1}"/>
                  </a:ext>
                </a:extLst>
              </p:cNvPr>
              <p:cNvSpPr/>
              <p:nvPr/>
            </p:nvSpPr>
            <p:spPr>
              <a:xfrm>
                <a:off x="7719299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95" name="object 123">
                <a:extLst>
                  <a:ext uri="{FF2B5EF4-FFF2-40B4-BE49-F238E27FC236}">
                    <a16:creationId xmlns:a16="http://schemas.microsoft.com/office/drawing/2014/main" id="{1B70F191-BEAF-D24B-5986-C7B32C2718DC}"/>
                  </a:ext>
                </a:extLst>
              </p:cNvPr>
              <p:cNvSpPr/>
              <p:nvPr/>
            </p:nvSpPr>
            <p:spPr>
              <a:xfrm>
                <a:off x="7789657" y="4003420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3233" name="object 111">
              <a:extLst>
                <a:ext uri="{FF2B5EF4-FFF2-40B4-BE49-F238E27FC236}">
                  <a16:creationId xmlns:a16="http://schemas.microsoft.com/office/drawing/2014/main" id="{2B478EF0-446C-1EEA-2E81-7E37809ADA2F}"/>
                </a:ext>
              </a:extLst>
            </p:cNvPr>
            <p:cNvSpPr txBox="1"/>
            <p:nvPr/>
          </p:nvSpPr>
          <p:spPr>
            <a:xfrm>
              <a:off x="4533475" y="5751278"/>
              <a:ext cx="1691960" cy="1151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400" b="1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Placebo rHu</a:t>
              </a:r>
              <a:r>
                <a:rPr lang="en-US" sz="1400" b="1" spc="-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PH20</a:t>
              </a:r>
              <a:r>
                <a:rPr lang="en-US" sz="1400" b="1" spc="-18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400" b="1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SC + OCS until CRmin</a:t>
              </a:r>
              <a:endParaRPr lang="en-US" sz="1400" baseline="-25000" dirty="0">
                <a:solidFill>
                  <a:schemeClr val="tx2">
                    <a:lumMod val="75000"/>
                  </a:schemeClr>
                </a:solidFill>
                <a:cs typeface="Calibri"/>
              </a:endParaRPr>
            </a:p>
          </p:txBody>
        </p:sp>
        <p:grpSp>
          <p:nvGrpSpPr>
            <p:cNvPr id="3234" name="Group 3233">
              <a:extLst>
                <a:ext uri="{FF2B5EF4-FFF2-40B4-BE49-F238E27FC236}">
                  <a16:creationId xmlns:a16="http://schemas.microsoft.com/office/drawing/2014/main" id="{25C608CD-D291-B76B-9E00-9379AB39FCEB}"/>
                </a:ext>
              </a:extLst>
            </p:cNvPr>
            <p:cNvGrpSpPr/>
            <p:nvPr/>
          </p:nvGrpSpPr>
          <p:grpSpPr>
            <a:xfrm>
              <a:off x="4528914" y="5538463"/>
              <a:ext cx="1701083" cy="201132"/>
              <a:chOff x="6102841" y="4808126"/>
              <a:chExt cx="2083801" cy="201740"/>
            </a:xfrm>
          </p:grpSpPr>
          <p:sp>
            <p:nvSpPr>
              <p:cNvPr id="3236" name="object 113">
                <a:extLst>
                  <a:ext uri="{FF2B5EF4-FFF2-40B4-BE49-F238E27FC236}">
                    <a16:creationId xmlns:a16="http://schemas.microsoft.com/office/drawing/2014/main" id="{1108A58D-024F-68C0-4F1E-DE8AC6035A31}"/>
                  </a:ext>
                </a:extLst>
              </p:cNvPr>
              <p:cNvSpPr/>
              <p:nvPr/>
            </p:nvSpPr>
            <p:spPr>
              <a:xfrm>
                <a:off x="7860255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37" name="object 121">
                <a:extLst>
                  <a:ext uri="{FF2B5EF4-FFF2-40B4-BE49-F238E27FC236}">
                    <a16:creationId xmlns:a16="http://schemas.microsoft.com/office/drawing/2014/main" id="{ADC275E7-A94D-5791-DAA0-3C8C937DCFF9}"/>
                  </a:ext>
                </a:extLst>
              </p:cNvPr>
              <p:cNvSpPr/>
              <p:nvPr/>
            </p:nvSpPr>
            <p:spPr>
              <a:xfrm>
                <a:off x="7930545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38" name="object 122">
                <a:extLst>
                  <a:ext uri="{FF2B5EF4-FFF2-40B4-BE49-F238E27FC236}">
                    <a16:creationId xmlns:a16="http://schemas.microsoft.com/office/drawing/2014/main" id="{5E7B5549-8873-CA57-0532-5843ABAC0984}"/>
                  </a:ext>
                </a:extLst>
              </p:cNvPr>
              <p:cNvSpPr/>
              <p:nvPr/>
            </p:nvSpPr>
            <p:spPr>
              <a:xfrm>
                <a:off x="8000839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39" name="object 123">
                <a:extLst>
                  <a:ext uri="{FF2B5EF4-FFF2-40B4-BE49-F238E27FC236}">
                    <a16:creationId xmlns:a16="http://schemas.microsoft.com/office/drawing/2014/main" id="{65E1E07D-B77A-A1A9-3524-80B454E93734}"/>
                  </a:ext>
                </a:extLst>
              </p:cNvPr>
              <p:cNvSpPr/>
              <p:nvPr/>
            </p:nvSpPr>
            <p:spPr>
              <a:xfrm>
                <a:off x="8071131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40" name="object 124">
                <a:extLst>
                  <a:ext uri="{FF2B5EF4-FFF2-40B4-BE49-F238E27FC236}">
                    <a16:creationId xmlns:a16="http://schemas.microsoft.com/office/drawing/2014/main" id="{91184CE3-81B5-0D9E-BA87-EEEDF2B365CC}"/>
                  </a:ext>
                </a:extLst>
              </p:cNvPr>
              <p:cNvSpPr/>
              <p:nvPr/>
            </p:nvSpPr>
            <p:spPr>
              <a:xfrm>
                <a:off x="8141423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41" name="object 113">
                <a:extLst>
                  <a:ext uri="{FF2B5EF4-FFF2-40B4-BE49-F238E27FC236}">
                    <a16:creationId xmlns:a16="http://schemas.microsoft.com/office/drawing/2014/main" id="{2B2B284B-80C5-A333-438F-042FDE6C4852}"/>
                  </a:ext>
                </a:extLst>
              </p:cNvPr>
              <p:cNvSpPr/>
              <p:nvPr/>
            </p:nvSpPr>
            <p:spPr>
              <a:xfrm>
                <a:off x="6102841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42" name="object 121">
                <a:extLst>
                  <a:ext uri="{FF2B5EF4-FFF2-40B4-BE49-F238E27FC236}">
                    <a16:creationId xmlns:a16="http://schemas.microsoft.com/office/drawing/2014/main" id="{A000D61A-9B2A-3251-F370-502CA302C122}"/>
                  </a:ext>
                </a:extLst>
              </p:cNvPr>
              <p:cNvSpPr/>
              <p:nvPr/>
            </p:nvSpPr>
            <p:spPr>
              <a:xfrm>
                <a:off x="6173243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43" name="object 113">
                <a:extLst>
                  <a:ext uri="{FF2B5EF4-FFF2-40B4-BE49-F238E27FC236}">
                    <a16:creationId xmlns:a16="http://schemas.microsoft.com/office/drawing/2014/main" id="{510774BA-0333-7453-3D18-3D194D3D0D54}"/>
                  </a:ext>
                </a:extLst>
              </p:cNvPr>
              <p:cNvSpPr/>
              <p:nvPr/>
            </p:nvSpPr>
            <p:spPr>
              <a:xfrm>
                <a:off x="6243531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44" name="object 121">
                <a:extLst>
                  <a:ext uri="{FF2B5EF4-FFF2-40B4-BE49-F238E27FC236}">
                    <a16:creationId xmlns:a16="http://schemas.microsoft.com/office/drawing/2014/main" id="{DAA7D635-57EC-062B-5AA9-FC3CCEBAD28E}"/>
                  </a:ext>
                </a:extLst>
              </p:cNvPr>
              <p:cNvSpPr/>
              <p:nvPr/>
            </p:nvSpPr>
            <p:spPr>
              <a:xfrm>
                <a:off x="6313826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45" name="object 122">
                <a:extLst>
                  <a:ext uri="{FF2B5EF4-FFF2-40B4-BE49-F238E27FC236}">
                    <a16:creationId xmlns:a16="http://schemas.microsoft.com/office/drawing/2014/main" id="{EDC4663D-8F4F-A5CE-7B5C-2DF5FEF3FEA7}"/>
                  </a:ext>
                </a:extLst>
              </p:cNvPr>
              <p:cNvSpPr/>
              <p:nvPr/>
            </p:nvSpPr>
            <p:spPr>
              <a:xfrm>
                <a:off x="6384119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46" name="object 123">
                <a:extLst>
                  <a:ext uri="{FF2B5EF4-FFF2-40B4-BE49-F238E27FC236}">
                    <a16:creationId xmlns:a16="http://schemas.microsoft.com/office/drawing/2014/main" id="{F5F7D5CB-ABFF-97AD-16D5-D48EFA960B70}"/>
                  </a:ext>
                </a:extLst>
              </p:cNvPr>
              <p:cNvSpPr/>
              <p:nvPr/>
            </p:nvSpPr>
            <p:spPr>
              <a:xfrm>
                <a:off x="6454411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47" name="object 113">
                <a:extLst>
                  <a:ext uri="{FF2B5EF4-FFF2-40B4-BE49-F238E27FC236}">
                    <a16:creationId xmlns:a16="http://schemas.microsoft.com/office/drawing/2014/main" id="{C98673BA-FE60-5907-A8C1-A7CB0F2AA944}"/>
                  </a:ext>
                </a:extLst>
              </p:cNvPr>
              <p:cNvSpPr/>
              <p:nvPr/>
            </p:nvSpPr>
            <p:spPr>
              <a:xfrm>
                <a:off x="6524702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48" name="object 121">
                <a:extLst>
                  <a:ext uri="{FF2B5EF4-FFF2-40B4-BE49-F238E27FC236}">
                    <a16:creationId xmlns:a16="http://schemas.microsoft.com/office/drawing/2014/main" id="{9DFE5FC8-94D6-A1CD-50F8-9FAB6CED2E2D}"/>
                  </a:ext>
                </a:extLst>
              </p:cNvPr>
              <p:cNvSpPr/>
              <p:nvPr/>
            </p:nvSpPr>
            <p:spPr>
              <a:xfrm>
                <a:off x="6594993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49" name="object 122">
                <a:extLst>
                  <a:ext uri="{FF2B5EF4-FFF2-40B4-BE49-F238E27FC236}">
                    <a16:creationId xmlns:a16="http://schemas.microsoft.com/office/drawing/2014/main" id="{229C8341-54B8-E578-9ABC-753B80B4395F}"/>
                  </a:ext>
                </a:extLst>
              </p:cNvPr>
              <p:cNvSpPr/>
              <p:nvPr/>
            </p:nvSpPr>
            <p:spPr>
              <a:xfrm>
                <a:off x="6665284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50" name="object 123">
                <a:extLst>
                  <a:ext uri="{FF2B5EF4-FFF2-40B4-BE49-F238E27FC236}">
                    <a16:creationId xmlns:a16="http://schemas.microsoft.com/office/drawing/2014/main" id="{A4421BB8-5C17-36B6-DD52-DD89D896E7BB}"/>
                  </a:ext>
                </a:extLst>
              </p:cNvPr>
              <p:cNvSpPr/>
              <p:nvPr/>
            </p:nvSpPr>
            <p:spPr>
              <a:xfrm>
                <a:off x="6735574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51" name="object 113">
                <a:extLst>
                  <a:ext uri="{FF2B5EF4-FFF2-40B4-BE49-F238E27FC236}">
                    <a16:creationId xmlns:a16="http://schemas.microsoft.com/office/drawing/2014/main" id="{5DC5F36F-274E-C000-8BAC-33D9144FB257}"/>
                  </a:ext>
                </a:extLst>
              </p:cNvPr>
              <p:cNvSpPr/>
              <p:nvPr/>
            </p:nvSpPr>
            <p:spPr>
              <a:xfrm>
                <a:off x="6805870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52" name="object 121">
                <a:extLst>
                  <a:ext uri="{FF2B5EF4-FFF2-40B4-BE49-F238E27FC236}">
                    <a16:creationId xmlns:a16="http://schemas.microsoft.com/office/drawing/2014/main" id="{D3A7BEE3-C8B6-D7FC-DA1A-5D6C719FB59D}"/>
                  </a:ext>
                </a:extLst>
              </p:cNvPr>
              <p:cNvSpPr/>
              <p:nvPr/>
            </p:nvSpPr>
            <p:spPr>
              <a:xfrm>
                <a:off x="6876158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53" name="object 122">
                <a:extLst>
                  <a:ext uri="{FF2B5EF4-FFF2-40B4-BE49-F238E27FC236}">
                    <a16:creationId xmlns:a16="http://schemas.microsoft.com/office/drawing/2014/main" id="{E63C028E-DC57-7A9E-AEE2-44E75B1A9331}"/>
                  </a:ext>
                </a:extLst>
              </p:cNvPr>
              <p:cNvSpPr/>
              <p:nvPr/>
            </p:nvSpPr>
            <p:spPr>
              <a:xfrm>
                <a:off x="6946453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54" name="object 123">
                <a:extLst>
                  <a:ext uri="{FF2B5EF4-FFF2-40B4-BE49-F238E27FC236}">
                    <a16:creationId xmlns:a16="http://schemas.microsoft.com/office/drawing/2014/main" id="{9D792DD8-A993-8323-9F6B-F3C02DDE1231}"/>
                  </a:ext>
                </a:extLst>
              </p:cNvPr>
              <p:cNvSpPr/>
              <p:nvPr/>
            </p:nvSpPr>
            <p:spPr>
              <a:xfrm>
                <a:off x="7016746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55" name="object 121">
                <a:extLst>
                  <a:ext uri="{FF2B5EF4-FFF2-40B4-BE49-F238E27FC236}">
                    <a16:creationId xmlns:a16="http://schemas.microsoft.com/office/drawing/2014/main" id="{016F66D4-3510-4976-1495-71C1CC16D164}"/>
                  </a:ext>
                </a:extLst>
              </p:cNvPr>
              <p:cNvSpPr/>
              <p:nvPr/>
            </p:nvSpPr>
            <p:spPr>
              <a:xfrm>
                <a:off x="7087032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56" name="object 122">
                <a:extLst>
                  <a:ext uri="{FF2B5EF4-FFF2-40B4-BE49-F238E27FC236}">
                    <a16:creationId xmlns:a16="http://schemas.microsoft.com/office/drawing/2014/main" id="{19E6E136-7BA3-E2E8-AE26-B79D45141833}"/>
                  </a:ext>
                </a:extLst>
              </p:cNvPr>
              <p:cNvSpPr/>
              <p:nvPr/>
            </p:nvSpPr>
            <p:spPr>
              <a:xfrm>
                <a:off x="7157322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57" name="object 123">
                <a:extLst>
                  <a:ext uri="{FF2B5EF4-FFF2-40B4-BE49-F238E27FC236}">
                    <a16:creationId xmlns:a16="http://schemas.microsoft.com/office/drawing/2014/main" id="{084F98A2-92E3-FEDC-1CAC-918D69A927D0}"/>
                  </a:ext>
                </a:extLst>
              </p:cNvPr>
              <p:cNvSpPr/>
              <p:nvPr/>
            </p:nvSpPr>
            <p:spPr>
              <a:xfrm>
                <a:off x="7227618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58" name="object 113">
                <a:extLst>
                  <a:ext uri="{FF2B5EF4-FFF2-40B4-BE49-F238E27FC236}">
                    <a16:creationId xmlns:a16="http://schemas.microsoft.com/office/drawing/2014/main" id="{0A3D52F0-3710-3793-8133-1C49BB3AABB0}"/>
                  </a:ext>
                </a:extLst>
              </p:cNvPr>
              <p:cNvSpPr/>
              <p:nvPr/>
            </p:nvSpPr>
            <p:spPr>
              <a:xfrm>
                <a:off x="7297911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59" name="object 121">
                <a:extLst>
                  <a:ext uri="{FF2B5EF4-FFF2-40B4-BE49-F238E27FC236}">
                    <a16:creationId xmlns:a16="http://schemas.microsoft.com/office/drawing/2014/main" id="{DEC4C93F-E0E3-DE76-CF4C-4808C19CD4C0}"/>
                  </a:ext>
                </a:extLst>
              </p:cNvPr>
              <p:cNvSpPr/>
              <p:nvPr/>
            </p:nvSpPr>
            <p:spPr>
              <a:xfrm>
                <a:off x="7368192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60" name="object 122">
                <a:extLst>
                  <a:ext uri="{FF2B5EF4-FFF2-40B4-BE49-F238E27FC236}">
                    <a16:creationId xmlns:a16="http://schemas.microsoft.com/office/drawing/2014/main" id="{031D3C6A-6C78-CF76-0E0A-0BFD850C21E1}"/>
                  </a:ext>
                </a:extLst>
              </p:cNvPr>
              <p:cNvSpPr/>
              <p:nvPr/>
            </p:nvSpPr>
            <p:spPr>
              <a:xfrm>
                <a:off x="7438482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61" name="object 123">
                <a:extLst>
                  <a:ext uri="{FF2B5EF4-FFF2-40B4-BE49-F238E27FC236}">
                    <a16:creationId xmlns:a16="http://schemas.microsoft.com/office/drawing/2014/main" id="{12D93AAB-45D3-686D-4BB3-13D8A1B6A03A}"/>
                  </a:ext>
                </a:extLst>
              </p:cNvPr>
              <p:cNvSpPr/>
              <p:nvPr/>
            </p:nvSpPr>
            <p:spPr>
              <a:xfrm>
                <a:off x="7508768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62" name="object 113">
                <a:extLst>
                  <a:ext uri="{FF2B5EF4-FFF2-40B4-BE49-F238E27FC236}">
                    <a16:creationId xmlns:a16="http://schemas.microsoft.com/office/drawing/2014/main" id="{5296061E-05FC-C6B7-00C8-A78B5F965304}"/>
                  </a:ext>
                </a:extLst>
              </p:cNvPr>
              <p:cNvSpPr/>
              <p:nvPr/>
            </p:nvSpPr>
            <p:spPr>
              <a:xfrm>
                <a:off x="7579054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0"/>
                    </a:lnTo>
                    <a:lnTo>
                      <a:pt x="113436" y="402630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63" name="object 121">
                <a:extLst>
                  <a:ext uri="{FF2B5EF4-FFF2-40B4-BE49-F238E27FC236}">
                    <a16:creationId xmlns:a16="http://schemas.microsoft.com/office/drawing/2014/main" id="{43398CF2-F850-8DC4-00D5-3EE066D35326}"/>
                  </a:ext>
                </a:extLst>
              </p:cNvPr>
              <p:cNvSpPr/>
              <p:nvPr/>
            </p:nvSpPr>
            <p:spPr>
              <a:xfrm>
                <a:off x="7649335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6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6" y="402636"/>
                    </a:lnTo>
                    <a:lnTo>
                      <a:pt x="11343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>
                  <a:solidFill>
                    <a:srgbClr val="0B436E"/>
                  </a:solidFill>
                </a:endParaRPr>
              </a:p>
            </p:txBody>
          </p:sp>
          <p:sp>
            <p:nvSpPr>
              <p:cNvPr id="3264" name="object 122">
                <a:extLst>
                  <a:ext uri="{FF2B5EF4-FFF2-40B4-BE49-F238E27FC236}">
                    <a16:creationId xmlns:a16="http://schemas.microsoft.com/office/drawing/2014/main" id="{1563305C-1F73-6F45-8270-2FDEBDED6F59}"/>
                  </a:ext>
                </a:extLst>
              </p:cNvPr>
              <p:cNvSpPr/>
              <p:nvPr/>
            </p:nvSpPr>
            <p:spPr>
              <a:xfrm>
                <a:off x="7719649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3265" name="object 123">
                <a:extLst>
                  <a:ext uri="{FF2B5EF4-FFF2-40B4-BE49-F238E27FC236}">
                    <a16:creationId xmlns:a16="http://schemas.microsoft.com/office/drawing/2014/main" id="{7BFCFD4D-431A-C5AD-CC41-AFD4B49609DD}"/>
                  </a:ext>
                </a:extLst>
              </p:cNvPr>
              <p:cNvSpPr/>
              <p:nvPr/>
            </p:nvSpPr>
            <p:spPr>
              <a:xfrm>
                <a:off x="7790008" y="4808126"/>
                <a:ext cx="45219" cy="2017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403225">
                    <a:moveTo>
                      <a:pt x="113430" y="0"/>
                    </a:moveTo>
                    <a:lnTo>
                      <a:pt x="0" y="0"/>
                    </a:lnTo>
                    <a:lnTo>
                      <a:pt x="0" y="402636"/>
                    </a:lnTo>
                    <a:lnTo>
                      <a:pt x="113430" y="402636"/>
                    </a:lnTo>
                    <a:lnTo>
                      <a:pt x="11343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lang="en-US" sz="1200" dirty="0"/>
              </a:p>
            </p:txBody>
          </p:sp>
        </p:grpSp>
        <p:cxnSp>
          <p:nvCxnSpPr>
            <p:cNvPr id="3235" name="Straight Arrow Connector 3234">
              <a:extLst>
                <a:ext uri="{FF2B5EF4-FFF2-40B4-BE49-F238E27FC236}">
                  <a16:creationId xmlns:a16="http://schemas.microsoft.com/office/drawing/2014/main" id="{3B29CE6E-5D96-5C0F-024C-5995A82D93B5}"/>
                </a:ext>
              </a:extLst>
            </p:cNvPr>
            <p:cNvCxnSpPr/>
            <p:nvPr/>
          </p:nvCxnSpPr>
          <p:spPr>
            <a:xfrm>
              <a:off x="4516861" y="5896733"/>
              <a:ext cx="1725189" cy="3666"/>
            </a:xfrm>
            <a:prstGeom prst="straightConnector1">
              <a:avLst/>
            </a:prstGeom>
            <a:ln w="12700" cap="sq">
              <a:solidFill>
                <a:schemeClr val="tx2">
                  <a:lumMod val="40000"/>
                  <a:lumOff val="60000"/>
                </a:schemeClr>
              </a:solidFill>
              <a:miter lim="800000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9" name="Straight Connector 3218">
            <a:extLst>
              <a:ext uri="{FF2B5EF4-FFF2-40B4-BE49-F238E27FC236}">
                <a16:creationId xmlns:a16="http://schemas.microsoft.com/office/drawing/2014/main" id="{446450D0-75D3-7125-E6C0-02FB47CD8D69}"/>
              </a:ext>
            </a:extLst>
          </p:cNvPr>
          <p:cNvCxnSpPr>
            <a:stCxn id="3215" idx="1"/>
          </p:cNvCxnSpPr>
          <p:nvPr/>
        </p:nvCxnSpPr>
        <p:spPr>
          <a:xfrm flipH="1" flipV="1">
            <a:off x="11821865" y="16747955"/>
            <a:ext cx="1360158" cy="2143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</a:schemeClr>
            </a:solidFill>
            <a:round/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0" name="Straight Connector 3219">
            <a:extLst>
              <a:ext uri="{FF2B5EF4-FFF2-40B4-BE49-F238E27FC236}">
                <a16:creationId xmlns:a16="http://schemas.microsoft.com/office/drawing/2014/main" id="{65482B32-19FF-CBB8-40A2-8502E555798E}"/>
              </a:ext>
            </a:extLst>
          </p:cNvPr>
          <p:cNvCxnSpPr/>
          <p:nvPr/>
        </p:nvCxnSpPr>
        <p:spPr>
          <a:xfrm flipH="1">
            <a:off x="19385377" y="16738421"/>
            <a:ext cx="406795" cy="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</a:schemeClr>
            </a:solidFill>
            <a:round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1" name="Left Bracket 3220">
            <a:extLst>
              <a:ext uri="{FF2B5EF4-FFF2-40B4-BE49-F238E27FC236}">
                <a16:creationId xmlns:a16="http://schemas.microsoft.com/office/drawing/2014/main" id="{6AFD906F-0B8D-6344-4269-905625BDC69E}"/>
              </a:ext>
            </a:extLst>
          </p:cNvPr>
          <p:cNvSpPr/>
          <p:nvPr/>
        </p:nvSpPr>
        <p:spPr>
          <a:xfrm>
            <a:off x="19802915" y="15752492"/>
            <a:ext cx="559600" cy="2186331"/>
          </a:xfrm>
          <a:prstGeom prst="leftBracket">
            <a:avLst>
              <a:gd name="adj" fmla="val 0"/>
            </a:avLst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3222" name="object 133">
            <a:extLst>
              <a:ext uri="{FF2B5EF4-FFF2-40B4-BE49-F238E27FC236}">
                <a16:creationId xmlns:a16="http://schemas.microsoft.com/office/drawing/2014/main" id="{3BE6F256-FFA9-C6AD-9363-2E05050027ED}"/>
              </a:ext>
            </a:extLst>
          </p:cNvPr>
          <p:cNvSpPr txBox="1"/>
          <p:nvPr/>
        </p:nvSpPr>
        <p:spPr>
          <a:xfrm>
            <a:off x="19892277" y="15747541"/>
            <a:ext cx="260837" cy="1995208"/>
          </a:xfrm>
          <a:prstGeom prst="rect">
            <a:avLst/>
          </a:prstGeom>
        </p:spPr>
        <p:txBody>
          <a:bodyPr vert="vert270" wrap="square" lIns="0" tIns="0" rIns="0" bIns="0" rtlCol="0" anchor="ctr">
            <a:noAutofit/>
          </a:bodyPr>
          <a:lstStyle/>
          <a:p>
            <a:pPr marL="6354" algn="ctr">
              <a:spcBef>
                <a:spcPts val="35"/>
              </a:spcBef>
            </a:pPr>
            <a:r>
              <a:rPr lang="en-US" sz="1400" b="1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OR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3223" name="Group 3222">
            <a:extLst>
              <a:ext uri="{FF2B5EF4-FFF2-40B4-BE49-F238E27FC236}">
                <a16:creationId xmlns:a16="http://schemas.microsoft.com/office/drawing/2014/main" id="{EBDD461B-3CCF-AFD5-E84C-3F8A991F4F19}"/>
              </a:ext>
            </a:extLst>
          </p:cNvPr>
          <p:cNvGrpSpPr/>
          <p:nvPr/>
        </p:nvGrpSpPr>
        <p:grpSpPr>
          <a:xfrm>
            <a:off x="13199272" y="15694278"/>
            <a:ext cx="649428" cy="2103283"/>
            <a:chOff x="4258010" y="4814739"/>
            <a:chExt cx="413115" cy="849779"/>
          </a:xfrm>
        </p:grpSpPr>
        <p:sp>
          <p:nvSpPr>
            <p:cNvPr id="3227" name="object 105">
              <a:extLst>
                <a:ext uri="{FF2B5EF4-FFF2-40B4-BE49-F238E27FC236}">
                  <a16:creationId xmlns:a16="http://schemas.microsoft.com/office/drawing/2014/main" id="{F9D5D1C2-BF4D-5565-97AA-AEF33A9F170D}"/>
                </a:ext>
              </a:extLst>
            </p:cNvPr>
            <p:cNvSpPr txBox="1"/>
            <p:nvPr/>
          </p:nvSpPr>
          <p:spPr>
            <a:xfrm>
              <a:off x="4282969" y="4814739"/>
              <a:ext cx="388156" cy="13674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2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2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3228" name="object 105">
              <a:extLst>
                <a:ext uri="{FF2B5EF4-FFF2-40B4-BE49-F238E27FC236}">
                  <a16:creationId xmlns:a16="http://schemas.microsoft.com/office/drawing/2014/main" id="{2D132D0A-D8CF-9DFC-8823-E64D749E9462}"/>
                </a:ext>
              </a:extLst>
            </p:cNvPr>
            <p:cNvSpPr txBox="1"/>
            <p:nvPr/>
          </p:nvSpPr>
          <p:spPr>
            <a:xfrm>
              <a:off x="4258010" y="5527772"/>
              <a:ext cx="388156" cy="13674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1</a:t>
              </a:r>
            </a:p>
          </p:txBody>
        </p:sp>
      </p:grpSp>
      <p:sp>
        <p:nvSpPr>
          <p:cNvPr id="3225" name="object 134">
            <a:extLst>
              <a:ext uri="{FF2B5EF4-FFF2-40B4-BE49-F238E27FC236}">
                <a16:creationId xmlns:a16="http://schemas.microsoft.com/office/drawing/2014/main" id="{64FE6681-280B-47D9-831B-19F521CF21B0}"/>
              </a:ext>
            </a:extLst>
          </p:cNvPr>
          <p:cNvSpPr txBox="1"/>
          <p:nvPr/>
        </p:nvSpPr>
        <p:spPr>
          <a:xfrm>
            <a:off x="20353485" y="15510343"/>
            <a:ext cx="6889479" cy="2160433"/>
          </a:xfrm>
          <a:prstGeom prst="roundRect">
            <a:avLst>
              <a:gd name="adj" fmla="val 7154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5698">
              <a:spcBef>
                <a:spcPts val="51"/>
              </a:spcBef>
            </a:pPr>
            <a:r>
              <a:rPr lang="en-US" b="1" dirty="0">
                <a:solidFill>
                  <a:schemeClr val="accent3"/>
                </a:solidFill>
                <a:cs typeface="Calibri"/>
              </a:rPr>
              <a:t>ADDRESS+ OLE – 60 weeks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3"/>
                </a:solidFill>
              </a:rPr>
              <a:t>Efgartigimod rHuPH20 SC 1000 mg once weekly until CRmin is achieved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3"/>
                </a:solidFill>
              </a:rPr>
              <a:t>Efgartigimod rHuPH20 SC 2000 mg once weekly for the first 2 weeks followed by 1000 mg once weekly until CRmin is achieved in participants with flare after CRmin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3"/>
                </a:solidFill>
              </a:rPr>
              <a:t>Primary endpoint: safety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3"/>
                </a:solidFill>
              </a:rPr>
              <a:t>Efficacy endpoint: multiple additional efficacy endpoints, including HRQoL, rate of treatment failure, and rate of flare</a:t>
            </a:r>
          </a:p>
        </p:txBody>
      </p:sp>
      <p:sp>
        <p:nvSpPr>
          <p:cNvPr id="3226" name="object 134">
            <a:extLst>
              <a:ext uri="{FF2B5EF4-FFF2-40B4-BE49-F238E27FC236}">
                <a16:creationId xmlns:a16="http://schemas.microsoft.com/office/drawing/2014/main" id="{0441CC39-3687-0FE5-A5C7-E2E7F2F13CDF}"/>
              </a:ext>
            </a:extLst>
          </p:cNvPr>
          <p:cNvSpPr txBox="1"/>
          <p:nvPr/>
        </p:nvSpPr>
        <p:spPr>
          <a:xfrm>
            <a:off x="20353485" y="17791293"/>
            <a:ext cx="6894576" cy="2887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vert="horz" wrap="square" lIns="36000" tIns="36000" rIns="36000" bIns="36000" rtlCol="0" anchor="ctr">
            <a:noAutofit/>
          </a:bodyPr>
          <a:lstStyle/>
          <a:p>
            <a:pPr marL="5698">
              <a:spcBef>
                <a:spcPts val="51"/>
              </a:spcBef>
            </a:pPr>
            <a:r>
              <a:rPr lang="en-US" b="1" dirty="0">
                <a:solidFill>
                  <a:schemeClr val="accent3"/>
                </a:solidFill>
                <a:cs typeface="Calibri"/>
              </a:rPr>
              <a:t>Complete 8-week follow-up</a:t>
            </a:r>
          </a:p>
        </p:txBody>
      </p:sp>
      <p:cxnSp>
        <p:nvCxnSpPr>
          <p:cNvPr id="3103" name="Straight Connector 3102">
            <a:extLst>
              <a:ext uri="{FF2B5EF4-FFF2-40B4-BE49-F238E27FC236}">
                <a16:creationId xmlns:a16="http://schemas.microsoft.com/office/drawing/2014/main" id="{D2E3EA5A-AD1E-19C1-11DF-B2A21F96A37C}"/>
              </a:ext>
            </a:extLst>
          </p:cNvPr>
          <p:cNvCxnSpPr/>
          <p:nvPr/>
        </p:nvCxnSpPr>
        <p:spPr>
          <a:xfrm flipH="1">
            <a:off x="19518727" y="21716838"/>
            <a:ext cx="283464" cy="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</a:schemeClr>
            </a:solidFill>
            <a:round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Left Bracket 3103">
            <a:extLst>
              <a:ext uri="{FF2B5EF4-FFF2-40B4-BE49-F238E27FC236}">
                <a16:creationId xmlns:a16="http://schemas.microsoft.com/office/drawing/2014/main" id="{45F23F55-4053-BC29-98B7-8063EF450D34}"/>
              </a:ext>
            </a:extLst>
          </p:cNvPr>
          <p:cNvSpPr/>
          <p:nvPr/>
        </p:nvSpPr>
        <p:spPr>
          <a:xfrm>
            <a:off x="19802915" y="21061204"/>
            <a:ext cx="594796" cy="1423992"/>
          </a:xfrm>
          <a:prstGeom prst="leftBracket">
            <a:avLst>
              <a:gd name="adj" fmla="val 0"/>
            </a:avLst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3105" name="object 133">
            <a:extLst>
              <a:ext uri="{FF2B5EF4-FFF2-40B4-BE49-F238E27FC236}">
                <a16:creationId xmlns:a16="http://schemas.microsoft.com/office/drawing/2014/main" id="{1F19CF22-C3DA-A8F0-7F1E-3FD4B4675C7D}"/>
              </a:ext>
            </a:extLst>
          </p:cNvPr>
          <p:cNvSpPr txBox="1"/>
          <p:nvPr/>
        </p:nvSpPr>
        <p:spPr>
          <a:xfrm>
            <a:off x="19892277" y="20719240"/>
            <a:ext cx="260837" cy="1995196"/>
          </a:xfrm>
          <a:prstGeom prst="rect">
            <a:avLst/>
          </a:prstGeom>
        </p:spPr>
        <p:txBody>
          <a:bodyPr vert="vert270" wrap="square" lIns="0" tIns="0" rIns="0" bIns="0" rtlCol="0" anchor="ctr">
            <a:noAutofit/>
          </a:bodyPr>
          <a:lstStyle/>
          <a:p>
            <a:pPr marL="6354" algn="ctr">
              <a:spcBef>
                <a:spcPts val="35"/>
              </a:spcBef>
            </a:pPr>
            <a:r>
              <a:rPr lang="en-US" sz="1400" b="1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OR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211" name="object 134">
            <a:extLst>
              <a:ext uri="{FF2B5EF4-FFF2-40B4-BE49-F238E27FC236}">
                <a16:creationId xmlns:a16="http://schemas.microsoft.com/office/drawing/2014/main" id="{9EA4B703-9094-13CB-B89C-0AB3F9FDB1F5}"/>
              </a:ext>
            </a:extLst>
          </p:cNvPr>
          <p:cNvSpPr txBox="1"/>
          <p:nvPr/>
        </p:nvSpPr>
        <p:spPr>
          <a:xfrm>
            <a:off x="20353486" y="20189147"/>
            <a:ext cx="6889478" cy="1752262"/>
          </a:xfrm>
          <a:prstGeom prst="roundRect">
            <a:avLst>
              <a:gd name="adj" fmla="val 7154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5698">
              <a:spcBef>
                <a:spcPts val="51"/>
              </a:spcBef>
            </a:pPr>
            <a:r>
              <a:rPr lang="en-US" b="1" dirty="0">
                <a:solidFill>
                  <a:schemeClr val="accent3"/>
                </a:solidFill>
                <a:cs typeface="Calibri"/>
              </a:rPr>
              <a:t>BALLAD+ OLE – 52 weeks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3"/>
                </a:solidFill>
              </a:rPr>
              <a:t>Participants may stop, continue, or initiate treatment with efgartigimod rHuPH20 SC depending on their clinical status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3"/>
                </a:solidFill>
              </a:rPr>
              <a:t>Primary endpoint: safety</a:t>
            </a:r>
          </a:p>
          <a:p>
            <a:pPr marL="90000" indent="-90000"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3"/>
                </a:solidFill>
              </a:rPr>
              <a:t>Efficacy endpoint: multiple efficacy endpoints, including CR or PR while off OCS for ≥8 weeks</a:t>
            </a:r>
          </a:p>
        </p:txBody>
      </p:sp>
      <p:sp>
        <p:nvSpPr>
          <p:cNvPr id="3212" name="object 134">
            <a:extLst>
              <a:ext uri="{FF2B5EF4-FFF2-40B4-BE49-F238E27FC236}">
                <a16:creationId xmlns:a16="http://schemas.microsoft.com/office/drawing/2014/main" id="{3992AE85-CA9A-A8C6-BD99-9136AD6B39BC}"/>
              </a:ext>
            </a:extLst>
          </p:cNvPr>
          <p:cNvSpPr txBox="1"/>
          <p:nvPr/>
        </p:nvSpPr>
        <p:spPr>
          <a:xfrm>
            <a:off x="20362514" y="22209457"/>
            <a:ext cx="6880449" cy="534345"/>
          </a:xfrm>
          <a:prstGeom prst="roundRect">
            <a:avLst>
              <a:gd name="adj" fmla="val 17337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vert="horz" wrap="square" lIns="36000" tIns="36000" rIns="36000" bIns="36000" rtlCol="0" anchor="ctr">
            <a:noAutofit/>
          </a:bodyPr>
          <a:lstStyle/>
          <a:p>
            <a:pPr marL="5698">
              <a:spcBef>
                <a:spcPts val="51"/>
              </a:spcBef>
            </a:pPr>
            <a:r>
              <a:rPr lang="en-US" b="1" dirty="0">
                <a:solidFill>
                  <a:schemeClr val="accent3"/>
                </a:solidFill>
                <a:cs typeface="Calibri"/>
              </a:rPr>
              <a:t>Complete 8-week follow-up</a:t>
            </a:r>
          </a:p>
        </p:txBody>
      </p:sp>
      <p:sp>
        <p:nvSpPr>
          <p:cNvPr id="3050" name="object 136">
            <a:extLst>
              <a:ext uri="{FF2B5EF4-FFF2-40B4-BE49-F238E27FC236}">
                <a16:creationId xmlns:a16="http://schemas.microsoft.com/office/drawing/2014/main" id="{89CA81D8-6D2C-75E5-9560-D2435424798F}"/>
              </a:ext>
            </a:extLst>
          </p:cNvPr>
          <p:cNvSpPr/>
          <p:nvPr/>
        </p:nvSpPr>
        <p:spPr>
          <a:xfrm>
            <a:off x="14387534" y="18917857"/>
            <a:ext cx="13975296" cy="9913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R="48283"/>
            <a:r>
              <a:rPr lang="en-GB" sz="2200" b="1" kern="0" dirty="0">
                <a:solidFill>
                  <a:schemeClr val="accent3"/>
                </a:solidFill>
              </a:rPr>
              <a:t>Phase 2/3 BALLAD Trial Design in Bullous Pemphigoid</a:t>
            </a:r>
          </a:p>
          <a:p>
            <a:pPr marR="48283"/>
            <a:r>
              <a:rPr lang="en-GB" sz="1600" kern="0" dirty="0">
                <a:solidFill>
                  <a:schemeClr val="accent3"/>
                </a:solidFill>
              </a:rPr>
              <a:t>A multicenter, randomized, double-blinded, placebo-controlled trial including 160 participants with BP</a:t>
            </a:r>
          </a:p>
          <a:p>
            <a:pPr marR="48283"/>
            <a:r>
              <a:rPr lang="en-GB" sz="1600" kern="0" dirty="0">
                <a:solidFill>
                  <a:schemeClr val="accent3"/>
                </a:solidFill>
              </a:rPr>
              <a:t>40 for Part A (Proof of Concept) and 120 for Part B (Confirmatory). Parts A and B are identical in schedule, structure, assessments, and conduct</a:t>
            </a:r>
          </a:p>
        </p:txBody>
      </p:sp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883BCDA5-DD5D-DD71-50FC-1B859BE2073D}"/>
              </a:ext>
            </a:extLst>
          </p:cNvPr>
          <p:cNvGrpSpPr/>
          <p:nvPr/>
        </p:nvGrpSpPr>
        <p:grpSpPr>
          <a:xfrm>
            <a:off x="11455127" y="18838021"/>
            <a:ext cx="2045585" cy="939469"/>
            <a:chOff x="-2629159" y="18671480"/>
            <a:chExt cx="1236571" cy="648198"/>
          </a:xfrm>
        </p:grpSpPr>
        <p:sp>
          <p:nvSpPr>
            <p:cNvPr id="3088" name="object 104">
              <a:extLst>
                <a:ext uri="{FF2B5EF4-FFF2-40B4-BE49-F238E27FC236}">
                  <a16:creationId xmlns:a16="http://schemas.microsoft.com/office/drawing/2014/main" id="{C1559899-F9BC-11DF-0C9D-7E2C6B731139}"/>
                </a:ext>
              </a:extLst>
            </p:cNvPr>
            <p:cNvSpPr txBox="1"/>
            <p:nvPr/>
          </p:nvSpPr>
          <p:spPr>
            <a:xfrm>
              <a:off x="-2472588" y="18675906"/>
              <a:ext cx="1080000" cy="14416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1400" spc="-4" dirty="0">
                  <a:solidFill>
                    <a:schemeClr val="accent6"/>
                  </a:solidFill>
                  <a:latin typeface="Calibri"/>
                  <a:cs typeface="Calibri"/>
                </a:rPr>
                <a:t>Mandatory on-site visit</a:t>
              </a:r>
              <a:endParaRPr lang="en-US" sz="140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3089" name="Isosceles Triangle 335">
              <a:extLst>
                <a:ext uri="{FF2B5EF4-FFF2-40B4-BE49-F238E27FC236}">
                  <a16:creationId xmlns:a16="http://schemas.microsoft.com/office/drawing/2014/main" id="{1592E2C3-7D20-BD03-C80A-A883F69EBDF8}"/>
                </a:ext>
              </a:extLst>
            </p:cNvPr>
            <p:cNvSpPr/>
            <p:nvPr/>
          </p:nvSpPr>
          <p:spPr>
            <a:xfrm rot="10800000">
              <a:off x="-2629159" y="18671480"/>
              <a:ext cx="92216" cy="153020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090" name="object 104">
              <a:extLst>
                <a:ext uri="{FF2B5EF4-FFF2-40B4-BE49-F238E27FC236}">
                  <a16:creationId xmlns:a16="http://schemas.microsoft.com/office/drawing/2014/main" id="{0CD5FE4A-B4B4-05FD-4978-3CC0DACDB629}"/>
                </a:ext>
              </a:extLst>
            </p:cNvPr>
            <p:cNvSpPr txBox="1"/>
            <p:nvPr/>
          </p:nvSpPr>
          <p:spPr>
            <a:xfrm>
              <a:off x="-2476572" y="18907788"/>
              <a:ext cx="1080000" cy="14416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1400" spc="-4" dirty="0">
                  <a:solidFill>
                    <a:schemeClr val="accent6"/>
                  </a:solidFill>
                  <a:latin typeface="Calibri"/>
                  <a:cs typeface="Calibri"/>
                </a:rPr>
                <a:t>Efgartigimod</a:t>
              </a:r>
              <a:r>
                <a:rPr lang="en-US" sz="1400" spc="-11" dirty="0">
                  <a:solidFill>
                    <a:schemeClr val="accent6"/>
                  </a:solidFill>
                  <a:latin typeface="Calibri"/>
                  <a:cs typeface="Calibri"/>
                </a:rPr>
                <a:t> </a:t>
              </a:r>
              <a:r>
                <a:rPr lang="en-US" sz="1400" spc="4" dirty="0">
                  <a:solidFill>
                    <a:schemeClr val="accent6"/>
                  </a:solidFill>
                  <a:latin typeface="Calibri"/>
                  <a:cs typeface="Calibri"/>
                </a:rPr>
                <a:t>2000</a:t>
              </a:r>
              <a:r>
                <a:rPr lang="en-US" sz="1400" spc="-11" dirty="0">
                  <a:solidFill>
                    <a:schemeClr val="accent6"/>
                  </a:solidFill>
                  <a:latin typeface="Calibri"/>
                  <a:cs typeface="Calibri"/>
                </a:rPr>
                <a:t> </a:t>
              </a:r>
              <a:r>
                <a:rPr lang="en-US" sz="1400" spc="9" dirty="0">
                  <a:solidFill>
                    <a:schemeClr val="accent6"/>
                  </a:solidFill>
                  <a:latin typeface="Calibri"/>
                  <a:cs typeface="Calibri"/>
                </a:rPr>
                <a:t>mg</a:t>
              </a:r>
              <a:endParaRPr lang="en-US" sz="140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3091" name="object 113">
              <a:extLst>
                <a:ext uri="{FF2B5EF4-FFF2-40B4-BE49-F238E27FC236}">
                  <a16:creationId xmlns:a16="http://schemas.microsoft.com/office/drawing/2014/main" id="{682BB3BA-1B2D-30D2-2D88-224294F867FB}"/>
                </a:ext>
              </a:extLst>
            </p:cNvPr>
            <p:cNvSpPr/>
            <p:nvPr/>
          </p:nvSpPr>
          <p:spPr>
            <a:xfrm>
              <a:off x="-2629159" y="18887656"/>
              <a:ext cx="92216" cy="184433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 lang="en-US" sz="2800" dirty="0">
                <a:solidFill>
                  <a:srgbClr val="0B436E"/>
                </a:solidFill>
              </a:endParaRPr>
            </a:p>
          </p:txBody>
        </p:sp>
        <p:sp>
          <p:nvSpPr>
            <p:cNvPr id="3092" name="object 102">
              <a:extLst>
                <a:ext uri="{FF2B5EF4-FFF2-40B4-BE49-F238E27FC236}">
                  <a16:creationId xmlns:a16="http://schemas.microsoft.com/office/drawing/2014/main" id="{9D55CA84-671C-5258-B5E3-436E67D60053}"/>
                </a:ext>
              </a:extLst>
            </p:cNvPr>
            <p:cNvSpPr txBox="1"/>
            <p:nvPr/>
          </p:nvSpPr>
          <p:spPr>
            <a:xfrm>
              <a:off x="-2483489" y="19155377"/>
              <a:ext cx="1080000" cy="14416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1400" spc="-4" dirty="0">
                  <a:solidFill>
                    <a:schemeClr val="accent6"/>
                  </a:solidFill>
                  <a:latin typeface="Calibri"/>
                  <a:cs typeface="Calibri"/>
                </a:rPr>
                <a:t>Efgartigimod</a:t>
              </a:r>
              <a:r>
                <a:rPr lang="en-US" sz="1400" spc="-11" dirty="0">
                  <a:solidFill>
                    <a:schemeClr val="accent6"/>
                  </a:solidFill>
                  <a:latin typeface="Calibri"/>
                  <a:cs typeface="Calibri"/>
                </a:rPr>
                <a:t> </a:t>
              </a:r>
              <a:r>
                <a:rPr lang="en-US" sz="1400" spc="4" dirty="0">
                  <a:solidFill>
                    <a:schemeClr val="accent6"/>
                  </a:solidFill>
                  <a:latin typeface="Calibri"/>
                  <a:cs typeface="Calibri"/>
                </a:rPr>
                <a:t>1000</a:t>
              </a:r>
              <a:r>
                <a:rPr lang="en-US" sz="1400" spc="-11" dirty="0">
                  <a:solidFill>
                    <a:schemeClr val="accent6"/>
                  </a:solidFill>
                  <a:latin typeface="Calibri"/>
                  <a:cs typeface="Calibri"/>
                </a:rPr>
                <a:t> </a:t>
              </a:r>
              <a:r>
                <a:rPr lang="en-US" sz="1400" spc="9" dirty="0">
                  <a:solidFill>
                    <a:schemeClr val="accent6"/>
                  </a:solidFill>
                  <a:latin typeface="Calibri"/>
                  <a:cs typeface="Calibri"/>
                </a:rPr>
                <a:t>mg</a:t>
              </a:r>
              <a:endParaRPr lang="en-US" sz="140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3093" name="object 113">
              <a:extLst>
                <a:ext uri="{FF2B5EF4-FFF2-40B4-BE49-F238E27FC236}">
                  <a16:creationId xmlns:a16="http://schemas.microsoft.com/office/drawing/2014/main" id="{36CD86C9-4568-283C-8C16-69B35A72A967}"/>
                </a:ext>
              </a:extLst>
            </p:cNvPr>
            <p:cNvSpPr/>
            <p:nvPr/>
          </p:nvSpPr>
          <p:spPr>
            <a:xfrm>
              <a:off x="-2629159" y="19135245"/>
              <a:ext cx="92217" cy="184433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rgbClr val="91C353"/>
            </a:solidFill>
          </p:spPr>
          <p:txBody>
            <a:bodyPr wrap="square" lIns="0" tIns="0" rIns="0" bIns="0" rtlCol="0"/>
            <a:lstStyle/>
            <a:p>
              <a:endParaRPr lang="en-US" sz="2800" dirty="0">
                <a:solidFill>
                  <a:srgbClr val="0B436E"/>
                </a:solidFill>
              </a:endParaRPr>
            </a:p>
          </p:txBody>
        </p:sp>
      </p:grpSp>
      <p:sp>
        <p:nvSpPr>
          <p:cNvPr id="3087" name="Rectangle: Rounded Corners 2481">
            <a:extLst>
              <a:ext uri="{FF2B5EF4-FFF2-40B4-BE49-F238E27FC236}">
                <a16:creationId xmlns:a16="http://schemas.microsoft.com/office/drawing/2014/main" id="{E5ED7361-2A1E-F11A-469C-3542C5EA7FA6}"/>
              </a:ext>
            </a:extLst>
          </p:cNvPr>
          <p:cNvSpPr/>
          <p:nvPr/>
        </p:nvSpPr>
        <p:spPr>
          <a:xfrm>
            <a:off x="11222899" y="18733812"/>
            <a:ext cx="2382105" cy="1147889"/>
          </a:xfrm>
          <a:prstGeom prst="roundRect">
            <a:avLst>
              <a:gd name="adj" fmla="val 9743"/>
            </a:avLst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55" name="Rectangle: Rounded Corners 106">
            <a:extLst>
              <a:ext uri="{FF2B5EF4-FFF2-40B4-BE49-F238E27FC236}">
                <a16:creationId xmlns:a16="http://schemas.microsoft.com/office/drawing/2014/main" id="{635B6E82-6770-BF55-27D3-DF3BEEA58AD8}"/>
              </a:ext>
            </a:extLst>
          </p:cNvPr>
          <p:cNvSpPr/>
          <p:nvPr/>
        </p:nvSpPr>
        <p:spPr>
          <a:xfrm>
            <a:off x="11226527" y="14951496"/>
            <a:ext cx="2403148" cy="558381"/>
          </a:xfrm>
          <a:prstGeom prst="round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pc="-4" dirty="0">
                <a:solidFill>
                  <a:schemeClr val="accent6"/>
                </a:solidFill>
                <a:latin typeface="Calibri"/>
                <a:cs typeface="Calibri"/>
              </a:rPr>
              <a:t>Weekly on-site visits until CR; then every 4 weeks until </a:t>
            </a:r>
            <a:r>
              <a:rPr lang="en-US" sz="1200" spc="-4" dirty="0" err="1">
                <a:solidFill>
                  <a:schemeClr val="accent6"/>
                </a:solidFill>
                <a:latin typeface="Calibri"/>
                <a:cs typeface="Calibri"/>
              </a:rPr>
              <a:t>CRmin</a:t>
            </a:r>
            <a:endParaRPr lang="en-US" sz="1200" spc="-4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66B7EE-6E0E-EA84-E5E9-75C2C90BA484}"/>
              </a:ext>
            </a:extLst>
          </p:cNvPr>
          <p:cNvGrpSpPr/>
          <p:nvPr/>
        </p:nvGrpSpPr>
        <p:grpSpPr>
          <a:xfrm>
            <a:off x="41396101" y="6939121"/>
            <a:ext cx="1808493" cy="1808493"/>
            <a:chOff x="40534756" y="6939121"/>
            <a:chExt cx="1808493" cy="1808493"/>
          </a:xfrm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521838AD-C7AA-7E87-97A7-67E3F1AB2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34756" y="6939121"/>
              <a:ext cx="1808493" cy="18084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5" dirty="0"/>
            </a:p>
          </p:txBody>
        </p:sp>
        <p:grpSp>
          <p:nvGrpSpPr>
            <p:cNvPr id="3654" name="Group 3653">
              <a:extLst>
                <a:ext uri="{FF2B5EF4-FFF2-40B4-BE49-F238E27FC236}">
                  <a16:creationId xmlns:a16="http://schemas.microsoft.com/office/drawing/2014/main" id="{51A822D8-CCE5-2F7C-D91A-A0286C8FD82F}"/>
                </a:ext>
              </a:extLst>
            </p:cNvPr>
            <p:cNvGrpSpPr/>
            <p:nvPr/>
          </p:nvGrpSpPr>
          <p:grpSpPr>
            <a:xfrm>
              <a:off x="40784553" y="7112389"/>
              <a:ext cx="1325370" cy="1205842"/>
              <a:chOff x="18916903" y="10668493"/>
              <a:chExt cx="382616" cy="348110"/>
            </a:xfrm>
          </p:grpSpPr>
          <p:sp>
            <p:nvSpPr>
              <p:cNvPr id="3655" name="Freeform 3654">
                <a:extLst>
                  <a:ext uri="{FF2B5EF4-FFF2-40B4-BE49-F238E27FC236}">
                    <a16:creationId xmlns:a16="http://schemas.microsoft.com/office/drawing/2014/main" id="{82B81AC5-DCFF-946B-A10C-1F36EB0186FD}"/>
                  </a:ext>
                </a:extLst>
              </p:cNvPr>
              <p:cNvSpPr/>
              <p:nvPr/>
            </p:nvSpPr>
            <p:spPr>
              <a:xfrm>
                <a:off x="19045986" y="10668493"/>
                <a:ext cx="105720" cy="105666"/>
              </a:xfrm>
              <a:custGeom>
                <a:avLst/>
                <a:gdLst>
                  <a:gd name="connsiteX0" fmla="*/ 62584 w 105720"/>
                  <a:gd name="connsiteY0" fmla="*/ 65 h 105666"/>
                  <a:gd name="connsiteX1" fmla="*/ 18338 w 105720"/>
                  <a:gd name="connsiteY1" fmla="*/ 18394 h 105666"/>
                  <a:gd name="connsiteX2" fmla="*/ 0 w 105720"/>
                  <a:gd name="connsiteY2" fmla="*/ 62617 h 105666"/>
                  <a:gd name="connsiteX3" fmla="*/ 17163 w 105720"/>
                  <a:gd name="connsiteY3" fmla="*/ 105666 h 105666"/>
                  <a:gd name="connsiteX4" fmla="*/ 105720 w 105720"/>
                  <a:gd name="connsiteY4" fmla="*/ 17154 h 105666"/>
                  <a:gd name="connsiteX5" fmla="*/ 62649 w 105720"/>
                  <a:gd name="connsiteY5" fmla="*/ 0 h 10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720" h="105666">
                    <a:moveTo>
                      <a:pt x="62584" y="65"/>
                    </a:moveTo>
                    <a:cubicBezTo>
                      <a:pt x="45290" y="65"/>
                      <a:pt x="30541" y="6131"/>
                      <a:pt x="18338" y="18394"/>
                    </a:cubicBezTo>
                    <a:cubicBezTo>
                      <a:pt x="6134" y="30591"/>
                      <a:pt x="0" y="45332"/>
                      <a:pt x="0" y="62617"/>
                    </a:cubicBezTo>
                    <a:cubicBezTo>
                      <a:pt x="0" y="79902"/>
                      <a:pt x="5743" y="93730"/>
                      <a:pt x="17163" y="105666"/>
                    </a:cubicBezTo>
                    <a:lnTo>
                      <a:pt x="105720" y="17154"/>
                    </a:lnTo>
                    <a:cubicBezTo>
                      <a:pt x="93713" y="5740"/>
                      <a:pt x="79421" y="65"/>
                      <a:pt x="62649" y="0"/>
                    </a:cubicBezTo>
                  </a:path>
                </a:pathLst>
              </a:custGeom>
              <a:solidFill>
                <a:srgbClr val="FFFFFF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6" name="Freeform 3655">
                <a:extLst>
                  <a:ext uri="{FF2B5EF4-FFF2-40B4-BE49-F238E27FC236}">
                    <a16:creationId xmlns:a16="http://schemas.microsoft.com/office/drawing/2014/main" id="{DA077247-223D-EC37-EF12-35C6F31FA062}"/>
                  </a:ext>
                </a:extLst>
              </p:cNvPr>
              <p:cNvSpPr/>
              <p:nvPr/>
            </p:nvSpPr>
            <p:spPr>
              <a:xfrm>
                <a:off x="19063084" y="10685712"/>
                <a:ext cx="108069" cy="108080"/>
              </a:xfrm>
              <a:custGeom>
                <a:avLst/>
                <a:gdLst>
                  <a:gd name="connsiteX0" fmla="*/ 89732 w 108069"/>
                  <a:gd name="connsiteY0" fmla="*/ 1174 h 108080"/>
                  <a:gd name="connsiteX1" fmla="*/ 88557 w 108069"/>
                  <a:gd name="connsiteY1" fmla="*/ 0 h 108080"/>
                  <a:gd name="connsiteX2" fmla="*/ 0 w 108069"/>
                  <a:gd name="connsiteY2" fmla="*/ 88512 h 108080"/>
                  <a:gd name="connsiteX3" fmla="*/ 1175 w 108069"/>
                  <a:gd name="connsiteY3" fmla="*/ 89751 h 108080"/>
                  <a:gd name="connsiteX4" fmla="*/ 45486 w 108069"/>
                  <a:gd name="connsiteY4" fmla="*/ 108080 h 108080"/>
                  <a:gd name="connsiteX5" fmla="*/ 89732 w 108069"/>
                  <a:gd name="connsiteY5" fmla="*/ 89751 h 108080"/>
                  <a:gd name="connsiteX6" fmla="*/ 108070 w 108069"/>
                  <a:gd name="connsiteY6" fmla="*/ 45462 h 108080"/>
                  <a:gd name="connsiteX7" fmla="*/ 89667 w 108069"/>
                  <a:gd name="connsiteY7" fmla="*/ 1174 h 10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69" h="108080">
                    <a:moveTo>
                      <a:pt x="89732" y="1174"/>
                    </a:moveTo>
                    <a:lnTo>
                      <a:pt x="88557" y="0"/>
                    </a:lnTo>
                    <a:lnTo>
                      <a:pt x="0" y="88512"/>
                    </a:lnTo>
                    <a:cubicBezTo>
                      <a:pt x="392" y="88903"/>
                      <a:pt x="783" y="89360"/>
                      <a:pt x="1175" y="89751"/>
                    </a:cubicBezTo>
                    <a:cubicBezTo>
                      <a:pt x="13443" y="102014"/>
                      <a:pt x="28192" y="108144"/>
                      <a:pt x="45486" y="108080"/>
                    </a:cubicBezTo>
                    <a:cubicBezTo>
                      <a:pt x="62780" y="108080"/>
                      <a:pt x="77528" y="101948"/>
                      <a:pt x="89732" y="89751"/>
                    </a:cubicBezTo>
                    <a:cubicBezTo>
                      <a:pt x="102001" y="77489"/>
                      <a:pt x="108070" y="62747"/>
                      <a:pt x="108070" y="45462"/>
                    </a:cubicBezTo>
                    <a:cubicBezTo>
                      <a:pt x="108070" y="28178"/>
                      <a:pt x="101935" y="13437"/>
                      <a:pt x="89667" y="1174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7" name="Freeform 3656">
                <a:extLst>
                  <a:ext uri="{FF2B5EF4-FFF2-40B4-BE49-F238E27FC236}">
                    <a16:creationId xmlns:a16="http://schemas.microsoft.com/office/drawing/2014/main" id="{7C81559F-811A-F906-08D8-B3A91E459002}"/>
                  </a:ext>
                </a:extLst>
              </p:cNvPr>
              <p:cNvSpPr/>
              <p:nvPr/>
            </p:nvSpPr>
            <p:spPr>
              <a:xfrm>
                <a:off x="18981575" y="10844407"/>
                <a:ext cx="125232" cy="60855"/>
              </a:xfrm>
              <a:custGeom>
                <a:avLst/>
                <a:gdLst>
                  <a:gd name="connsiteX0" fmla="*/ 62649 w 125232"/>
                  <a:gd name="connsiteY0" fmla="*/ 60856 h 60855"/>
                  <a:gd name="connsiteX1" fmla="*/ 106960 w 125232"/>
                  <a:gd name="connsiteY1" fmla="*/ 42527 h 60855"/>
                  <a:gd name="connsiteX2" fmla="*/ 125233 w 125232"/>
                  <a:gd name="connsiteY2" fmla="*/ 0 h 60855"/>
                  <a:gd name="connsiteX3" fmla="*/ 0 w 125232"/>
                  <a:gd name="connsiteY3" fmla="*/ 0 h 60855"/>
                  <a:gd name="connsiteX4" fmla="*/ 18338 w 125232"/>
                  <a:gd name="connsiteY4" fmla="*/ 42527 h 60855"/>
                  <a:gd name="connsiteX5" fmla="*/ 62584 w 125232"/>
                  <a:gd name="connsiteY5" fmla="*/ 60856 h 6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32" h="60855">
                    <a:moveTo>
                      <a:pt x="62649" y="60856"/>
                    </a:moveTo>
                    <a:cubicBezTo>
                      <a:pt x="80008" y="60856"/>
                      <a:pt x="94757" y="54725"/>
                      <a:pt x="106960" y="42527"/>
                    </a:cubicBezTo>
                    <a:cubicBezTo>
                      <a:pt x="118772" y="30722"/>
                      <a:pt x="124907" y="16502"/>
                      <a:pt x="125233" y="0"/>
                    </a:cubicBezTo>
                    <a:lnTo>
                      <a:pt x="0" y="0"/>
                    </a:lnTo>
                    <a:cubicBezTo>
                      <a:pt x="392" y="16568"/>
                      <a:pt x="6526" y="30722"/>
                      <a:pt x="18338" y="42527"/>
                    </a:cubicBezTo>
                    <a:cubicBezTo>
                      <a:pt x="30607" y="54790"/>
                      <a:pt x="45355" y="60856"/>
                      <a:pt x="62584" y="60856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8" name="Freeform 3657">
                <a:extLst>
                  <a:ext uri="{FF2B5EF4-FFF2-40B4-BE49-F238E27FC236}">
                    <a16:creationId xmlns:a16="http://schemas.microsoft.com/office/drawing/2014/main" id="{CEC2DB36-82A9-1AA1-017C-7DA86335FBF3}"/>
                  </a:ext>
                </a:extLst>
              </p:cNvPr>
              <p:cNvSpPr/>
              <p:nvPr/>
            </p:nvSpPr>
            <p:spPr>
              <a:xfrm>
                <a:off x="18981640" y="10780029"/>
                <a:ext cx="125232" cy="64313"/>
              </a:xfrm>
              <a:custGeom>
                <a:avLst/>
                <a:gdLst>
                  <a:gd name="connsiteX0" fmla="*/ 125233 w 125232"/>
                  <a:gd name="connsiteY0" fmla="*/ 64313 h 64313"/>
                  <a:gd name="connsiteX1" fmla="*/ 125233 w 125232"/>
                  <a:gd name="connsiteY1" fmla="*/ 62617 h 64313"/>
                  <a:gd name="connsiteX2" fmla="*/ 106895 w 125232"/>
                  <a:gd name="connsiteY2" fmla="*/ 18328 h 64313"/>
                  <a:gd name="connsiteX3" fmla="*/ 62584 w 125232"/>
                  <a:gd name="connsiteY3" fmla="*/ 0 h 64313"/>
                  <a:gd name="connsiteX4" fmla="*/ 18338 w 125232"/>
                  <a:gd name="connsiteY4" fmla="*/ 18328 h 64313"/>
                  <a:gd name="connsiteX5" fmla="*/ 0 w 125232"/>
                  <a:gd name="connsiteY5" fmla="*/ 62617 h 64313"/>
                  <a:gd name="connsiteX6" fmla="*/ 0 w 125232"/>
                  <a:gd name="connsiteY6" fmla="*/ 64313 h 64313"/>
                  <a:gd name="connsiteX7" fmla="*/ 125233 w 125232"/>
                  <a:gd name="connsiteY7" fmla="*/ 64313 h 6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232" h="64313">
                    <a:moveTo>
                      <a:pt x="125233" y="64313"/>
                    </a:moveTo>
                    <a:cubicBezTo>
                      <a:pt x="125233" y="63726"/>
                      <a:pt x="125233" y="63204"/>
                      <a:pt x="125233" y="62617"/>
                    </a:cubicBezTo>
                    <a:cubicBezTo>
                      <a:pt x="125233" y="45267"/>
                      <a:pt x="119098" y="30526"/>
                      <a:pt x="106895" y="18328"/>
                    </a:cubicBezTo>
                    <a:cubicBezTo>
                      <a:pt x="94692" y="6131"/>
                      <a:pt x="79878" y="0"/>
                      <a:pt x="62584" y="0"/>
                    </a:cubicBezTo>
                    <a:cubicBezTo>
                      <a:pt x="45290" y="0"/>
                      <a:pt x="30541" y="6131"/>
                      <a:pt x="18338" y="18328"/>
                    </a:cubicBezTo>
                    <a:cubicBezTo>
                      <a:pt x="6134" y="30526"/>
                      <a:pt x="0" y="45267"/>
                      <a:pt x="0" y="62617"/>
                    </a:cubicBezTo>
                    <a:lnTo>
                      <a:pt x="0" y="64313"/>
                    </a:lnTo>
                    <a:lnTo>
                      <a:pt x="125233" y="64313"/>
                    </a:lnTo>
                    <a:close/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9" name="Freeform 3658">
                <a:extLst>
                  <a:ext uri="{FF2B5EF4-FFF2-40B4-BE49-F238E27FC236}">
                    <a16:creationId xmlns:a16="http://schemas.microsoft.com/office/drawing/2014/main" id="{DE3FB763-C46F-761E-7DD2-434C0DB0F0E0}"/>
                  </a:ext>
                </a:extLst>
              </p:cNvPr>
              <p:cNvSpPr/>
              <p:nvPr/>
            </p:nvSpPr>
            <p:spPr>
              <a:xfrm>
                <a:off x="19110658" y="10780160"/>
                <a:ext cx="61278" cy="125168"/>
              </a:xfrm>
              <a:custGeom>
                <a:avLst/>
                <a:gdLst>
                  <a:gd name="connsiteX0" fmla="*/ 61278 w 61278"/>
                  <a:gd name="connsiteY0" fmla="*/ 0 h 125168"/>
                  <a:gd name="connsiteX1" fmla="*/ 18338 w 61278"/>
                  <a:gd name="connsiteY1" fmla="*/ 18263 h 125168"/>
                  <a:gd name="connsiteX2" fmla="*/ 0 w 61278"/>
                  <a:gd name="connsiteY2" fmla="*/ 62552 h 125168"/>
                  <a:gd name="connsiteX3" fmla="*/ 18338 w 61278"/>
                  <a:gd name="connsiteY3" fmla="*/ 106840 h 125168"/>
                  <a:gd name="connsiteX4" fmla="*/ 61278 w 61278"/>
                  <a:gd name="connsiteY4" fmla="*/ 125169 h 125168"/>
                  <a:gd name="connsiteX5" fmla="*/ 61278 w 61278"/>
                  <a:gd name="connsiteY5" fmla="*/ 65 h 12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278" h="125168">
                    <a:moveTo>
                      <a:pt x="61278" y="0"/>
                    </a:moveTo>
                    <a:cubicBezTo>
                      <a:pt x="44572" y="261"/>
                      <a:pt x="30215" y="6327"/>
                      <a:pt x="18338" y="18263"/>
                    </a:cubicBezTo>
                    <a:cubicBezTo>
                      <a:pt x="6069" y="30526"/>
                      <a:pt x="0" y="45267"/>
                      <a:pt x="0" y="62552"/>
                    </a:cubicBezTo>
                    <a:cubicBezTo>
                      <a:pt x="0" y="79837"/>
                      <a:pt x="6134" y="94643"/>
                      <a:pt x="18338" y="106840"/>
                    </a:cubicBezTo>
                    <a:cubicBezTo>
                      <a:pt x="30280" y="118711"/>
                      <a:pt x="44572" y="124843"/>
                      <a:pt x="61278" y="125169"/>
                    </a:cubicBezTo>
                    <a:lnTo>
                      <a:pt x="61278" y="65"/>
                    </a:lnTo>
                    <a:close/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0" name="Freeform 3659">
                <a:extLst>
                  <a:ext uri="{FF2B5EF4-FFF2-40B4-BE49-F238E27FC236}">
                    <a16:creationId xmlns:a16="http://schemas.microsoft.com/office/drawing/2014/main" id="{F7D484A9-C001-B9BD-490A-AB341017DF8B}"/>
                  </a:ext>
                </a:extLst>
              </p:cNvPr>
              <p:cNvSpPr/>
              <p:nvPr/>
            </p:nvSpPr>
            <p:spPr>
              <a:xfrm>
                <a:off x="19171872" y="10779964"/>
                <a:ext cx="63954" cy="125233"/>
              </a:xfrm>
              <a:custGeom>
                <a:avLst/>
                <a:gdLst>
                  <a:gd name="connsiteX0" fmla="*/ 1305 w 63954"/>
                  <a:gd name="connsiteY0" fmla="*/ 130 h 125233"/>
                  <a:gd name="connsiteX1" fmla="*/ 0 w 63954"/>
                  <a:gd name="connsiteY1" fmla="*/ 130 h 125233"/>
                  <a:gd name="connsiteX2" fmla="*/ 0 w 63954"/>
                  <a:gd name="connsiteY2" fmla="*/ 125234 h 125233"/>
                  <a:gd name="connsiteX3" fmla="*/ 1305 w 63954"/>
                  <a:gd name="connsiteY3" fmla="*/ 125234 h 125233"/>
                  <a:gd name="connsiteX4" fmla="*/ 45616 w 63954"/>
                  <a:gd name="connsiteY4" fmla="*/ 106905 h 125233"/>
                  <a:gd name="connsiteX5" fmla="*/ 63954 w 63954"/>
                  <a:gd name="connsiteY5" fmla="*/ 62617 h 125233"/>
                  <a:gd name="connsiteX6" fmla="*/ 45616 w 63954"/>
                  <a:gd name="connsiteY6" fmla="*/ 18328 h 125233"/>
                  <a:gd name="connsiteX7" fmla="*/ 1305 w 63954"/>
                  <a:gd name="connsiteY7" fmla="*/ 0 h 12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954" h="125233">
                    <a:moveTo>
                      <a:pt x="1305" y="130"/>
                    </a:moveTo>
                    <a:cubicBezTo>
                      <a:pt x="848" y="130"/>
                      <a:pt x="457" y="130"/>
                      <a:pt x="0" y="130"/>
                    </a:cubicBezTo>
                    <a:lnTo>
                      <a:pt x="0" y="125234"/>
                    </a:lnTo>
                    <a:lnTo>
                      <a:pt x="1305" y="125234"/>
                    </a:lnTo>
                    <a:cubicBezTo>
                      <a:pt x="18664" y="125234"/>
                      <a:pt x="33413" y="119102"/>
                      <a:pt x="45616" y="106905"/>
                    </a:cubicBezTo>
                    <a:cubicBezTo>
                      <a:pt x="57820" y="94643"/>
                      <a:pt x="63954" y="79902"/>
                      <a:pt x="63954" y="62617"/>
                    </a:cubicBezTo>
                    <a:cubicBezTo>
                      <a:pt x="63954" y="45332"/>
                      <a:pt x="57885" y="30656"/>
                      <a:pt x="45616" y="18328"/>
                    </a:cubicBezTo>
                    <a:cubicBezTo>
                      <a:pt x="33413" y="6131"/>
                      <a:pt x="18599" y="0"/>
                      <a:pt x="1305" y="0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1" name="Freeform 3660">
                <a:extLst>
                  <a:ext uri="{FF2B5EF4-FFF2-40B4-BE49-F238E27FC236}">
                    <a16:creationId xmlns:a16="http://schemas.microsoft.com/office/drawing/2014/main" id="{89D60505-23D5-7D45-78AF-2960190A3A81}"/>
                  </a:ext>
                </a:extLst>
              </p:cNvPr>
              <p:cNvSpPr/>
              <p:nvPr/>
            </p:nvSpPr>
            <p:spPr>
              <a:xfrm>
                <a:off x="19174156" y="10891305"/>
                <a:ext cx="125232" cy="61247"/>
              </a:xfrm>
              <a:custGeom>
                <a:avLst/>
                <a:gdLst>
                  <a:gd name="connsiteX0" fmla="*/ 125233 w 125232"/>
                  <a:gd name="connsiteY0" fmla="*/ 61247 h 61247"/>
                  <a:gd name="connsiteX1" fmla="*/ 106960 w 125232"/>
                  <a:gd name="connsiteY1" fmla="*/ 18328 h 61247"/>
                  <a:gd name="connsiteX2" fmla="*/ 62649 w 125232"/>
                  <a:gd name="connsiteY2" fmla="*/ 0 h 61247"/>
                  <a:gd name="connsiteX3" fmla="*/ 18338 w 125232"/>
                  <a:gd name="connsiteY3" fmla="*/ 18328 h 61247"/>
                  <a:gd name="connsiteX4" fmla="*/ 0 w 125232"/>
                  <a:gd name="connsiteY4" fmla="*/ 61247 h 61247"/>
                  <a:gd name="connsiteX5" fmla="*/ 125168 w 125232"/>
                  <a:gd name="connsiteY5" fmla="*/ 61247 h 6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32" h="61247">
                    <a:moveTo>
                      <a:pt x="125233" y="61247"/>
                    </a:moveTo>
                    <a:cubicBezTo>
                      <a:pt x="124972" y="44549"/>
                      <a:pt x="118903" y="30200"/>
                      <a:pt x="106960" y="18328"/>
                    </a:cubicBezTo>
                    <a:cubicBezTo>
                      <a:pt x="94692" y="6066"/>
                      <a:pt x="79943" y="0"/>
                      <a:pt x="62649" y="0"/>
                    </a:cubicBezTo>
                    <a:cubicBezTo>
                      <a:pt x="45355" y="0"/>
                      <a:pt x="30541" y="6131"/>
                      <a:pt x="18338" y="18328"/>
                    </a:cubicBezTo>
                    <a:cubicBezTo>
                      <a:pt x="6395" y="30200"/>
                      <a:pt x="326" y="44549"/>
                      <a:pt x="0" y="61247"/>
                    </a:cubicBezTo>
                    <a:lnTo>
                      <a:pt x="125168" y="61247"/>
                    </a:lnTo>
                    <a:close/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2" name="Freeform 3661">
                <a:extLst>
                  <a:ext uri="{FF2B5EF4-FFF2-40B4-BE49-F238E27FC236}">
                    <a16:creationId xmlns:a16="http://schemas.microsoft.com/office/drawing/2014/main" id="{94C72B5F-D981-399B-1B74-0490DBFCE896}"/>
                  </a:ext>
                </a:extLst>
              </p:cNvPr>
              <p:cNvSpPr/>
              <p:nvPr/>
            </p:nvSpPr>
            <p:spPr>
              <a:xfrm>
                <a:off x="19174221" y="10952552"/>
                <a:ext cx="125298" cy="63921"/>
              </a:xfrm>
              <a:custGeom>
                <a:avLst/>
                <a:gdLst>
                  <a:gd name="connsiteX0" fmla="*/ 125168 w 125298"/>
                  <a:gd name="connsiteY0" fmla="*/ 1305 h 63921"/>
                  <a:gd name="connsiteX1" fmla="*/ 125168 w 125298"/>
                  <a:gd name="connsiteY1" fmla="*/ 0 h 63921"/>
                  <a:gd name="connsiteX2" fmla="*/ 0 w 125298"/>
                  <a:gd name="connsiteY2" fmla="*/ 0 h 63921"/>
                  <a:gd name="connsiteX3" fmla="*/ 0 w 125298"/>
                  <a:gd name="connsiteY3" fmla="*/ 1305 h 63921"/>
                  <a:gd name="connsiteX4" fmla="*/ 18338 w 125298"/>
                  <a:gd name="connsiteY4" fmla="*/ 45593 h 63921"/>
                  <a:gd name="connsiteX5" fmla="*/ 62649 w 125298"/>
                  <a:gd name="connsiteY5" fmla="*/ 63921 h 63921"/>
                  <a:gd name="connsiteX6" fmla="*/ 106960 w 125298"/>
                  <a:gd name="connsiteY6" fmla="*/ 45593 h 63921"/>
                  <a:gd name="connsiteX7" fmla="*/ 125298 w 125298"/>
                  <a:gd name="connsiteY7" fmla="*/ 1305 h 6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298" h="63921">
                    <a:moveTo>
                      <a:pt x="125168" y="1305"/>
                    </a:moveTo>
                    <a:cubicBezTo>
                      <a:pt x="125168" y="848"/>
                      <a:pt x="125168" y="457"/>
                      <a:pt x="125168" y="0"/>
                    </a:cubicBezTo>
                    <a:lnTo>
                      <a:pt x="0" y="0"/>
                    </a:lnTo>
                    <a:lnTo>
                      <a:pt x="0" y="1305"/>
                    </a:lnTo>
                    <a:cubicBezTo>
                      <a:pt x="0" y="18655"/>
                      <a:pt x="6134" y="33396"/>
                      <a:pt x="18338" y="45593"/>
                    </a:cubicBezTo>
                    <a:cubicBezTo>
                      <a:pt x="30607" y="57790"/>
                      <a:pt x="45355" y="63921"/>
                      <a:pt x="62649" y="63921"/>
                    </a:cubicBezTo>
                    <a:cubicBezTo>
                      <a:pt x="79943" y="63921"/>
                      <a:pt x="94692" y="57855"/>
                      <a:pt x="106960" y="45593"/>
                    </a:cubicBezTo>
                    <a:cubicBezTo>
                      <a:pt x="119164" y="33396"/>
                      <a:pt x="125298" y="18655"/>
                      <a:pt x="125298" y="1305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3" name="Freeform 3662">
                <a:extLst>
                  <a:ext uri="{FF2B5EF4-FFF2-40B4-BE49-F238E27FC236}">
                    <a16:creationId xmlns:a16="http://schemas.microsoft.com/office/drawing/2014/main" id="{CBE17C78-06C9-07D8-0DDA-0FF4FB0CA38A}"/>
                  </a:ext>
                </a:extLst>
              </p:cNvPr>
              <p:cNvSpPr/>
              <p:nvPr/>
            </p:nvSpPr>
            <p:spPr>
              <a:xfrm>
                <a:off x="19046312" y="10910807"/>
                <a:ext cx="105720" cy="105666"/>
              </a:xfrm>
              <a:custGeom>
                <a:avLst/>
                <a:gdLst>
                  <a:gd name="connsiteX0" fmla="*/ 18403 w 105720"/>
                  <a:gd name="connsiteY0" fmla="*/ 87337 h 105666"/>
                  <a:gd name="connsiteX1" fmla="*/ 62715 w 105720"/>
                  <a:gd name="connsiteY1" fmla="*/ 105666 h 105666"/>
                  <a:gd name="connsiteX2" fmla="*/ 105720 w 105720"/>
                  <a:gd name="connsiteY2" fmla="*/ 88511 h 105666"/>
                  <a:gd name="connsiteX3" fmla="*/ 17163 w 105720"/>
                  <a:gd name="connsiteY3" fmla="*/ 0 h 105666"/>
                  <a:gd name="connsiteX4" fmla="*/ 0 w 105720"/>
                  <a:gd name="connsiteY4" fmla="*/ 43049 h 105666"/>
                  <a:gd name="connsiteX5" fmla="*/ 18338 w 105720"/>
                  <a:gd name="connsiteY5" fmla="*/ 87337 h 10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720" h="105666">
                    <a:moveTo>
                      <a:pt x="18403" y="87337"/>
                    </a:moveTo>
                    <a:cubicBezTo>
                      <a:pt x="30672" y="99600"/>
                      <a:pt x="45421" y="105731"/>
                      <a:pt x="62715" y="105666"/>
                    </a:cubicBezTo>
                    <a:cubicBezTo>
                      <a:pt x="79421" y="105666"/>
                      <a:pt x="93778" y="99926"/>
                      <a:pt x="105720" y="88511"/>
                    </a:cubicBezTo>
                    <a:lnTo>
                      <a:pt x="17163" y="0"/>
                    </a:lnTo>
                    <a:cubicBezTo>
                      <a:pt x="5743" y="12001"/>
                      <a:pt x="0" y="26351"/>
                      <a:pt x="0" y="43049"/>
                    </a:cubicBezTo>
                    <a:cubicBezTo>
                      <a:pt x="0" y="59747"/>
                      <a:pt x="6134" y="75075"/>
                      <a:pt x="18338" y="87337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4" name="Freeform 3663">
                <a:extLst>
                  <a:ext uri="{FF2B5EF4-FFF2-40B4-BE49-F238E27FC236}">
                    <a16:creationId xmlns:a16="http://schemas.microsoft.com/office/drawing/2014/main" id="{3DBCC12C-6217-EAB2-051F-472A937B494F}"/>
                  </a:ext>
                </a:extLst>
              </p:cNvPr>
              <p:cNvSpPr/>
              <p:nvPr/>
            </p:nvSpPr>
            <p:spPr>
              <a:xfrm>
                <a:off x="19063541" y="10891240"/>
                <a:ext cx="108135" cy="108079"/>
              </a:xfrm>
              <a:custGeom>
                <a:avLst/>
                <a:gdLst>
                  <a:gd name="connsiteX0" fmla="*/ 88557 w 108135"/>
                  <a:gd name="connsiteY0" fmla="*/ 108079 h 108079"/>
                  <a:gd name="connsiteX1" fmla="*/ 89797 w 108135"/>
                  <a:gd name="connsiteY1" fmla="*/ 106905 h 108079"/>
                  <a:gd name="connsiteX2" fmla="*/ 108135 w 108135"/>
                  <a:gd name="connsiteY2" fmla="*/ 62617 h 108079"/>
                  <a:gd name="connsiteX3" fmla="*/ 89732 w 108135"/>
                  <a:gd name="connsiteY3" fmla="*/ 18328 h 108079"/>
                  <a:gd name="connsiteX4" fmla="*/ 45486 w 108135"/>
                  <a:gd name="connsiteY4" fmla="*/ 0 h 108079"/>
                  <a:gd name="connsiteX5" fmla="*/ 1175 w 108135"/>
                  <a:gd name="connsiteY5" fmla="*/ 18328 h 108079"/>
                  <a:gd name="connsiteX6" fmla="*/ 0 w 108135"/>
                  <a:gd name="connsiteY6" fmla="*/ 19503 h 108079"/>
                  <a:gd name="connsiteX7" fmla="*/ 88557 w 108135"/>
                  <a:gd name="connsiteY7" fmla="*/ 108014 h 10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135" h="108079">
                    <a:moveTo>
                      <a:pt x="88557" y="108079"/>
                    </a:moveTo>
                    <a:cubicBezTo>
                      <a:pt x="88949" y="107688"/>
                      <a:pt x="89340" y="107296"/>
                      <a:pt x="89797" y="106905"/>
                    </a:cubicBezTo>
                    <a:cubicBezTo>
                      <a:pt x="102066" y="94643"/>
                      <a:pt x="108200" y="79902"/>
                      <a:pt x="108135" y="62617"/>
                    </a:cubicBezTo>
                    <a:cubicBezTo>
                      <a:pt x="108135" y="45332"/>
                      <a:pt x="102001" y="30591"/>
                      <a:pt x="89732" y="18328"/>
                    </a:cubicBezTo>
                    <a:cubicBezTo>
                      <a:pt x="77528" y="6131"/>
                      <a:pt x="62780" y="0"/>
                      <a:pt x="45486" y="0"/>
                    </a:cubicBezTo>
                    <a:cubicBezTo>
                      <a:pt x="28192" y="0"/>
                      <a:pt x="13443" y="6066"/>
                      <a:pt x="1175" y="18328"/>
                    </a:cubicBezTo>
                    <a:cubicBezTo>
                      <a:pt x="783" y="18720"/>
                      <a:pt x="392" y="19111"/>
                      <a:pt x="0" y="19503"/>
                    </a:cubicBezTo>
                    <a:lnTo>
                      <a:pt x="88557" y="108014"/>
                    </a:lnTo>
                    <a:close/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5" name="Freeform 3664">
                <a:extLst>
                  <a:ext uri="{FF2B5EF4-FFF2-40B4-BE49-F238E27FC236}">
                    <a16:creationId xmlns:a16="http://schemas.microsoft.com/office/drawing/2014/main" id="{86A31823-160F-FEE0-9E40-F9364935377B}"/>
                  </a:ext>
                </a:extLst>
              </p:cNvPr>
              <p:cNvSpPr/>
              <p:nvPr/>
            </p:nvSpPr>
            <p:spPr>
              <a:xfrm>
                <a:off x="18916903" y="10955748"/>
                <a:ext cx="125232" cy="60855"/>
              </a:xfrm>
              <a:custGeom>
                <a:avLst/>
                <a:gdLst>
                  <a:gd name="connsiteX0" fmla="*/ 62649 w 125232"/>
                  <a:gd name="connsiteY0" fmla="*/ 60856 h 60855"/>
                  <a:gd name="connsiteX1" fmla="*/ 106960 w 125232"/>
                  <a:gd name="connsiteY1" fmla="*/ 42527 h 60855"/>
                  <a:gd name="connsiteX2" fmla="*/ 125233 w 125232"/>
                  <a:gd name="connsiteY2" fmla="*/ 0 h 60855"/>
                  <a:gd name="connsiteX3" fmla="*/ 0 w 125232"/>
                  <a:gd name="connsiteY3" fmla="*/ 0 h 60855"/>
                  <a:gd name="connsiteX4" fmla="*/ 18338 w 125232"/>
                  <a:gd name="connsiteY4" fmla="*/ 42527 h 60855"/>
                  <a:gd name="connsiteX5" fmla="*/ 62584 w 125232"/>
                  <a:gd name="connsiteY5" fmla="*/ 60856 h 6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32" h="60855">
                    <a:moveTo>
                      <a:pt x="62649" y="60856"/>
                    </a:moveTo>
                    <a:cubicBezTo>
                      <a:pt x="80008" y="60856"/>
                      <a:pt x="94756" y="54725"/>
                      <a:pt x="106960" y="42527"/>
                    </a:cubicBezTo>
                    <a:cubicBezTo>
                      <a:pt x="118772" y="30722"/>
                      <a:pt x="124907" y="16502"/>
                      <a:pt x="125233" y="0"/>
                    </a:cubicBezTo>
                    <a:lnTo>
                      <a:pt x="0" y="0"/>
                    </a:lnTo>
                    <a:cubicBezTo>
                      <a:pt x="392" y="16568"/>
                      <a:pt x="6526" y="30722"/>
                      <a:pt x="18338" y="42527"/>
                    </a:cubicBezTo>
                    <a:cubicBezTo>
                      <a:pt x="30607" y="54790"/>
                      <a:pt x="45355" y="60856"/>
                      <a:pt x="62584" y="60856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6" name="Freeform 3665">
                <a:extLst>
                  <a:ext uri="{FF2B5EF4-FFF2-40B4-BE49-F238E27FC236}">
                    <a16:creationId xmlns:a16="http://schemas.microsoft.com/office/drawing/2014/main" id="{D609D853-1588-8D21-4EE1-7CDB82C38C1A}"/>
                  </a:ext>
                </a:extLst>
              </p:cNvPr>
              <p:cNvSpPr/>
              <p:nvPr/>
            </p:nvSpPr>
            <p:spPr>
              <a:xfrm>
                <a:off x="18916968" y="10891435"/>
                <a:ext cx="125232" cy="64312"/>
              </a:xfrm>
              <a:custGeom>
                <a:avLst/>
                <a:gdLst>
                  <a:gd name="connsiteX0" fmla="*/ 125233 w 125232"/>
                  <a:gd name="connsiteY0" fmla="*/ 64313 h 64312"/>
                  <a:gd name="connsiteX1" fmla="*/ 125233 w 125232"/>
                  <a:gd name="connsiteY1" fmla="*/ 62617 h 64312"/>
                  <a:gd name="connsiteX2" fmla="*/ 106895 w 125232"/>
                  <a:gd name="connsiteY2" fmla="*/ 18328 h 64312"/>
                  <a:gd name="connsiteX3" fmla="*/ 62584 w 125232"/>
                  <a:gd name="connsiteY3" fmla="*/ 0 h 64312"/>
                  <a:gd name="connsiteX4" fmla="*/ 18338 w 125232"/>
                  <a:gd name="connsiteY4" fmla="*/ 18328 h 64312"/>
                  <a:gd name="connsiteX5" fmla="*/ 0 w 125232"/>
                  <a:gd name="connsiteY5" fmla="*/ 62617 h 64312"/>
                  <a:gd name="connsiteX6" fmla="*/ 0 w 125232"/>
                  <a:gd name="connsiteY6" fmla="*/ 64313 h 64312"/>
                  <a:gd name="connsiteX7" fmla="*/ 125233 w 125232"/>
                  <a:gd name="connsiteY7" fmla="*/ 64313 h 6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232" h="64312">
                    <a:moveTo>
                      <a:pt x="125233" y="64313"/>
                    </a:moveTo>
                    <a:cubicBezTo>
                      <a:pt x="125233" y="63726"/>
                      <a:pt x="125233" y="63204"/>
                      <a:pt x="125233" y="62617"/>
                    </a:cubicBezTo>
                    <a:cubicBezTo>
                      <a:pt x="125233" y="45267"/>
                      <a:pt x="119098" y="30526"/>
                      <a:pt x="106895" y="18328"/>
                    </a:cubicBezTo>
                    <a:cubicBezTo>
                      <a:pt x="94691" y="6131"/>
                      <a:pt x="79878" y="0"/>
                      <a:pt x="62584" y="0"/>
                    </a:cubicBezTo>
                    <a:cubicBezTo>
                      <a:pt x="45290" y="0"/>
                      <a:pt x="30541" y="6131"/>
                      <a:pt x="18338" y="18328"/>
                    </a:cubicBezTo>
                    <a:cubicBezTo>
                      <a:pt x="6134" y="30526"/>
                      <a:pt x="0" y="45267"/>
                      <a:pt x="0" y="62617"/>
                    </a:cubicBezTo>
                    <a:lnTo>
                      <a:pt x="0" y="64313"/>
                    </a:lnTo>
                    <a:lnTo>
                      <a:pt x="125233" y="64313"/>
                    </a:lnTo>
                    <a:close/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058D3E-92C6-26B4-CECC-A20760A13711}"/>
              </a:ext>
            </a:extLst>
          </p:cNvPr>
          <p:cNvGrpSpPr/>
          <p:nvPr/>
        </p:nvGrpSpPr>
        <p:grpSpPr>
          <a:xfrm>
            <a:off x="41853301" y="10541995"/>
            <a:ext cx="1808493" cy="1808493"/>
            <a:chOff x="41001799" y="10001667"/>
            <a:chExt cx="1808493" cy="1808493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E0BB337-5C87-9D0E-091A-BDD8486C9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1799" y="10001667"/>
              <a:ext cx="1808493" cy="18084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5" dirty="0"/>
            </a:p>
          </p:txBody>
        </p:sp>
        <p:grpSp>
          <p:nvGrpSpPr>
            <p:cNvPr id="3677" name="Group 3676">
              <a:extLst>
                <a:ext uri="{FF2B5EF4-FFF2-40B4-BE49-F238E27FC236}">
                  <a16:creationId xmlns:a16="http://schemas.microsoft.com/office/drawing/2014/main" id="{5B6A9A8F-DEF2-C333-6703-96BED22F5235}"/>
                </a:ext>
              </a:extLst>
            </p:cNvPr>
            <p:cNvGrpSpPr/>
            <p:nvPr/>
          </p:nvGrpSpPr>
          <p:grpSpPr>
            <a:xfrm>
              <a:off x="41277316" y="10326286"/>
              <a:ext cx="1305717" cy="1138033"/>
              <a:chOff x="18914264" y="11274334"/>
              <a:chExt cx="387936" cy="338119"/>
            </a:xfrm>
          </p:grpSpPr>
          <p:sp>
            <p:nvSpPr>
              <p:cNvPr id="3678" name="Freeform 87">
                <a:extLst>
                  <a:ext uri="{FF2B5EF4-FFF2-40B4-BE49-F238E27FC236}">
                    <a16:creationId xmlns:a16="http://schemas.microsoft.com/office/drawing/2014/main" id="{72F19271-DD05-DC3B-0E55-0161942CC23D}"/>
                  </a:ext>
                </a:extLst>
              </p:cNvPr>
              <p:cNvSpPr/>
              <p:nvPr/>
            </p:nvSpPr>
            <p:spPr>
              <a:xfrm>
                <a:off x="18914264" y="11274515"/>
                <a:ext cx="183537" cy="337938"/>
              </a:xfrm>
              <a:custGeom>
                <a:avLst/>
                <a:gdLst>
                  <a:gd name="connsiteX0" fmla="*/ 56804 w 183537"/>
                  <a:gd name="connsiteY0" fmla="*/ 52499 h 337938"/>
                  <a:gd name="connsiteX1" fmla="*/ 40685 w 183537"/>
                  <a:gd name="connsiteY1" fmla="*/ 70632 h 337938"/>
                  <a:gd name="connsiteX2" fmla="*/ 35986 w 183537"/>
                  <a:gd name="connsiteY2" fmla="*/ 103050 h 337938"/>
                  <a:gd name="connsiteX3" fmla="*/ 32723 w 183537"/>
                  <a:gd name="connsiteY3" fmla="*/ 104224 h 337938"/>
                  <a:gd name="connsiteX4" fmla="*/ 24957 w 183537"/>
                  <a:gd name="connsiteY4" fmla="*/ 108528 h 337938"/>
                  <a:gd name="connsiteX5" fmla="*/ 5967 w 183537"/>
                  <a:gd name="connsiteY5" fmla="*/ 132010 h 337938"/>
                  <a:gd name="connsiteX6" fmla="*/ 942 w 183537"/>
                  <a:gd name="connsiteY6" fmla="*/ 148903 h 337938"/>
                  <a:gd name="connsiteX7" fmla="*/ 28 w 183537"/>
                  <a:gd name="connsiteY7" fmla="*/ 160905 h 337938"/>
                  <a:gd name="connsiteX8" fmla="*/ 28 w 183537"/>
                  <a:gd name="connsiteY8" fmla="*/ 162340 h 337938"/>
                  <a:gd name="connsiteX9" fmla="*/ 942 w 183537"/>
                  <a:gd name="connsiteY9" fmla="*/ 171210 h 337938"/>
                  <a:gd name="connsiteX10" fmla="*/ 6880 w 183537"/>
                  <a:gd name="connsiteY10" fmla="*/ 189800 h 337938"/>
                  <a:gd name="connsiteX11" fmla="*/ 15234 w 183537"/>
                  <a:gd name="connsiteY11" fmla="*/ 202649 h 337938"/>
                  <a:gd name="connsiteX12" fmla="*/ 28416 w 183537"/>
                  <a:gd name="connsiteY12" fmla="*/ 212890 h 337938"/>
                  <a:gd name="connsiteX13" fmla="*/ 27698 w 183537"/>
                  <a:gd name="connsiteY13" fmla="*/ 215695 h 337938"/>
                  <a:gd name="connsiteX14" fmla="*/ 26654 w 183537"/>
                  <a:gd name="connsiteY14" fmla="*/ 223130 h 337938"/>
                  <a:gd name="connsiteX15" fmla="*/ 27698 w 183537"/>
                  <a:gd name="connsiteY15" fmla="*/ 246677 h 337938"/>
                  <a:gd name="connsiteX16" fmla="*/ 40946 w 183537"/>
                  <a:gd name="connsiteY16" fmla="*/ 272115 h 337938"/>
                  <a:gd name="connsiteX17" fmla="*/ 75925 w 183537"/>
                  <a:gd name="connsiteY17" fmla="*/ 288683 h 337938"/>
                  <a:gd name="connsiteX18" fmla="*/ 76447 w 183537"/>
                  <a:gd name="connsiteY18" fmla="*/ 290379 h 337938"/>
                  <a:gd name="connsiteX19" fmla="*/ 78340 w 183537"/>
                  <a:gd name="connsiteY19" fmla="*/ 295205 h 337938"/>
                  <a:gd name="connsiteX20" fmla="*/ 86432 w 183537"/>
                  <a:gd name="connsiteY20" fmla="*/ 310012 h 337938"/>
                  <a:gd name="connsiteX21" fmla="*/ 101768 w 183537"/>
                  <a:gd name="connsiteY21" fmla="*/ 325796 h 337938"/>
                  <a:gd name="connsiteX22" fmla="*/ 125979 w 183537"/>
                  <a:gd name="connsiteY22" fmla="*/ 335645 h 337938"/>
                  <a:gd name="connsiteX23" fmla="*/ 129960 w 183537"/>
                  <a:gd name="connsiteY23" fmla="*/ 336363 h 337938"/>
                  <a:gd name="connsiteX24" fmla="*/ 140467 w 183537"/>
                  <a:gd name="connsiteY24" fmla="*/ 337667 h 337938"/>
                  <a:gd name="connsiteX25" fmla="*/ 171269 w 183537"/>
                  <a:gd name="connsiteY25" fmla="*/ 334928 h 337938"/>
                  <a:gd name="connsiteX26" fmla="*/ 180209 w 183537"/>
                  <a:gd name="connsiteY26" fmla="*/ 328797 h 337938"/>
                  <a:gd name="connsiteX27" fmla="*/ 183538 w 183537"/>
                  <a:gd name="connsiteY27" fmla="*/ 318556 h 337938"/>
                  <a:gd name="connsiteX28" fmla="*/ 183538 w 183537"/>
                  <a:gd name="connsiteY28" fmla="*/ 22430 h 337938"/>
                  <a:gd name="connsiteX29" fmla="*/ 183407 w 183537"/>
                  <a:gd name="connsiteY29" fmla="*/ 20473 h 337938"/>
                  <a:gd name="connsiteX30" fmla="*/ 178969 w 183537"/>
                  <a:gd name="connsiteY30" fmla="*/ 9450 h 337938"/>
                  <a:gd name="connsiteX31" fmla="*/ 167093 w 183537"/>
                  <a:gd name="connsiteY31" fmla="*/ 2210 h 337938"/>
                  <a:gd name="connsiteX32" fmla="*/ 127937 w 183537"/>
                  <a:gd name="connsiteY32" fmla="*/ 2797 h 337938"/>
                  <a:gd name="connsiteX33" fmla="*/ 125522 w 183537"/>
                  <a:gd name="connsiteY33" fmla="*/ 3580 h 337938"/>
                  <a:gd name="connsiteX34" fmla="*/ 98440 w 183537"/>
                  <a:gd name="connsiteY34" fmla="*/ 20538 h 337938"/>
                  <a:gd name="connsiteX35" fmla="*/ 93284 w 183537"/>
                  <a:gd name="connsiteY35" fmla="*/ 26148 h 337938"/>
                  <a:gd name="connsiteX36" fmla="*/ 82059 w 183537"/>
                  <a:gd name="connsiteY36" fmla="*/ 43302 h 337938"/>
                  <a:gd name="connsiteX37" fmla="*/ 74163 w 183537"/>
                  <a:gd name="connsiteY37" fmla="*/ 44868 h 337938"/>
                  <a:gd name="connsiteX38" fmla="*/ 56935 w 183537"/>
                  <a:gd name="connsiteY38" fmla="*/ 52695 h 337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3537" h="337938">
                    <a:moveTo>
                      <a:pt x="56804" y="52499"/>
                    </a:moveTo>
                    <a:cubicBezTo>
                      <a:pt x="49691" y="57261"/>
                      <a:pt x="44340" y="63327"/>
                      <a:pt x="40685" y="70632"/>
                    </a:cubicBezTo>
                    <a:cubicBezTo>
                      <a:pt x="36182" y="79699"/>
                      <a:pt x="34616" y="90526"/>
                      <a:pt x="35986" y="103050"/>
                    </a:cubicBezTo>
                    <a:cubicBezTo>
                      <a:pt x="35138" y="103245"/>
                      <a:pt x="34029" y="103636"/>
                      <a:pt x="32723" y="104224"/>
                    </a:cubicBezTo>
                    <a:cubicBezTo>
                      <a:pt x="30113" y="105332"/>
                      <a:pt x="27503" y="106767"/>
                      <a:pt x="24957" y="108528"/>
                    </a:cubicBezTo>
                    <a:cubicBezTo>
                      <a:pt x="16800" y="114268"/>
                      <a:pt x="10470" y="122030"/>
                      <a:pt x="5967" y="132010"/>
                    </a:cubicBezTo>
                    <a:cubicBezTo>
                      <a:pt x="3487" y="137489"/>
                      <a:pt x="1790" y="143098"/>
                      <a:pt x="942" y="148903"/>
                    </a:cubicBezTo>
                    <a:cubicBezTo>
                      <a:pt x="224" y="152817"/>
                      <a:pt x="-102" y="156796"/>
                      <a:pt x="28" y="160905"/>
                    </a:cubicBezTo>
                    <a:cubicBezTo>
                      <a:pt x="28" y="161362"/>
                      <a:pt x="28" y="161818"/>
                      <a:pt x="28" y="162340"/>
                    </a:cubicBezTo>
                    <a:cubicBezTo>
                      <a:pt x="94" y="165340"/>
                      <a:pt x="420" y="168276"/>
                      <a:pt x="942" y="171210"/>
                    </a:cubicBezTo>
                    <a:cubicBezTo>
                      <a:pt x="1921" y="177603"/>
                      <a:pt x="3879" y="183799"/>
                      <a:pt x="6880" y="189800"/>
                    </a:cubicBezTo>
                    <a:cubicBezTo>
                      <a:pt x="9165" y="194757"/>
                      <a:pt x="11971" y="198997"/>
                      <a:pt x="15234" y="202649"/>
                    </a:cubicBezTo>
                    <a:cubicBezTo>
                      <a:pt x="19084" y="207020"/>
                      <a:pt x="23457" y="210477"/>
                      <a:pt x="28416" y="212890"/>
                    </a:cubicBezTo>
                    <a:lnTo>
                      <a:pt x="27698" y="215695"/>
                    </a:lnTo>
                    <a:cubicBezTo>
                      <a:pt x="27241" y="218043"/>
                      <a:pt x="26850" y="220521"/>
                      <a:pt x="26654" y="223130"/>
                    </a:cubicBezTo>
                    <a:cubicBezTo>
                      <a:pt x="25806" y="231480"/>
                      <a:pt x="26132" y="239306"/>
                      <a:pt x="27698" y="246677"/>
                    </a:cubicBezTo>
                    <a:cubicBezTo>
                      <a:pt x="29852" y="256918"/>
                      <a:pt x="34289" y="265397"/>
                      <a:pt x="40946" y="272115"/>
                    </a:cubicBezTo>
                    <a:cubicBezTo>
                      <a:pt x="49299" y="280660"/>
                      <a:pt x="60981" y="286139"/>
                      <a:pt x="75925" y="288683"/>
                    </a:cubicBezTo>
                    <a:lnTo>
                      <a:pt x="76447" y="290379"/>
                    </a:lnTo>
                    <a:cubicBezTo>
                      <a:pt x="76969" y="291879"/>
                      <a:pt x="77556" y="293509"/>
                      <a:pt x="78340" y="295205"/>
                    </a:cubicBezTo>
                    <a:cubicBezTo>
                      <a:pt x="80493" y="300423"/>
                      <a:pt x="83169" y="305380"/>
                      <a:pt x="86432" y="310012"/>
                    </a:cubicBezTo>
                    <a:cubicBezTo>
                      <a:pt x="90869" y="316404"/>
                      <a:pt x="96025" y="321622"/>
                      <a:pt x="101768" y="325796"/>
                    </a:cubicBezTo>
                    <a:cubicBezTo>
                      <a:pt x="109012" y="331014"/>
                      <a:pt x="117104" y="334275"/>
                      <a:pt x="125979" y="335645"/>
                    </a:cubicBezTo>
                    <a:lnTo>
                      <a:pt x="129960" y="336363"/>
                    </a:lnTo>
                    <a:cubicBezTo>
                      <a:pt x="133353" y="337015"/>
                      <a:pt x="136812" y="337407"/>
                      <a:pt x="140467" y="337667"/>
                    </a:cubicBezTo>
                    <a:cubicBezTo>
                      <a:pt x="151887" y="338450"/>
                      <a:pt x="162133" y="337537"/>
                      <a:pt x="171269" y="334928"/>
                    </a:cubicBezTo>
                    <a:cubicBezTo>
                      <a:pt x="174859" y="333819"/>
                      <a:pt x="177860" y="331797"/>
                      <a:pt x="180209" y="328797"/>
                    </a:cubicBezTo>
                    <a:cubicBezTo>
                      <a:pt x="182428" y="325796"/>
                      <a:pt x="183538" y="322339"/>
                      <a:pt x="183538" y="318556"/>
                    </a:cubicBezTo>
                    <a:lnTo>
                      <a:pt x="183538" y="22430"/>
                    </a:lnTo>
                    <a:cubicBezTo>
                      <a:pt x="183538" y="21778"/>
                      <a:pt x="183538" y="21126"/>
                      <a:pt x="183407" y="20473"/>
                    </a:cubicBezTo>
                    <a:cubicBezTo>
                      <a:pt x="183081" y="16364"/>
                      <a:pt x="181645" y="12711"/>
                      <a:pt x="178969" y="9450"/>
                    </a:cubicBezTo>
                    <a:cubicBezTo>
                      <a:pt x="175902" y="5602"/>
                      <a:pt x="171922" y="3189"/>
                      <a:pt x="167093" y="2210"/>
                    </a:cubicBezTo>
                    <a:cubicBezTo>
                      <a:pt x="153062" y="-921"/>
                      <a:pt x="140010" y="-725"/>
                      <a:pt x="127937" y="2797"/>
                    </a:cubicBezTo>
                    <a:cubicBezTo>
                      <a:pt x="127089" y="3058"/>
                      <a:pt x="126305" y="3253"/>
                      <a:pt x="125522" y="3580"/>
                    </a:cubicBezTo>
                    <a:cubicBezTo>
                      <a:pt x="115211" y="6906"/>
                      <a:pt x="106205" y="12581"/>
                      <a:pt x="98440" y="20538"/>
                    </a:cubicBezTo>
                    <a:cubicBezTo>
                      <a:pt x="96612" y="22300"/>
                      <a:pt x="94850" y="24191"/>
                      <a:pt x="93284" y="26148"/>
                    </a:cubicBezTo>
                    <a:cubicBezTo>
                      <a:pt x="89173" y="31170"/>
                      <a:pt x="85453" y="36845"/>
                      <a:pt x="82059" y="43302"/>
                    </a:cubicBezTo>
                    <a:cubicBezTo>
                      <a:pt x="79906" y="43498"/>
                      <a:pt x="77296" y="44020"/>
                      <a:pt x="74163" y="44868"/>
                    </a:cubicBezTo>
                    <a:cubicBezTo>
                      <a:pt x="67768" y="46694"/>
                      <a:pt x="62025" y="49303"/>
                      <a:pt x="56935" y="52695"/>
                    </a:cubicBezTo>
                  </a:path>
                </a:pathLst>
              </a:custGeom>
              <a:solidFill>
                <a:srgbClr val="CCDDEF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79" name="Freeform 88">
                <a:extLst>
                  <a:ext uri="{FF2B5EF4-FFF2-40B4-BE49-F238E27FC236}">
                    <a16:creationId xmlns:a16="http://schemas.microsoft.com/office/drawing/2014/main" id="{16D36A54-80BB-B1FB-9BDD-F81F6295DC79}"/>
                  </a:ext>
                </a:extLst>
              </p:cNvPr>
              <p:cNvSpPr/>
              <p:nvPr/>
            </p:nvSpPr>
            <p:spPr>
              <a:xfrm>
                <a:off x="19118815" y="11274334"/>
                <a:ext cx="183385" cy="337987"/>
              </a:xfrm>
              <a:custGeom>
                <a:avLst/>
                <a:gdLst>
                  <a:gd name="connsiteX0" fmla="*/ 57950 w 183384"/>
                  <a:gd name="connsiteY0" fmla="*/ 3563 h 337987"/>
                  <a:gd name="connsiteX1" fmla="*/ 16250 w 183384"/>
                  <a:gd name="connsiteY1" fmla="*/ 2194 h 337987"/>
                  <a:gd name="connsiteX2" fmla="*/ 4503 w 183384"/>
                  <a:gd name="connsiteY2" fmla="*/ 9499 h 337987"/>
                  <a:gd name="connsiteX3" fmla="*/ 0 w 183384"/>
                  <a:gd name="connsiteY3" fmla="*/ 20522 h 337987"/>
                  <a:gd name="connsiteX4" fmla="*/ 0 w 183384"/>
                  <a:gd name="connsiteY4" fmla="*/ 318605 h 337987"/>
                  <a:gd name="connsiteX5" fmla="*/ 3328 w 183384"/>
                  <a:gd name="connsiteY5" fmla="*/ 328846 h 337987"/>
                  <a:gd name="connsiteX6" fmla="*/ 12203 w 183384"/>
                  <a:gd name="connsiteY6" fmla="*/ 334977 h 337987"/>
                  <a:gd name="connsiteX7" fmla="*/ 43006 w 183384"/>
                  <a:gd name="connsiteY7" fmla="*/ 337716 h 337987"/>
                  <a:gd name="connsiteX8" fmla="*/ 57559 w 183384"/>
                  <a:gd name="connsiteY8" fmla="*/ 335694 h 337987"/>
                  <a:gd name="connsiteX9" fmla="*/ 81640 w 183384"/>
                  <a:gd name="connsiteY9" fmla="*/ 325845 h 337987"/>
                  <a:gd name="connsiteX10" fmla="*/ 97041 w 183384"/>
                  <a:gd name="connsiteY10" fmla="*/ 310060 h 337987"/>
                  <a:gd name="connsiteX11" fmla="*/ 105198 w 183384"/>
                  <a:gd name="connsiteY11" fmla="*/ 295254 h 337987"/>
                  <a:gd name="connsiteX12" fmla="*/ 106960 w 183384"/>
                  <a:gd name="connsiteY12" fmla="*/ 290427 h 337987"/>
                  <a:gd name="connsiteX13" fmla="*/ 107613 w 183384"/>
                  <a:gd name="connsiteY13" fmla="*/ 288732 h 337987"/>
                  <a:gd name="connsiteX14" fmla="*/ 137175 w 183384"/>
                  <a:gd name="connsiteY14" fmla="*/ 276926 h 337987"/>
                  <a:gd name="connsiteX15" fmla="*/ 142461 w 183384"/>
                  <a:gd name="connsiteY15" fmla="*/ 272164 h 337987"/>
                  <a:gd name="connsiteX16" fmla="*/ 148139 w 183384"/>
                  <a:gd name="connsiteY16" fmla="*/ 265381 h 337987"/>
                  <a:gd name="connsiteX17" fmla="*/ 154600 w 183384"/>
                  <a:gd name="connsiteY17" fmla="*/ 251162 h 337987"/>
                  <a:gd name="connsiteX18" fmla="*/ 155709 w 183384"/>
                  <a:gd name="connsiteY18" fmla="*/ 246726 h 337987"/>
                  <a:gd name="connsiteX19" fmla="*/ 156818 w 183384"/>
                  <a:gd name="connsiteY19" fmla="*/ 223179 h 337987"/>
                  <a:gd name="connsiteX20" fmla="*/ 155709 w 183384"/>
                  <a:gd name="connsiteY20" fmla="*/ 215744 h 337987"/>
                  <a:gd name="connsiteX21" fmla="*/ 155121 w 183384"/>
                  <a:gd name="connsiteY21" fmla="*/ 212939 h 337987"/>
                  <a:gd name="connsiteX22" fmla="*/ 168239 w 183384"/>
                  <a:gd name="connsiteY22" fmla="*/ 202699 h 337987"/>
                  <a:gd name="connsiteX23" fmla="*/ 176657 w 183384"/>
                  <a:gd name="connsiteY23" fmla="*/ 189849 h 337987"/>
                  <a:gd name="connsiteX24" fmla="*/ 183379 w 183384"/>
                  <a:gd name="connsiteY24" fmla="*/ 162389 h 337987"/>
                  <a:gd name="connsiteX25" fmla="*/ 183379 w 183384"/>
                  <a:gd name="connsiteY25" fmla="*/ 160954 h 337987"/>
                  <a:gd name="connsiteX26" fmla="*/ 177375 w 183384"/>
                  <a:gd name="connsiteY26" fmla="*/ 132059 h 337987"/>
                  <a:gd name="connsiteX27" fmla="*/ 158450 w 183384"/>
                  <a:gd name="connsiteY27" fmla="*/ 108578 h 337987"/>
                  <a:gd name="connsiteX28" fmla="*/ 150554 w 183384"/>
                  <a:gd name="connsiteY28" fmla="*/ 104272 h 337987"/>
                  <a:gd name="connsiteX29" fmla="*/ 147356 w 183384"/>
                  <a:gd name="connsiteY29" fmla="*/ 103098 h 337987"/>
                  <a:gd name="connsiteX30" fmla="*/ 142526 w 183384"/>
                  <a:gd name="connsiteY30" fmla="*/ 70681 h 337987"/>
                  <a:gd name="connsiteX31" fmla="*/ 126473 w 183384"/>
                  <a:gd name="connsiteY31" fmla="*/ 52548 h 337987"/>
                  <a:gd name="connsiteX32" fmla="*/ 121578 w 183384"/>
                  <a:gd name="connsiteY32" fmla="*/ 49613 h 337987"/>
                  <a:gd name="connsiteX33" fmla="*/ 109244 w 183384"/>
                  <a:gd name="connsiteY33" fmla="*/ 44721 h 337987"/>
                  <a:gd name="connsiteX34" fmla="*/ 103436 w 183384"/>
                  <a:gd name="connsiteY34" fmla="*/ 43416 h 337987"/>
                  <a:gd name="connsiteX35" fmla="*/ 101217 w 183384"/>
                  <a:gd name="connsiteY35" fmla="*/ 43156 h 337987"/>
                  <a:gd name="connsiteX36" fmla="*/ 85098 w 183384"/>
                  <a:gd name="connsiteY36" fmla="*/ 20392 h 337987"/>
                  <a:gd name="connsiteX37" fmla="*/ 57885 w 183384"/>
                  <a:gd name="connsiteY37" fmla="*/ 3433 h 33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83384" h="337987">
                    <a:moveTo>
                      <a:pt x="57950" y="3563"/>
                    </a:moveTo>
                    <a:cubicBezTo>
                      <a:pt x="45159" y="-676"/>
                      <a:pt x="31259" y="-1133"/>
                      <a:pt x="16250" y="2194"/>
                    </a:cubicBezTo>
                    <a:cubicBezTo>
                      <a:pt x="11420" y="3237"/>
                      <a:pt x="7505" y="5651"/>
                      <a:pt x="4503" y="9499"/>
                    </a:cubicBezTo>
                    <a:cubicBezTo>
                      <a:pt x="1892" y="12760"/>
                      <a:pt x="392" y="16413"/>
                      <a:pt x="0" y="20522"/>
                    </a:cubicBezTo>
                    <a:lnTo>
                      <a:pt x="0" y="318605"/>
                    </a:lnTo>
                    <a:cubicBezTo>
                      <a:pt x="0" y="322454"/>
                      <a:pt x="1109" y="325845"/>
                      <a:pt x="3328" y="328846"/>
                    </a:cubicBezTo>
                    <a:cubicBezTo>
                      <a:pt x="5612" y="331846"/>
                      <a:pt x="8549" y="333933"/>
                      <a:pt x="12203" y="334977"/>
                    </a:cubicBezTo>
                    <a:cubicBezTo>
                      <a:pt x="21275" y="337586"/>
                      <a:pt x="31520" y="338499"/>
                      <a:pt x="43006" y="337716"/>
                    </a:cubicBezTo>
                    <a:cubicBezTo>
                      <a:pt x="48749" y="337260"/>
                      <a:pt x="53578" y="336607"/>
                      <a:pt x="57559" y="335694"/>
                    </a:cubicBezTo>
                    <a:cubicBezTo>
                      <a:pt x="66434" y="334325"/>
                      <a:pt x="74396" y="331063"/>
                      <a:pt x="81640" y="325845"/>
                    </a:cubicBezTo>
                    <a:cubicBezTo>
                      <a:pt x="87447" y="321736"/>
                      <a:pt x="92538" y="316453"/>
                      <a:pt x="97041" y="310060"/>
                    </a:cubicBezTo>
                    <a:cubicBezTo>
                      <a:pt x="100238" y="305430"/>
                      <a:pt x="102979" y="300538"/>
                      <a:pt x="105198" y="295254"/>
                    </a:cubicBezTo>
                    <a:cubicBezTo>
                      <a:pt x="105851" y="293558"/>
                      <a:pt x="106438" y="291993"/>
                      <a:pt x="106960" y="290427"/>
                    </a:cubicBezTo>
                    <a:lnTo>
                      <a:pt x="107613" y="288732"/>
                    </a:lnTo>
                    <a:cubicBezTo>
                      <a:pt x="119620" y="286710"/>
                      <a:pt x="129475" y="282796"/>
                      <a:pt x="137175" y="276926"/>
                    </a:cubicBezTo>
                    <a:cubicBezTo>
                      <a:pt x="139133" y="275491"/>
                      <a:pt x="140895" y="273860"/>
                      <a:pt x="142461" y="272164"/>
                    </a:cubicBezTo>
                    <a:cubicBezTo>
                      <a:pt x="144549" y="270077"/>
                      <a:pt x="146442" y="267794"/>
                      <a:pt x="148139" y="265381"/>
                    </a:cubicBezTo>
                    <a:cubicBezTo>
                      <a:pt x="150945" y="261141"/>
                      <a:pt x="153098" y="256445"/>
                      <a:pt x="154600" y="251162"/>
                    </a:cubicBezTo>
                    <a:cubicBezTo>
                      <a:pt x="155057" y="249661"/>
                      <a:pt x="155448" y="248161"/>
                      <a:pt x="155709" y="246726"/>
                    </a:cubicBezTo>
                    <a:cubicBezTo>
                      <a:pt x="157340" y="239356"/>
                      <a:pt x="157667" y="231528"/>
                      <a:pt x="156818" y="223179"/>
                    </a:cubicBezTo>
                    <a:cubicBezTo>
                      <a:pt x="156557" y="220571"/>
                      <a:pt x="156166" y="218092"/>
                      <a:pt x="155709" y="215744"/>
                    </a:cubicBezTo>
                    <a:lnTo>
                      <a:pt x="155121" y="212939"/>
                    </a:lnTo>
                    <a:cubicBezTo>
                      <a:pt x="159951" y="210461"/>
                      <a:pt x="164323" y="207069"/>
                      <a:pt x="168239" y="202699"/>
                    </a:cubicBezTo>
                    <a:cubicBezTo>
                      <a:pt x="171436" y="199046"/>
                      <a:pt x="174243" y="194806"/>
                      <a:pt x="176657" y="189849"/>
                    </a:cubicBezTo>
                    <a:cubicBezTo>
                      <a:pt x="180834" y="181239"/>
                      <a:pt x="183118" y="172042"/>
                      <a:pt x="183379" y="162389"/>
                    </a:cubicBezTo>
                    <a:lnTo>
                      <a:pt x="183379" y="160954"/>
                    </a:lnTo>
                    <a:cubicBezTo>
                      <a:pt x="183510" y="150779"/>
                      <a:pt x="181487" y="141125"/>
                      <a:pt x="177375" y="132059"/>
                    </a:cubicBezTo>
                    <a:cubicBezTo>
                      <a:pt x="172938" y="122144"/>
                      <a:pt x="166607" y="114317"/>
                      <a:pt x="158450" y="108578"/>
                    </a:cubicBezTo>
                    <a:cubicBezTo>
                      <a:pt x="155840" y="106816"/>
                      <a:pt x="153229" y="105381"/>
                      <a:pt x="150554" y="104272"/>
                    </a:cubicBezTo>
                    <a:lnTo>
                      <a:pt x="147356" y="103098"/>
                    </a:lnTo>
                    <a:cubicBezTo>
                      <a:pt x="148661" y="90510"/>
                      <a:pt x="147029" y="79747"/>
                      <a:pt x="142526" y="70681"/>
                    </a:cubicBezTo>
                    <a:cubicBezTo>
                      <a:pt x="138937" y="63376"/>
                      <a:pt x="133586" y="57310"/>
                      <a:pt x="126473" y="52548"/>
                    </a:cubicBezTo>
                    <a:cubicBezTo>
                      <a:pt x="124841" y="51570"/>
                      <a:pt x="123275" y="50592"/>
                      <a:pt x="121578" y="49613"/>
                    </a:cubicBezTo>
                    <a:cubicBezTo>
                      <a:pt x="117793" y="47591"/>
                      <a:pt x="113682" y="45960"/>
                      <a:pt x="109244" y="44721"/>
                    </a:cubicBezTo>
                    <a:cubicBezTo>
                      <a:pt x="107221" y="44199"/>
                      <a:pt x="105328" y="43743"/>
                      <a:pt x="103436" y="43416"/>
                    </a:cubicBezTo>
                    <a:lnTo>
                      <a:pt x="101217" y="43156"/>
                    </a:lnTo>
                    <a:cubicBezTo>
                      <a:pt x="96584" y="34089"/>
                      <a:pt x="91167" y="26523"/>
                      <a:pt x="85098" y="20392"/>
                    </a:cubicBezTo>
                    <a:cubicBezTo>
                      <a:pt x="77137" y="12434"/>
                      <a:pt x="68066" y="6759"/>
                      <a:pt x="57885" y="3433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0" name="Freeform 89">
                <a:extLst>
                  <a:ext uri="{FF2B5EF4-FFF2-40B4-BE49-F238E27FC236}">
                    <a16:creationId xmlns:a16="http://schemas.microsoft.com/office/drawing/2014/main" id="{2C3517D4-8F73-C5E0-2E51-0375632ECA34}"/>
                  </a:ext>
                </a:extLst>
              </p:cNvPr>
              <p:cNvSpPr/>
              <p:nvPr/>
            </p:nvSpPr>
            <p:spPr>
              <a:xfrm>
                <a:off x="19142415" y="11316513"/>
                <a:ext cx="110113" cy="132280"/>
              </a:xfrm>
              <a:custGeom>
                <a:avLst/>
                <a:gdLst>
                  <a:gd name="connsiteX0" fmla="*/ 5702 w 110113"/>
                  <a:gd name="connsiteY0" fmla="*/ 30722 h 132280"/>
                  <a:gd name="connsiteX1" fmla="*/ 481 w 110113"/>
                  <a:gd name="connsiteY1" fmla="*/ 18264 h 132280"/>
                  <a:gd name="connsiteX2" fmla="*/ 1591 w 110113"/>
                  <a:gd name="connsiteY2" fmla="*/ 12002 h 132280"/>
                  <a:gd name="connsiteX3" fmla="*/ 5833 w 110113"/>
                  <a:gd name="connsiteY3" fmla="*/ 5023 h 132280"/>
                  <a:gd name="connsiteX4" fmla="*/ 18101 w 110113"/>
                  <a:gd name="connsiteY4" fmla="*/ 0 h 132280"/>
                  <a:gd name="connsiteX5" fmla="*/ 30109 w 110113"/>
                  <a:gd name="connsiteY5" fmla="*/ 5023 h 132280"/>
                  <a:gd name="connsiteX6" fmla="*/ 31414 w 110113"/>
                  <a:gd name="connsiteY6" fmla="*/ 6392 h 132280"/>
                  <a:gd name="connsiteX7" fmla="*/ 35982 w 110113"/>
                  <a:gd name="connsiteY7" fmla="*/ 18264 h 132280"/>
                  <a:gd name="connsiteX8" fmla="*/ 30827 w 110113"/>
                  <a:gd name="connsiteY8" fmla="*/ 30722 h 132280"/>
                  <a:gd name="connsiteX9" fmla="*/ 28217 w 110113"/>
                  <a:gd name="connsiteY9" fmla="*/ 33266 h 132280"/>
                  <a:gd name="connsiteX10" fmla="*/ 24301 w 110113"/>
                  <a:gd name="connsiteY10" fmla="*/ 38353 h 132280"/>
                  <a:gd name="connsiteX11" fmla="*/ 23387 w 110113"/>
                  <a:gd name="connsiteY11" fmla="*/ 41158 h 132280"/>
                  <a:gd name="connsiteX12" fmla="*/ 22408 w 110113"/>
                  <a:gd name="connsiteY12" fmla="*/ 49963 h 132280"/>
                  <a:gd name="connsiteX13" fmla="*/ 22408 w 110113"/>
                  <a:gd name="connsiteY13" fmla="*/ 62421 h 132280"/>
                  <a:gd name="connsiteX14" fmla="*/ 23061 w 110113"/>
                  <a:gd name="connsiteY14" fmla="*/ 69857 h 132280"/>
                  <a:gd name="connsiteX15" fmla="*/ 23191 w 110113"/>
                  <a:gd name="connsiteY15" fmla="*/ 70249 h 132280"/>
                  <a:gd name="connsiteX16" fmla="*/ 24366 w 110113"/>
                  <a:gd name="connsiteY16" fmla="*/ 74032 h 132280"/>
                  <a:gd name="connsiteX17" fmla="*/ 28021 w 110113"/>
                  <a:gd name="connsiteY17" fmla="*/ 79967 h 132280"/>
                  <a:gd name="connsiteX18" fmla="*/ 30892 w 110113"/>
                  <a:gd name="connsiteY18" fmla="*/ 82381 h 132280"/>
                  <a:gd name="connsiteX19" fmla="*/ 35199 w 110113"/>
                  <a:gd name="connsiteY19" fmla="*/ 89164 h 132280"/>
                  <a:gd name="connsiteX20" fmla="*/ 37679 w 110113"/>
                  <a:gd name="connsiteY20" fmla="*/ 91969 h 132280"/>
                  <a:gd name="connsiteX21" fmla="*/ 37940 w 110113"/>
                  <a:gd name="connsiteY21" fmla="*/ 92295 h 132280"/>
                  <a:gd name="connsiteX22" fmla="*/ 39637 w 110113"/>
                  <a:gd name="connsiteY22" fmla="*/ 93730 h 132280"/>
                  <a:gd name="connsiteX23" fmla="*/ 43030 w 110113"/>
                  <a:gd name="connsiteY23" fmla="*/ 95882 h 132280"/>
                  <a:gd name="connsiteX24" fmla="*/ 43357 w 110113"/>
                  <a:gd name="connsiteY24" fmla="*/ 96078 h 132280"/>
                  <a:gd name="connsiteX25" fmla="*/ 50405 w 110113"/>
                  <a:gd name="connsiteY25" fmla="*/ 98687 h 132280"/>
                  <a:gd name="connsiteX26" fmla="*/ 62347 w 110113"/>
                  <a:gd name="connsiteY26" fmla="*/ 101883 h 132280"/>
                  <a:gd name="connsiteX27" fmla="*/ 71157 w 110113"/>
                  <a:gd name="connsiteY27" fmla="*/ 103188 h 132280"/>
                  <a:gd name="connsiteX28" fmla="*/ 73963 w 110113"/>
                  <a:gd name="connsiteY28" fmla="*/ 103188 h 132280"/>
                  <a:gd name="connsiteX29" fmla="*/ 82969 w 110113"/>
                  <a:gd name="connsiteY29" fmla="*/ 99144 h 132280"/>
                  <a:gd name="connsiteX30" fmla="*/ 96412 w 110113"/>
                  <a:gd name="connsiteY30" fmla="*/ 97383 h 132280"/>
                  <a:gd name="connsiteX31" fmla="*/ 102155 w 110113"/>
                  <a:gd name="connsiteY31" fmla="*/ 99992 h 132280"/>
                  <a:gd name="connsiteX32" fmla="*/ 107768 w 110113"/>
                  <a:gd name="connsiteY32" fmla="*/ 105927 h 132280"/>
                  <a:gd name="connsiteX33" fmla="*/ 109464 w 110113"/>
                  <a:gd name="connsiteY33" fmla="*/ 119037 h 132280"/>
                  <a:gd name="connsiteX34" fmla="*/ 101437 w 110113"/>
                  <a:gd name="connsiteY34" fmla="*/ 129409 h 132280"/>
                  <a:gd name="connsiteX35" fmla="*/ 99806 w 110113"/>
                  <a:gd name="connsiteY35" fmla="*/ 130322 h 132280"/>
                  <a:gd name="connsiteX36" fmla="*/ 87146 w 110113"/>
                  <a:gd name="connsiteY36" fmla="*/ 131626 h 132280"/>
                  <a:gd name="connsiteX37" fmla="*/ 76443 w 110113"/>
                  <a:gd name="connsiteY37" fmla="*/ 123343 h 132280"/>
                  <a:gd name="connsiteX38" fmla="*/ 74747 w 110113"/>
                  <a:gd name="connsiteY38" fmla="*/ 120342 h 132280"/>
                  <a:gd name="connsiteX39" fmla="*/ 70831 w 110113"/>
                  <a:gd name="connsiteY39" fmla="*/ 115189 h 132280"/>
                  <a:gd name="connsiteX40" fmla="*/ 68351 w 110113"/>
                  <a:gd name="connsiteY40" fmla="*/ 113624 h 132280"/>
                  <a:gd name="connsiteX41" fmla="*/ 60128 w 110113"/>
                  <a:gd name="connsiteY41" fmla="*/ 110297 h 132280"/>
                  <a:gd name="connsiteX42" fmla="*/ 48186 w 110113"/>
                  <a:gd name="connsiteY42" fmla="*/ 107101 h 132280"/>
                  <a:gd name="connsiteX43" fmla="*/ 40746 w 110113"/>
                  <a:gd name="connsiteY43" fmla="*/ 105797 h 132280"/>
                  <a:gd name="connsiteX44" fmla="*/ 40420 w 110113"/>
                  <a:gd name="connsiteY44" fmla="*/ 105797 h 132280"/>
                  <a:gd name="connsiteX45" fmla="*/ 36374 w 110113"/>
                  <a:gd name="connsiteY45" fmla="*/ 105992 h 132280"/>
                  <a:gd name="connsiteX46" fmla="*/ 30892 w 110113"/>
                  <a:gd name="connsiteY46" fmla="*/ 107427 h 132280"/>
                  <a:gd name="connsiteX47" fmla="*/ 18362 w 110113"/>
                  <a:gd name="connsiteY47" fmla="*/ 112711 h 132280"/>
                  <a:gd name="connsiteX48" fmla="*/ 9617 w 110113"/>
                  <a:gd name="connsiteY48" fmla="*/ 110493 h 132280"/>
                  <a:gd name="connsiteX49" fmla="*/ 2504 w 110113"/>
                  <a:gd name="connsiteY49" fmla="*/ 103579 h 132280"/>
                  <a:gd name="connsiteX50" fmla="*/ 612 w 110113"/>
                  <a:gd name="connsiteY50" fmla="*/ 90077 h 132280"/>
                  <a:gd name="connsiteX51" fmla="*/ 8508 w 110113"/>
                  <a:gd name="connsiteY51" fmla="*/ 79641 h 132280"/>
                  <a:gd name="connsiteX52" fmla="*/ 10662 w 110113"/>
                  <a:gd name="connsiteY52" fmla="*/ 76445 h 132280"/>
                  <a:gd name="connsiteX53" fmla="*/ 10662 w 110113"/>
                  <a:gd name="connsiteY53" fmla="*/ 76184 h 132280"/>
                  <a:gd name="connsiteX54" fmla="*/ 11706 w 110113"/>
                  <a:gd name="connsiteY54" fmla="*/ 74097 h 132280"/>
                  <a:gd name="connsiteX55" fmla="*/ 12880 w 110113"/>
                  <a:gd name="connsiteY55" fmla="*/ 70314 h 132280"/>
                  <a:gd name="connsiteX56" fmla="*/ 12880 w 110113"/>
                  <a:gd name="connsiteY56" fmla="*/ 69923 h 132280"/>
                  <a:gd name="connsiteX57" fmla="*/ 13599 w 110113"/>
                  <a:gd name="connsiteY57" fmla="*/ 62487 h 132280"/>
                  <a:gd name="connsiteX58" fmla="*/ 13599 w 110113"/>
                  <a:gd name="connsiteY58" fmla="*/ 50029 h 132280"/>
                  <a:gd name="connsiteX59" fmla="*/ 12619 w 110113"/>
                  <a:gd name="connsiteY59" fmla="*/ 41223 h 132280"/>
                  <a:gd name="connsiteX60" fmla="*/ 11771 w 110113"/>
                  <a:gd name="connsiteY60" fmla="*/ 38549 h 132280"/>
                  <a:gd name="connsiteX61" fmla="*/ 5702 w 110113"/>
                  <a:gd name="connsiteY61" fmla="*/ 30787 h 13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0113" h="132280">
                    <a:moveTo>
                      <a:pt x="5702" y="30722"/>
                    </a:moveTo>
                    <a:cubicBezTo>
                      <a:pt x="2243" y="27330"/>
                      <a:pt x="481" y="23156"/>
                      <a:pt x="481" y="18264"/>
                    </a:cubicBezTo>
                    <a:cubicBezTo>
                      <a:pt x="481" y="16046"/>
                      <a:pt x="873" y="13958"/>
                      <a:pt x="1591" y="12002"/>
                    </a:cubicBezTo>
                    <a:cubicBezTo>
                      <a:pt x="2308" y="9458"/>
                      <a:pt x="3679" y="7110"/>
                      <a:pt x="5833" y="5023"/>
                    </a:cubicBezTo>
                    <a:cubicBezTo>
                      <a:pt x="9226" y="1631"/>
                      <a:pt x="13272" y="0"/>
                      <a:pt x="18101" y="0"/>
                    </a:cubicBezTo>
                    <a:cubicBezTo>
                      <a:pt x="22931" y="0"/>
                      <a:pt x="26781" y="1696"/>
                      <a:pt x="30109" y="5023"/>
                    </a:cubicBezTo>
                    <a:cubicBezTo>
                      <a:pt x="30631" y="5544"/>
                      <a:pt x="31088" y="6001"/>
                      <a:pt x="31414" y="6392"/>
                    </a:cubicBezTo>
                    <a:cubicBezTo>
                      <a:pt x="34481" y="9719"/>
                      <a:pt x="35982" y="13698"/>
                      <a:pt x="35982" y="18264"/>
                    </a:cubicBezTo>
                    <a:cubicBezTo>
                      <a:pt x="35982" y="23156"/>
                      <a:pt x="34286" y="27265"/>
                      <a:pt x="30827" y="30722"/>
                    </a:cubicBezTo>
                    <a:cubicBezTo>
                      <a:pt x="29587" y="31961"/>
                      <a:pt x="28738" y="32809"/>
                      <a:pt x="28217" y="33266"/>
                    </a:cubicBezTo>
                    <a:cubicBezTo>
                      <a:pt x="26258" y="35157"/>
                      <a:pt x="24888" y="36853"/>
                      <a:pt x="24301" y="38353"/>
                    </a:cubicBezTo>
                    <a:cubicBezTo>
                      <a:pt x="23975" y="39201"/>
                      <a:pt x="23648" y="40179"/>
                      <a:pt x="23387" y="41158"/>
                    </a:cubicBezTo>
                    <a:cubicBezTo>
                      <a:pt x="22735" y="43767"/>
                      <a:pt x="22408" y="46702"/>
                      <a:pt x="22408" y="49963"/>
                    </a:cubicBezTo>
                    <a:lnTo>
                      <a:pt x="22408" y="62421"/>
                    </a:lnTo>
                    <a:cubicBezTo>
                      <a:pt x="22408" y="65096"/>
                      <a:pt x="22604" y="67574"/>
                      <a:pt x="23061" y="69857"/>
                    </a:cubicBezTo>
                    <a:cubicBezTo>
                      <a:pt x="23126" y="69988"/>
                      <a:pt x="23191" y="70118"/>
                      <a:pt x="23191" y="70249"/>
                    </a:cubicBezTo>
                    <a:cubicBezTo>
                      <a:pt x="23518" y="71553"/>
                      <a:pt x="23909" y="72858"/>
                      <a:pt x="24366" y="74032"/>
                    </a:cubicBezTo>
                    <a:cubicBezTo>
                      <a:pt x="25214" y="75923"/>
                      <a:pt x="26389" y="77880"/>
                      <a:pt x="28021" y="79967"/>
                    </a:cubicBezTo>
                    <a:cubicBezTo>
                      <a:pt x="28934" y="80620"/>
                      <a:pt x="29913" y="81468"/>
                      <a:pt x="30892" y="82381"/>
                    </a:cubicBezTo>
                    <a:cubicBezTo>
                      <a:pt x="32915" y="84402"/>
                      <a:pt x="34351" y="86620"/>
                      <a:pt x="35199" y="89164"/>
                    </a:cubicBezTo>
                    <a:cubicBezTo>
                      <a:pt x="36047" y="90208"/>
                      <a:pt x="36896" y="91121"/>
                      <a:pt x="37679" y="91969"/>
                    </a:cubicBezTo>
                    <a:cubicBezTo>
                      <a:pt x="37810" y="92034"/>
                      <a:pt x="37875" y="92164"/>
                      <a:pt x="37940" y="92295"/>
                    </a:cubicBezTo>
                    <a:cubicBezTo>
                      <a:pt x="38462" y="92817"/>
                      <a:pt x="39049" y="93274"/>
                      <a:pt x="39637" y="93730"/>
                    </a:cubicBezTo>
                    <a:cubicBezTo>
                      <a:pt x="40746" y="94448"/>
                      <a:pt x="41856" y="95230"/>
                      <a:pt x="43030" y="95882"/>
                    </a:cubicBezTo>
                    <a:cubicBezTo>
                      <a:pt x="43096" y="95882"/>
                      <a:pt x="43226" y="95948"/>
                      <a:pt x="43357" y="96078"/>
                    </a:cubicBezTo>
                    <a:cubicBezTo>
                      <a:pt x="45380" y="97187"/>
                      <a:pt x="47729" y="98035"/>
                      <a:pt x="50405" y="98687"/>
                    </a:cubicBezTo>
                    <a:lnTo>
                      <a:pt x="62347" y="101883"/>
                    </a:lnTo>
                    <a:cubicBezTo>
                      <a:pt x="65479" y="102731"/>
                      <a:pt x="68416" y="103188"/>
                      <a:pt x="71157" y="103188"/>
                    </a:cubicBezTo>
                    <a:lnTo>
                      <a:pt x="73963" y="103188"/>
                    </a:lnTo>
                    <a:cubicBezTo>
                      <a:pt x="74812" y="103122"/>
                      <a:pt x="77814" y="101753"/>
                      <a:pt x="82969" y="99144"/>
                    </a:cubicBezTo>
                    <a:cubicBezTo>
                      <a:pt x="87211" y="96730"/>
                      <a:pt x="91649" y="96143"/>
                      <a:pt x="96412" y="97383"/>
                    </a:cubicBezTo>
                    <a:cubicBezTo>
                      <a:pt x="98566" y="97904"/>
                      <a:pt x="100459" y="98818"/>
                      <a:pt x="102155" y="99992"/>
                    </a:cubicBezTo>
                    <a:cubicBezTo>
                      <a:pt x="104440" y="101427"/>
                      <a:pt x="106332" y="103383"/>
                      <a:pt x="107768" y="105927"/>
                    </a:cubicBezTo>
                    <a:cubicBezTo>
                      <a:pt x="110182" y="110102"/>
                      <a:pt x="110704" y="114407"/>
                      <a:pt x="109464" y="119037"/>
                    </a:cubicBezTo>
                    <a:cubicBezTo>
                      <a:pt x="108225" y="123669"/>
                      <a:pt x="105549" y="127126"/>
                      <a:pt x="101437" y="129409"/>
                    </a:cubicBezTo>
                    <a:cubicBezTo>
                      <a:pt x="100915" y="129735"/>
                      <a:pt x="100393" y="130061"/>
                      <a:pt x="99806" y="130322"/>
                    </a:cubicBezTo>
                    <a:cubicBezTo>
                      <a:pt x="95825" y="132409"/>
                      <a:pt x="91583" y="132800"/>
                      <a:pt x="87146" y="131626"/>
                    </a:cubicBezTo>
                    <a:cubicBezTo>
                      <a:pt x="82382" y="130387"/>
                      <a:pt x="78858" y="127647"/>
                      <a:pt x="76443" y="123343"/>
                    </a:cubicBezTo>
                    <a:cubicBezTo>
                      <a:pt x="75595" y="121843"/>
                      <a:pt x="75007" y="120864"/>
                      <a:pt x="74747" y="120342"/>
                    </a:cubicBezTo>
                    <a:cubicBezTo>
                      <a:pt x="73311" y="117863"/>
                      <a:pt x="72005" y="116168"/>
                      <a:pt x="70831" y="115189"/>
                    </a:cubicBezTo>
                    <a:cubicBezTo>
                      <a:pt x="70113" y="114667"/>
                      <a:pt x="69265" y="114146"/>
                      <a:pt x="68351" y="113624"/>
                    </a:cubicBezTo>
                    <a:cubicBezTo>
                      <a:pt x="66002" y="112254"/>
                      <a:pt x="63261" y="111145"/>
                      <a:pt x="60128" y="110297"/>
                    </a:cubicBezTo>
                    <a:lnTo>
                      <a:pt x="48186" y="107101"/>
                    </a:lnTo>
                    <a:cubicBezTo>
                      <a:pt x="45575" y="106384"/>
                      <a:pt x="43096" y="105927"/>
                      <a:pt x="40746" y="105797"/>
                    </a:cubicBezTo>
                    <a:lnTo>
                      <a:pt x="40420" y="105797"/>
                    </a:lnTo>
                    <a:cubicBezTo>
                      <a:pt x="39049" y="105797"/>
                      <a:pt x="37679" y="105797"/>
                      <a:pt x="36374" y="105992"/>
                    </a:cubicBezTo>
                    <a:cubicBezTo>
                      <a:pt x="34677" y="106253"/>
                      <a:pt x="32850" y="106710"/>
                      <a:pt x="30892" y="107427"/>
                    </a:cubicBezTo>
                    <a:cubicBezTo>
                      <a:pt x="27433" y="110950"/>
                      <a:pt x="23257" y="112711"/>
                      <a:pt x="18362" y="112711"/>
                    </a:cubicBezTo>
                    <a:cubicBezTo>
                      <a:pt x="15099" y="112711"/>
                      <a:pt x="12228" y="111993"/>
                      <a:pt x="9617" y="110493"/>
                    </a:cubicBezTo>
                    <a:cubicBezTo>
                      <a:pt x="6616" y="108993"/>
                      <a:pt x="4266" y="106645"/>
                      <a:pt x="2504" y="103579"/>
                    </a:cubicBezTo>
                    <a:cubicBezTo>
                      <a:pt x="24" y="99340"/>
                      <a:pt x="-628" y="94839"/>
                      <a:pt x="612" y="90077"/>
                    </a:cubicBezTo>
                    <a:cubicBezTo>
                      <a:pt x="1786" y="85577"/>
                      <a:pt x="4462" y="82120"/>
                      <a:pt x="8508" y="79641"/>
                    </a:cubicBezTo>
                    <a:cubicBezTo>
                      <a:pt x="9291" y="78532"/>
                      <a:pt x="10074" y="77489"/>
                      <a:pt x="10662" y="76445"/>
                    </a:cubicBezTo>
                    <a:cubicBezTo>
                      <a:pt x="10662" y="76380"/>
                      <a:pt x="10662" y="76249"/>
                      <a:pt x="10662" y="76184"/>
                    </a:cubicBezTo>
                    <a:cubicBezTo>
                      <a:pt x="11053" y="75532"/>
                      <a:pt x="11380" y="74814"/>
                      <a:pt x="11706" y="74097"/>
                    </a:cubicBezTo>
                    <a:cubicBezTo>
                      <a:pt x="12228" y="72923"/>
                      <a:pt x="12619" y="71684"/>
                      <a:pt x="12880" y="70314"/>
                    </a:cubicBezTo>
                    <a:cubicBezTo>
                      <a:pt x="12880" y="70183"/>
                      <a:pt x="12880" y="70053"/>
                      <a:pt x="12880" y="69923"/>
                    </a:cubicBezTo>
                    <a:cubicBezTo>
                      <a:pt x="13337" y="67639"/>
                      <a:pt x="13599" y="65096"/>
                      <a:pt x="13599" y="62487"/>
                    </a:cubicBezTo>
                    <a:lnTo>
                      <a:pt x="13599" y="50029"/>
                    </a:lnTo>
                    <a:cubicBezTo>
                      <a:pt x="13599" y="46767"/>
                      <a:pt x="13272" y="43832"/>
                      <a:pt x="12619" y="41223"/>
                    </a:cubicBezTo>
                    <a:cubicBezTo>
                      <a:pt x="12293" y="40179"/>
                      <a:pt x="12032" y="39331"/>
                      <a:pt x="11771" y="38549"/>
                    </a:cubicBezTo>
                    <a:cubicBezTo>
                      <a:pt x="11575" y="37701"/>
                      <a:pt x="9552" y="35157"/>
                      <a:pt x="5702" y="30787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1" name="Freeform 90">
                <a:extLst>
                  <a:ext uri="{FF2B5EF4-FFF2-40B4-BE49-F238E27FC236}">
                    <a16:creationId xmlns:a16="http://schemas.microsoft.com/office/drawing/2014/main" id="{BF9824BA-6E56-A008-78FD-22645DE2A739}"/>
                  </a:ext>
                </a:extLst>
              </p:cNvPr>
              <p:cNvSpPr/>
              <p:nvPr/>
            </p:nvSpPr>
            <p:spPr>
              <a:xfrm>
                <a:off x="19142897" y="11546826"/>
                <a:ext cx="35435" cy="35613"/>
              </a:xfrm>
              <a:custGeom>
                <a:avLst/>
                <a:gdLst>
                  <a:gd name="connsiteX0" fmla="*/ 5221 w 35435"/>
                  <a:gd name="connsiteY0" fmla="*/ 30265 h 35613"/>
                  <a:gd name="connsiteX1" fmla="*/ 0 w 35435"/>
                  <a:gd name="connsiteY1" fmla="*/ 17807 h 35613"/>
                  <a:gd name="connsiteX2" fmla="*/ 5221 w 35435"/>
                  <a:gd name="connsiteY2" fmla="*/ 5218 h 35613"/>
                  <a:gd name="connsiteX3" fmla="*/ 17750 w 35435"/>
                  <a:gd name="connsiteY3" fmla="*/ 0 h 35613"/>
                  <a:gd name="connsiteX4" fmla="*/ 30280 w 35435"/>
                  <a:gd name="connsiteY4" fmla="*/ 5218 h 35613"/>
                  <a:gd name="connsiteX5" fmla="*/ 35436 w 35435"/>
                  <a:gd name="connsiteY5" fmla="*/ 17807 h 35613"/>
                  <a:gd name="connsiteX6" fmla="*/ 30280 w 35435"/>
                  <a:gd name="connsiteY6" fmla="*/ 30265 h 35613"/>
                  <a:gd name="connsiteX7" fmla="*/ 17750 w 35435"/>
                  <a:gd name="connsiteY7" fmla="*/ 35614 h 35613"/>
                  <a:gd name="connsiteX8" fmla="*/ 5221 w 35435"/>
                  <a:gd name="connsiteY8" fmla="*/ 30265 h 3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5" h="35613">
                    <a:moveTo>
                      <a:pt x="5221" y="30265"/>
                    </a:moveTo>
                    <a:cubicBezTo>
                      <a:pt x="1762" y="26873"/>
                      <a:pt x="0" y="22699"/>
                      <a:pt x="0" y="17807"/>
                    </a:cubicBezTo>
                    <a:cubicBezTo>
                      <a:pt x="0" y="12915"/>
                      <a:pt x="1762" y="8675"/>
                      <a:pt x="5221" y="5218"/>
                    </a:cubicBezTo>
                    <a:cubicBezTo>
                      <a:pt x="8679" y="1761"/>
                      <a:pt x="12856" y="0"/>
                      <a:pt x="17750" y="0"/>
                    </a:cubicBezTo>
                    <a:cubicBezTo>
                      <a:pt x="22645" y="0"/>
                      <a:pt x="26822" y="1761"/>
                      <a:pt x="30280" y="5218"/>
                    </a:cubicBezTo>
                    <a:cubicBezTo>
                      <a:pt x="33739" y="8675"/>
                      <a:pt x="35436" y="12915"/>
                      <a:pt x="35436" y="17807"/>
                    </a:cubicBezTo>
                    <a:cubicBezTo>
                      <a:pt x="35436" y="22699"/>
                      <a:pt x="33739" y="26808"/>
                      <a:pt x="30280" y="30265"/>
                    </a:cubicBezTo>
                    <a:cubicBezTo>
                      <a:pt x="26822" y="33852"/>
                      <a:pt x="22645" y="35614"/>
                      <a:pt x="17750" y="35614"/>
                    </a:cubicBezTo>
                    <a:cubicBezTo>
                      <a:pt x="12856" y="35614"/>
                      <a:pt x="8614" y="33852"/>
                      <a:pt x="5221" y="30265"/>
                    </a:cubicBezTo>
                  </a:path>
                </a:pathLst>
              </a:custGeom>
              <a:solidFill>
                <a:srgbClr val="CADCE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2" name="Freeform 91">
                <a:extLst>
                  <a:ext uri="{FF2B5EF4-FFF2-40B4-BE49-F238E27FC236}">
                    <a16:creationId xmlns:a16="http://schemas.microsoft.com/office/drawing/2014/main" id="{609DC799-116A-9109-8DDB-DFC6025C4A0D}"/>
                  </a:ext>
                </a:extLst>
              </p:cNvPr>
              <p:cNvSpPr/>
              <p:nvPr/>
            </p:nvSpPr>
            <p:spPr>
              <a:xfrm>
                <a:off x="19142897" y="11546891"/>
                <a:ext cx="35435" cy="35613"/>
              </a:xfrm>
              <a:custGeom>
                <a:avLst/>
                <a:gdLst>
                  <a:gd name="connsiteX0" fmla="*/ 0 w 35435"/>
                  <a:gd name="connsiteY0" fmla="*/ 17807 h 35613"/>
                  <a:gd name="connsiteX1" fmla="*/ 5221 w 35435"/>
                  <a:gd name="connsiteY1" fmla="*/ 30265 h 35613"/>
                  <a:gd name="connsiteX2" fmla="*/ 17750 w 35435"/>
                  <a:gd name="connsiteY2" fmla="*/ 35614 h 35613"/>
                  <a:gd name="connsiteX3" fmla="*/ 30280 w 35435"/>
                  <a:gd name="connsiteY3" fmla="*/ 30265 h 35613"/>
                  <a:gd name="connsiteX4" fmla="*/ 35436 w 35435"/>
                  <a:gd name="connsiteY4" fmla="*/ 17807 h 35613"/>
                  <a:gd name="connsiteX5" fmla="*/ 30280 w 35435"/>
                  <a:gd name="connsiteY5" fmla="*/ 5218 h 35613"/>
                  <a:gd name="connsiteX6" fmla="*/ 17750 w 35435"/>
                  <a:gd name="connsiteY6" fmla="*/ 0 h 35613"/>
                  <a:gd name="connsiteX7" fmla="*/ 5221 w 35435"/>
                  <a:gd name="connsiteY7" fmla="*/ 5218 h 35613"/>
                  <a:gd name="connsiteX8" fmla="*/ 0 w 35435"/>
                  <a:gd name="connsiteY8" fmla="*/ 17807 h 3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5" h="35613">
                    <a:moveTo>
                      <a:pt x="0" y="17807"/>
                    </a:moveTo>
                    <a:cubicBezTo>
                      <a:pt x="0" y="22699"/>
                      <a:pt x="1762" y="26808"/>
                      <a:pt x="5221" y="30265"/>
                    </a:cubicBezTo>
                    <a:cubicBezTo>
                      <a:pt x="8679" y="33787"/>
                      <a:pt x="12856" y="35614"/>
                      <a:pt x="17750" y="35614"/>
                    </a:cubicBezTo>
                    <a:cubicBezTo>
                      <a:pt x="22645" y="35614"/>
                      <a:pt x="26822" y="33852"/>
                      <a:pt x="30280" y="30265"/>
                    </a:cubicBezTo>
                    <a:cubicBezTo>
                      <a:pt x="33739" y="26873"/>
                      <a:pt x="35436" y="22699"/>
                      <a:pt x="35436" y="17807"/>
                    </a:cubicBezTo>
                    <a:cubicBezTo>
                      <a:pt x="35436" y="12915"/>
                      <a:pt x="33739" y="8675"/>
                      <a:pt x="30280" y="5218"/>
                    </a:cubicBezTo>
                    <a:cubicBezTo>
                      <a:pt x="26822" y="1761"/>
                      <a:pt x="22645" y="0"/>
                      <a:pt x="17750" y="0"/>
                    </a:cubicBezTo>
                    <a:cubicBezTo>
                      <a:pt x="12856" y="0"/>
                      <a:pt x="8614" y="1761"/>
                      <a:pt x="5221" y="5218"/>
                    </a:cubicBezTo>
                    <a:cubicBezTo>
                      <a:pt x="1762" y="8675"/>
                      <a:pt x="0" y="12915"/>
                      <a:pt x="0" y="17807"/>
                    </a:cubicBezTo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3" name="Freeform 92">
                <a:extLst>
                  <a:ext uri="{FF2B5EF4-FFF2-40B4-BE49-F238E27FC236}">
                    <a16:creationId xmlns:a16="http://schemas.microsoft.com/office/drawing/2014/main" id="{8668FED8-4668-2D15-8AE0-00616C73DC07}"/>
                  </a:ext>
                </a:extLst>
              </p:cNvPr>
              <p:cNvSpPr/>
              <p:nvPr/>
            </p:nvSpPr>
            <p:spPr>
              <a:xfrm>
                <a:off x="19142466" y="11316448"/>
                <a:ext cx="110177" cy="132243"/>
              </a:xfrm>
              <a:custGeom>
                <a:avLst/>
                <a:gdLst>
                  <a:gd name="connsiteX0" fmla="*/ 430 w 110177"/>
                  <a:gd name="connsiteY0" fmla="*/ 18328 h 132243"/>
                  <a:gd name="connsiteX1" fmla="*/ 5651 w 110177"/>
                  <a:gd name="connsiteY1" fmla="*/ 30786 h 132243"/>
                  <a:gd name="connsiteX2" fmla="*/ 11785 w 110177"/>
                  <a:gd name="connsiteY2" fmla="*/ 38548 h 132243"/>
                  <a:gd name="connsiteX3" fmla="*/ 12634 w 110177"/>
                  <a:gd name="connsiteY3" fmla="*/ 41222 h 132243"/>
                  <a:gd name="connsiteX4" fmla="*/ 13613 w 110177"/>
                  <a:gd name="connsiteY4" fmla="*/ 50028 h 132243"/>
                  <a:gd name="connsiteX5" fmla="*/ 13613 w 110177"/>
                  <a:gd name="connsiteY5" fmla="*/ 62486 h 132243"/>
                  <a:gd name="connsiteX6" fmla="*/ 12895 w 110177"/>
                  <a:gd name="connsiteY6" fmla="*/ 69922 h 132243"/>
                  <a:gd name="connsiteX7" fmla="*/ 12895 w 110177"/>
                  <a:gd name="connsiteY7" fmla="*/ 70313 h 132243"/>
                  <a:gd name="connsiteX8" fmla="*/ 11720 w 110177"/>
                  <a:gd name="connsiteY8" fmla="*/ 74097 h 132243"/>
                  <a:gd name="connsiteX9" fmla="*/ 10676 w 110177"/>
                  <a:gd name="connsiteY9" fmla="*/ 76119 h 132243"/>
                  <a:gd name="connsiteX10" fmla="*/ 10676 w 110177"/>
                  <a:gd name="connsiteY10" fmla="*/ 76379 h 132243"/>
                  <a:gd name="connsiteX11" fmla="*/ 8523 w 110177"/>
                  <a:gd name="connsiteY11" fmla="*/ 79575 h 132243"/>
                  <a:gd name="connsiteX12" fmla="*/ 626 w 110177"/>
                  <a:gd name="connsiteY12" fmla="*/ 90012 h 132243"/>
                  <a:gd name="connsiteX13" fmla="*/ 2519 w 110177"/>
                  <a:gd name="connsiteY13" fmla="*/ 103514 h 132243"/>
                  <a:gd name="connsiteX14" fmla="*/ 9632 w 110177"/>
                  <a:gd name="connsiteY14" fmla="*/ 110428 h 132243"/>
                  <a:gd name="connsiteX15" fmla="*/ 18377 w 110177"/>
                  <a:gd name="connsiteY15" fmla="*/ 112645 h 132243"/>
                  <a:gd name="connsiteX16" fmla="*/ 30906 w 110177"/>
                  <a:gd name="connsiteY16" fmla="*/ 107362 h 132243"/>
                  <a:gd name="connsiteX17" fmla="*/ 36388 w 110177"/>
                  <a:gd name="connsiteY17" fmla="*/ 105927 h 132243"/>
                  <a:gd name="connsiteX18" fmla="*/ 40434 w 110177"/>
                  <a:gd name="connsiteY18" fmla="*/ 105731 h 132243"/>
                  <a:gd name="connsiteX19" fmla="*/ 40761 w 110177"/>
                  <a:gd name="connsiteY19" fmla="*/ 105731 h 132243"/>
                  <a:gd name="connsiteX20" fmla="*/ 48200 w 110177"/>
                  <a:gd name="connsiteY20" fmla="*/ 107036 h 132243"/>
                  <a:gd name="connsiteX21" fmla="*/ 60208 w 110177"/>
                  <a:gd name="connsiteY21" fmla="*/ 110232 h 132243"/>
                  <a:gd name="connsiteX22" fmla="*/ 68431 w 110177"/>
                  <a:gd name="connsiteY22" fmla="*/ 113558 h 132243"/>
                  <a:gd name="connsiteX23" fmla="*/ 70911 w 110177"/>
                  <a:gd name="connsiteY23" fmla="*/ 115124 h 132243"/>
                  <a:gd name="connsiteX24" fmla="*/ 74826 w 110177"/>
                  <a:gd name="connsiteY24" fmla="*/ 120277 h 132243"/>
                  <a:gd name="connsiteX25" fmla="*/ 76523 w 110177"/>
                  <a:gd name="connsiteY25" fmla="*/ 123277 h 132243"/>
                  <a:gd name="connsiteX26" fmla="*/ 87225 w 110177"/>
                  <a:gd name="connsiteY26" fmla="*/ 131561 h 132243"/>
                  <a:gd name="connsiteX27" fmla="*/ 99886 w 110177"/>
                  <a:gd name="connsiteY27" fmla="*/ 130256 h 132243"/>
                  <a:gd name="connsiteX28" fmla="*/ 101517 w 110177"/>
                  <a:gd name="connsiteY28" fmla="*/ 129343 h 132243"/>
                  <a:gd name="connsiteX29" fmla="*/ 109544 w 110177"/>
                  <a:gd name="connsiteY29" fmla="*/ 118972 h 132243"/>
                  <a:gd name="connsiteX30" fmla="*/ 107847 w 110177"/>
                  <a:gd name="connsiteY30" fmla="*/ 105862 h 132243"/>
                  <a:gd name="connsiteX31" fmla="*/ 102235 w 110177"/>
                  <a:gd name="connsiteY31" fmla="*/ 99926 h 132243"/>
                  <a:gd name="connsiteX32" fmla="*/ 96492 w 110177"/>
                  <a:gd name="connsiteY32" fmla="*/ 97317 h 132243"/>
                  <a:gd name="connsiteX33" fmla="*/ 83049 w 110177"/>
                  <a:gd name="connsiteY33" fmla="*/ 99078 h 132243"/>
                  <a:gd name="connsiteX34" fmla="*/ 74043 w 110177"/>
                  <a:gd name="connsiteY34" fmla="*/ 103122 h 132243"/>
                  <a:gd name="connsiteX35" fmla="*/ 71237 w 110177"/>
                  <a:gd name="connsiteY35" fmla="*/ 103122 h 132243"/>
                  <a:gd name="connsiteX36" fmla="*/ 62427 w 110177"/>
                  <a:gd name="connsiteY36" fmla="*/ 101818 h 132243"/>
                  <a:gd name="connsiteX37" fmla="*/ 50419 w 110177"/>
                  <a:gd name="connsiteY37" fmla="*/ 98622 h 132243"/>
                  <a:gd name="connsiteX38" fmla="*/ 43371 w 110177"/>
                  <a:gd name="connsiteY38" fmla="*/ 96013 h 132243"/>
                  <a:gd name="connsiteX39" fmla="*/ 43045 w 110177"/>
                  <a:gd name="connsiteY39" fmla="*/ 95817 h 132243"/>
                  <a:gd name="connsiteX40" fmla="*/ 39651 w 110177"/>
                  <a:gd name="connsiteY40" fmla="*/ 93664 h 132243"/>
                  <a:gd name="connsiteX41" fmla="*/ 37955 w 110177"/>
                  <a:gd name="connsiteY41" fmla="*/ 92295 h 132243"/>
                  <a:gd name="connsiteX42" fmla="*/ 37693 w 110177"/>
                  <a:gd name="connsiteY42" fmla="*/ 92034 h 132243"/>
                  <a:gd name="connsiteX43" fmla="*/ 35213 w 110177"/>
                  <a:gd name="connsiteY43" fmla="*/ 89229 h 132243"/>
                  <a:gd name="connsiteX44" fmla="*/ 30906 w 110177"/>
                  <a:gd name="connsiteY44" fmla="*/ 82445 h 132243"/>
                  <a:gd name="connsiteX45" fmla="*/ 28035 w 110177"/>
                  <a:gd name="connsiteY45" fmla="*/ 80032 h 132243"/>
                  <a:gd name="connsiteX46" fmla="*/ 24381 w 110177"/>
                  <a:gd name="connsiteY46" fmla="*/ 74097 h 132243"/>
                  <a:gd name="connsiteX47" fmla="*/ 23206 w 110177"/>
                  <a:gd name="connsiteY47" fmla="*/ 70313 h 132243"/>
                  <a:gd name="connsiteX48" fmla="*/ 23075 w 110177"/>
                  <a:gd name="connsiteY48" fmla="*/ 69922 h 132243"/>
                  <a:gd name="connsiteX49" fmla="*/ 22423 w 110177"/>
                  <a:gd name="connsiteY49" fmla="*/ 62486 h 132243"/>
                  <a:gd name="connsiteX50" fmla="*/ 22423 w 110177"/>
                  <a:gd name="connsiteY50" fmla="*/ 50028 h 132243"/>
                  <a:gd name="connsiteX51" fmla="*/ 23401 w 110177"/>
                  <a:gd name="connsiteY51" fmla="*/ 41222 h 132243"/>
                  <a:gd name="connsiteX52" fmla="*/ 24315 w 110177"/>
                  <a:gd name="connsiteY52" fmla="*/ 38418 h 132243"/>
                  <a:gd name="connsiteX53" fmla="*/ 28231 w 110177"/>
                  <a:gd name="connsiteY53" fmla="*/ 33330 h 132243"/>
                  <a:gd name="connsiteX54" fmla="*/ 30776 w 110177"/>
                  <a:gd name="connsiteY54" fmla="*/ 30786 h 132243"/>
                  <a:gd name="connsiteX55" fmla="*/ 35932 w 110177"/>
                  <a:gd name="connsiteY55" fmla="*/ 18328 h 132243"/>
                  <a:gd name="connsiteX56" fmla="*/ 31363 w 110177"/>
                  <a:gd name="connsiteY56" fmla="*/ 6392 h 132243"/>
                  <a:gd name="connsiteX57" fmla="*/ 30058 w 110177"/>
                  <a:gd name="connsiteY57" fmla="*/ 5022 h 132243"/>
                  <a:gd name="connsiteX58" fmla="*/ 18050 w 110177"/>
                  <a:gd name="connsiteY58" fmla="*/ 0 h 132243"/>
                  <a:gd name="connsiteX59" fmla="*/ 5782 w 110177"/>
                  <a:gd name="connsiteY59" fmla="*/ 5022 h 132243"/>
                  <a:gd name="connsiteX60" fmla="*/ 1540 w 110177"/>
                  <a:gd name="connsiteY60" fmla="*/ 12001 h 132243"/>
                  <a:gd name="connsiteX61" fmla="*/ 430 w 110177"/>
                  <a:gd name="connsiteY61" fmla="*/ 18263 h 13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0177" h="132243">
                    <a:moveTo>
                      <a:pt x="430" y="18328"/>
                    </a:moveTo>
                    <a:cubicBezTo>
                      <a:pt x="430" y="23220"/>
                      <a:pt x="2192" y="27330"/>
                      <a:pt x="5651" y="30786"/>
                    </a:cubicBezTo>
                    <a:cubicBezTo>
                      <a:pt x="9501" y="35157"/>
                      <a:pt x="11590" y="37700"/>
                      <a:pt x="11785" y="38548"/>
                    </a:cubicBezTo>
                    <a:cubicBezTo>
                      <a:pt x="12046" y="39331"/>
                      <a:pt x="12308" y="40244"/>
                      <a:pt x="12634" y="41222"/>
                    </a:cubicBezTo>
                    <a:cubicBezTo>
                      <a:pt x="13286" y="43832"/>
                      <a:pt x="13613" y="46767"/>
                      <a:pt x="13613" y="50028"/>
                    </a:cubicBezTo>
                    <a:lnTo>
                      <a:pt x="13613" y="62486"/>
                    </a:lnTo>
                    <a:cubicBezTo>
                      <a:pt x="13613" y="65161"/>
                      <a:pt x="13417" y="67639"/>
                      <a:pt x="12895" y="69922"/>
                    </a:cubicBezTo>
                    <a:cubicBezTo>
                      <a:pt x="12895" y="70053"/>
                      <a:pt x="12895" y="70183"/>
                      <a:pt x="12895" y="70313"/>
                    </a:cubicBezTo>
                    <a:cubicBezTo>
                      <a:pt x="12634" y="71618"/>
                      <a:pt x="12242" y="72923"/>
                      <a:pt x="11720" y="74097"/>
                    </a:cubicBezTo>
                    <a:cubicBezTo>
                      <a:pt x="11394" y="74814"/>
                      <a:pt x="11068" y="75466"/>
                      <a:pt x="10676" y="76119"/>
                    </a:cubicBezTo>
                    <a:cubicBezTo>
                      <a:pt x="10676" y="76249"/>
                      <a:pt x="10676" y="76314"/>
                      <a:pt x="10676" y="76379"/>
                    </a:cubicBezTo>
                    <a:cubicBezTo>
                      <a:pt x="10023" y="77423"/>
                      <a:pt x="9306" y="78532"/>
                      <a:pt x="8523" y="79575"/>
                    </a:cubicBezTo>
                    <a:cubicBezTo>
                      <a:pt x="4476" y="82054"/>
                      <a:pt x="1866" y="85511"/>
                      <a:pt x="626" y="90012"/>
                    </a:cubicBezTo>
                    <a:cubicBezTo>
                      <a:pt x="-614" y="94773"/>
                      <a:pt x="-26" y="99274"/>
                      <a:pt x="2519" y="103514"/>
                    </a:cubicBezTo>
                    <a:cubicBezTo>
                      <a:pt x="4281" y="106579"/>
                      <a:pt x="6630" y="108927"/>
                      <a:pt x="9632" y="110428"/>
                    </a:cubicBezTo>
                    <a:cubicBezTo>
                      <a:pt x="12242" y="111928"/>
                      <a:pt x="15114" y="112645"/>
                      <a:pt x="18377" y="112645"/>
                    </a:cubicBezTo>
                    <a:cubicBezTo>
                      <a:pt x="23271" y="112645"/>
                      <a:pt x="27448" y="110884"/>
                      <a:pt x="30906" y="107362"/>
                    </a:cubicBezTo>
                    <a:cubicBezTo>
                      <a:pt x="32864" y="106644"/>
                      <a:pt x="34692" y="106122"/>
                      <a:pt x="36388" y="105927"/>
                    </a:cubicBezTo>
                    <a:cubicBezTo>
                      <a:pt x="37693" y="105796"/>
                      <a:pt x="39064" y="105731"/>
                      <a:pt x="40434" y="105731"/>
                    </a:cubicBezTo>
                    <a:lnTo>
                      <a:pt x="40761" y="105731"/>
                    </a:lnTo>
                    <a:cubicBezTo>
                      <a:pt x="43110" y="105862"/>
                      <a:pt x="45590" y="106253"/>
                      <a:pt x="48200" y="107036"/>
                    </a:cubicBezTo>
                    <a:lnTo>
                      <a:pt x="60208" y="110232"/>
                    </a:lnTo>
                    <a:cubicBezTo>
                      <a:pt x="63340" y="111080"/>
                      <a:pt x="66081" y="112188"/>
                      <a:pt x="68431" y="113558"/>
                    </a:cubicBezTo>
                    <a:cubicBezTo>
                      <a:pt x="69344" y="114080"/>
                      <a:pt x="70127" y="114602"/>
                      <a:pt x="70911" y="115124"/>
                    </a:cubicBezTo>
                    <a:cubicBezTo>
                      <a:pt x="72085" y="116102"/>
                      <a:pt x="73456" y="117798"/>
                      <a:pt x="74826" y="120277"/>
                    </a:cubicBezTo>
                    <a:cubicBezTo>
                      <a:pt x="75087" y="120798"/>
                      <a:pt x="75674" y="121777"/>
                      <a:pt x="76523" y="123277"/>
                    </a:cubicBezTo>
                    <a:cubicBezTo>
                      <a:pt x="78937" y="127517"/>
                      <a:pt x="82462" y="130321"/>
                      <a:pt x="87225" y="131561"/>
                    </a:cubicBezTo>
                    <a:cubicBezTo>
                      <a:pt x="91663" y="132800"/>
                      <a:pt x="95905" y="132343"/>
                      <a:pt x="99886" y="130256"/>
                    </a:cubicBezTo>
                    <a:cubicBezTo>
                      <a:pt x="100473" y="129995"/>
                      <a:pt x="100995" y="129669"/>
                      <a:pt x="101517" y="129343"/>
                    </a:cubicBezTo>
                    <a:cubicBezTo>
                      <a:pt x="105694" y="127060"/>
                      <a:pt x="108369" y="123603"/>
                      <a:pt x="109544" y="118972"/>
                    </a:cubicBezTo>
                    <a:cubicBezTo>
                      <a:pt x="110784" y="114406"/>
                      <a:pt x="110197" y="110036"/>
                      <a:pt x="107847" y="105862"/>
                    </a:cubicBezTo>
                    <a:cubicBezTo>
                      <a:pt x="106346" y="103318"/>
                      <a:pt x="104454" y="101361"/>
                      <a:pt x="102235" y="99926"/>
                    </a:cubicBezTo>
                    <a:cubicBezTo>
                      <a:pt x="100538" y="98687"/>
                      <a:pt x="98646" y="97839"/>
                      <a:pt x="96492" y="97317"/>
                    </a:cubicBezTo>
                    <a:cubicBezTo>
                      <a:pt x="91728" y="96078"/>
                      <a:pt x="87291" y="96665"/>
                      <a:pt x="83049" y="99078"/>
                    </a:cubicBezTo>
                    <a:cubicBezTo>
                      <a:pt x="77893" y="101687"/>
                      <a:pt x="74957" y="103057"/>
                      <a:pt x="74043" y="103122"/>
                    </a:cubicBezTo>
                    <a:lnTo>
                      <a:pt x="71237" y="103122"/>
                    </a:lnTo>
                    <a:cubicBezTo>
                      <a:pt x="68496" y="103122"/>
                      <a:pt x="65559" y="102666"/>
                      <a:pt x="62427" y="101818"/>
                    </a:cubicBezTo>
                    <a:lnTo>
                      <a:pt x="50419" y="98622"/>
                    </a:lnTo>
                    <a:cubicBezTo>
                      <a:pt x="47744" y="97969"/>
                      <a:pt x="45394" y="97056"/>
                      <a:pt x="43371" y="96013"/>
                    </a:cubicBezTo>
                    <a:lnTo>
                      <a:pt x="43045" y="95817"/>
                    </a:lnTo>
                    <a:cubicBezTo>
                      <a:pt x="41870" y="95099"/>
                      <a:pt x="40761" y="94382"/>
                      <a:pt x="39651" y="93664"/>
                    </a:cubicBezTo>
                    <a:cubicBezTo>
                      <a:pt x="39064" y="93208"/>
                      <a:pt x="38476" y="92751"/>
                      <a:pt x="37955" y="92295"/>
                    </a:cubicBezTo>
                    <a:cubicBezTo>
                      <a:pt x="37889" y="92164"/>
                      <a:pt x="37759" y="92099"/>
                      <a:pt x="37693" y="92034"/>
                    </a:cubicBezTo>
                    <a:cubicBezTo>
                      <a:pt x="36910" y="91186"/>
                      <a:pt x="36062" y="90207"/>
                      <a:pt x="35213" y="89229"/>
                    </a:cubicBezTo>
                    <a:cubicBezTo>
                      <a:pt x="34365" y="86685"/>
                      <a:pt x="32929" y="84402"/>
                      <a:pt x="30906" y="82445"/>
                    </a:cubicBezTo>
                    <a:cubicBezTo>
                      <a:pt x="29927" y="81533"/>
                      <a:pt x="28949" y="80685"/>
                      <a:pt x="28035" y="80032"/>
                    </a:cubicBezTo>
                    <a:cubicBezTo>
                      <a:pt x="26404" y="77945"/>
                      <a:pt x="25229" y="75988"/>
                      <a:pt x="24381" y="74097"/>
                    </a:cubicBezTo>
                    <a:cubicBezTo>
                      <a:pt x="23924" y="72923"/>
                      <a:pt x="23532" y="71683"/>
                      <a:pt x="23206" y="70313"/>
                    </a:cubicBezTo>
                    <a:cubicBezTo>
                      <a:pt x="23206" y="70183"/>
                      <a:pt x="23206" y="70053"/>
                      <a:pt x="23075" y="69922"/>
                    </a:cubicBezTo>
                    <a:cubicBezTo>
                      <a:pt x="22618" y="67639"/>
                      <a:pt x="22423" y="65161"/>
                      <a:pt x="22423" y="62486"/>
                    </a:cubicBezTo>
                    <a:lnTo>
                      <a:pt x="22423" y="50028"/>
                    </a:lnTo>
                    <a:cubicBezTo>
                      <a:pt x="22423" y="46767"/>
                      <a:pt x="22749" y="43832"/>
                      <a:pt x="23401" y="41222"/>
                    </a:cubicBezTo>
                    <a:cubicBezTo>
                      <a:pt x="23728" y="40179"/>
                      <a:pt x="24054" y="39266"/>
                      <a:pt x="24315" y="38418"/>
                    </a:cubicBezTo>
                    <a:cubicBezTo>
                      <a:pt x="24968" y="36918"/>
                      <a:pt x="26273" y="35222"/>
                      <a:pt x="28231" y="33330"/>
                    </a:cubicBezTo>
                    <a:cubicBezTo>
                      <a:pt x="28687" y="32874"/>
                      <a:pt x="29536" y="32091"/>
                      <a:pt x="30776" y="30786"/>
                    </a:cubicBezTo>
                    <a:cubicBezTo>
                      <a:pt x="34235" y="27395"/>
                      <a:pt x="35932" y="23220"/>
                      <a:pt x="35932" y="18328"/>
                    </a:cubicBezTo>
                    <a:cubicBezTo>
                      <a:pt x="35932" y="13763"/>
                      <a:pt x="34430" y="9784"/>
                      <a:pt x="31363" y="6392"/>
                    </a:cubicBezTo>
                    <a:cubicBezTo>
                      <a:pt x="31037" y="6001"/>
                      <a:pt x="30646" y="5544"/>
                      <a:pt x="30058" y="5022"/>
                    </a:cubicBezTo>
                    <a:cubicBezTo>
                      <a:pt x="26664" y="1696"/>
                      <a:pt x="22684" y="0"/>
                      <a:pt x="18050" y="0"/>
                    </a:cubicBezTo>
                    <a:cubicBezTo>
                      <a:pt x="13417" y="0"/>
                      <a:pt x="9175" y="1696"/>
                      <a:pt x="5782" y="5022"/>
                    </a:cubicBezTo>
                    <a:cubicBezTo>
                      <a:pt x="3693" y="7109"/>
                      <a:pt x="2257" y="9457"/>
                      <a:pt x="1540" y="12001"/>
                    </a:cubicBezTo>
                    <a:cubicBezTo>
                      <a:pt x="822" y="13958"/>
                      <a:pt x="430" y="16045"/>
                      <a:pt x="430" y="18263"/>
                    </a:cubicBezTo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4" name="Freeform 93">
                <a:extLst>
                  <a:ext uri="{FF2B5EF4-FFF2-40B4-BE49-F238E27FC236}">
                    <a16:creationId xmlns:a16="http://schemas.microsoft.com/office/drawing/2014/main" id="{5863D136-0E5E-016F-6D8C-1650D8DD0F9D}"/>
                  </a:ext>
                </a:extLst>
              </p:cNvPr>
              <p:cNvSpPr/>
              <p:nvPr/>
            </p:nvSpPr>
            <p:spPr>
              <a:xfrm>
                <a:off x="18961468" y="11489727"/>
                <a:ext cx="34401" cy="34687"/>
              </a:xfrm>
              <a:custGeom>
                <a:avLst/>
                <a:gdLst>
                  <a:gd name="connsiteX0" fmla="*/ 21739 w 34401"/>
                  <a:gd name="connsiteY0" fmla="*/ 34140 h 34687"/>
                  <a:gd name="connsiteX1" fmla="*/ 32181 w 34401"/>
                  <a:gd name="connsiteY1" fmla="*/ 26052 h 34687"/>
                  <a:gd name="connsiteX2" fmla="*/ 33747 w 34401"/>
                  <a:gd name="connsiteY2" fmla="*/ 13007 h 34687"/>
                  <a:gd name="connsiteX3" fmla="*/ 25720 w 34401"/>
                  <a:gd name="connsiteY3" fmla="*/ 2309 h 34687"/>
                  <a:gd name="connsiteX4" fmla="*/ 12733 w 34401"/>
                  <a:gd name="connsiteY4" fmla="*/ 744 h 34687"/>
                  <a:gd name="connsiteX5" fmla="*/ 2096 w 34401"/>
                  <a:gd name="connsiteY5" fmla="*/ 8636 h 34687"/>
                  <a:gd name="connsiteX6" fmla="*/ 660 w 34401"/>
                  <a:gd name="connsiteY6" fmla="*/ 21747 h 34687"/>
                  <a:gd name="connsiteX7" fmla="*/ 8687 w 34401"/>
                  <a:gd name="connsiteY7" fmla="*/ 32248 h 34687"/>
                  <a:gd name="connsiteX8" fmla="*/ 21739 w 34401"/>
                  <a:gd name="connsiteY8" fmla="*/ 34074 h 3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" h="34687">
                    <a:moveTo>
                      <a:pt x="21739" y="34140"/>
                    </a:moveTo>
                    <a:cubicBezTo>
                      <a:pt x="26372" y="32835"/>
                      <a:pt x="29831" y="30161"/>
                      <a:pt x="32181" y="26052"/>
                    </a:cubicBezTo>
                    <a:cubicBezTo>
                      <a:pt x="34465" y="21942"/>
                      <a:pt x="34987" y="17637"/>
                      <a:pt x="33747" y="13007"/>
                    </a:cubicBezTo>
                    <a:cubicBezTo>
                      <a:pt x="32572" y="8441"/>
                      <a:pt x="29896" y="4853"/>
                      <a:pt x="25720" y="2309"/>
                    </a:cubicBezTo>
                    <a:cubicBezTo>
                      <a:pt x="21609" y="-104"/>
                      <a:pt x="17301" y="-626"/>
                      <a:pt x="12733" y="744"/>
                    </a:cubicBezTo>
                    <a:cubicBezTo>
                      <a:pt x="8165" y="1918"/>
                      <a:pt x="4641" y="4527"/>
                      <a:pt x="2096" y="8636"/>
                    </a:cubicBezTo>
                    <a:cubicBezTo>
                      <a:pt x="-58" y="12876"/>
                      <a:pt x="-580" y="17246"/>
                      <a:pt x="660" y="21747"/>
                    </a:cubicBezTo>
                    <a:cubicBezTo>
                      <a:pt x="1900" y="26378"/>
                      <a:pt x="4576" y="29835"/>
                      <a:pt x="8687" y="32248"/>
                    </a:cubicBezTo>
                    <a:cubicBezTo>
                      <a:pt x="12798" y="34661"/>
                      <a:pt x="17171" y="35314"/>
                      <a:pt x="21739" y="34074"/>
                    </a:cubicBezTo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5" name="Freeform 94">
                <a:extLst>
                  <a:ext uri="{FF2B5EF4-FFF2-40B4-BE49-F238E27FC236}">
                    <a16:creationId xmlns:a16="http://schemas.microsoft.com/office/drawing/2014/main" id="{80592CA7-5BD9-A605-2C3D-D0B1E72394CA}"/>
                  </a:ext>
                </a:extLst>
              </p:cNvPr>
              <p:cNvSpPr/>
              <p:nvPr/>
            </p:nvSpPr>
            <p:spPr>
              <a:xfrm>
                <a:off x="19036915" y="11469273"/>
                <a:ext cx="35566" cy="112775"/>
              </a:xfrm>
              <a:custGeom>
                <a:avLst/>
                <a:gdLst>
                  <a:gd name="connsiteX0" fmla="*/ 30345 w 35566"/>
                  <a:gd name="connsiteY0" fmla="*/ 5283 h 112775"/>
                  <a:gd name="connsiteX1" fmla="*/ 17816 w 35566"/>
                  <a:gd name="connsiteY1" fmla="*/ 0 h 112775"/>
                  <a:gd name="connsiteX2" fmla="*/ 5286 w 35566"/>
                  <a:gd name="connsiteY2" fmla="*/ 5283 h 112775"/>
                  <a:gd name="connsiteX3" fmla="*/ 65 w 35566"/>
                  <a:gd name="connsiteY3" fmla="*/ 17807 h 112775"/>
                  <a:gd name="connsiteX4" fmla="*/ 5286 w 35566"/>
                  <a:gd name="connsiteY4" fmla="*/ 30330 h 112775"/>
                  <a:gd name="connsiteX5" fmla="*/ 7244 w 35566"/>
                  <a:gd name="connsiteY5" fmla="*/ 32091 h 112775"/>
                  <a:gd name="connsiteX6" fmla="*/ 10180 w 35566"/>
                  <a:gd name="connsiteY6" fmla="*/ 36396 h 112775"/>
                  <a:gd name="connsiteX7" fmla="*/ 10180 w 35566"/>
                  <a:gd name="connsiteY7" fmla="*/ 36657 h 112775"/>
                  <a:gd name="connsiteX8" fmla="*/ 11224 w 35566"/>
                  <a:gd name="connsiteY8" fmla="*/ 38744 h 112775"/>
                  <a:gd name="connsiteX9" fmla="*/ 12399 w 35566"/>
                  <a:gd name="connsiteY9" fmla="*/ 42527 h 112775"/>
                  <a:gd name="connsiteX10" fmla="*/ 12399 w 35566"/>
                  <a:gd name="connsiteY10" fmla="*/ 42918 h 112775"/>
                  <a:gd name="connsiteX11" fmla="*/ 13117 w 35566"/>
                  <a:gd name="connsiteY11" fmla="*/ 50354 h 112775"/>
                  <a:gd name="connsiteX12" fmla="*/ 13117 w 35566"/>
                  <a:gd name="connsiteY12" fmla="*/ 62813 h 112775"/>
                  <a:gd name="connsiteX13" fmla="*/ 12138 w 35566"/>
                  <a:gd name="connsiteY13" fmla="*/ 71618 h 112775"/>
                  <a:gd name="connsiteX14" fmla="*/ 11355 w 35566"/>
                  <a:gd name="connsiteY14" fmla="*/ 74292 h 112775"/>
                  <a:gd name="connsiteX15" fmla="*/ 5221 w 35566"/>
                  <a:gd name="connsiteY15" fmla="*/ 82054 h 112775"/>
                  <a:gd name="connsiteX16" fmla="*/ 0 w 35566"/>
                  <a:gd name="connsiteY16" fmla="*/ 94512 h 112775"/>
                  <a:gd name="connsiteX17" fmla="*/ 1109 w 35566"/>
                  <a:gd name="connsiteY17" fmla="*/ 100774 h 112775"/>
                  <a:gd name="connsiteX18" fmla="*/ 5351 w 35566"/>
                  <a:gd name="connsiteY18" fmla="*/ 107753 h 112775"/>
                  <a:gd name="connsiteX19" fmla="*/ 17620 w 35566"/>
                  <a:gd name="connsiteY19" fmla="*/ 112776 h 112775"/>
                  <a:gd name="connsiteX20" fmla="*/ 29693 w 35566"/>
                  <a:gd name="connsiteY20" fmla="*/ 107753 h 112775"/>
                  <a:gd name="connsiteX21" fmla="*/ 30933 w 35566"/>
                  <a:gd name="connsiteY21" fmla="*/ 106384 h 112775"/>
                  <a:gd name="connsiteX22" fmla="*/ 35566 w 35566"/>
                  <a:gd name="connsiteY22" fmla="*/ 94447 h 112775"/>
                  <a:gd name="connsiteX23" fmla="*/ 30345 w 35566"/>
                  <a:gd name="connsiteY23" fmla="*/ 81989 h 112775"/>
                  <a:gd name="connsiteX24" fmla="*/ 27735 w 35566"/>
                  <a:gd name="connsiteY24" fmla="*/ 79445 h 112775"/>
                  <a:gd name="connsiteX25" fmla="*/ 23819 w 35566"/>
                  <a:gd name="connsiteY25" fmla="*/ 74357 h 112775"/>
                  <a:gd name="connsiteX26" fmla="*/ 22906 w 35566"/>
                  <a:gd name="connsiteY26" fmla="*/ 71553 h 112775"/>
                  <a:gd name="connsiteX27" fmla="*/ 21927 w 35566"/>
                  <a:gd name="connsiteY27" fmla="*/ 62747 h 112775"/>
                  <a:gd name="connsiteX28" fmla="*/ 21927 w 35566"/>
                  <a:gd name="connsiteY28" fmla="*/ 50289 h 112775"/>
                  <a:gd name="connsiteX29" fmla="*/ 22710 w 35566"/>
                  <a:gd name="connsiteY29" fmla="*/ 42854 h 112775"/>
                  <a:gd name="connsiteX30" fmla="*/ 22710 w 35566"/>
                  <a:gd name="connsiteY30" fmla="*/ 42462 h 112775"/>
                  <a:gd name="connsiteX31" fmla="*/ 23819 w 35566"/>
                  <a:gd name="connsiteY31" fmla="*/ 38679 h 112775"/>
                  <a:gd name="connsiteX32" fmla="*/ 27474 w 35566"/>
                  <a:gd name="connsiteY32" fmla="*/ 32743 h 112775"/>
                  <a:gd name="connsiteX33" fmla="*/ 30345 w 35566"/>
                  <a:gd name="connsiteY33" fmla="*/ 30330 h 112775"/>
                  <a:gd name="connsiteX34" fmla="*/ 35566 w 35566"/>
                  <a:gd name="connsiteY34" fmla="*/ 17807 h 112775"/>
                  <a:gd name="connsiteX35" fmla="*/ 30345 w 35566"/>
                  <a:gd name="connsiteY35" fmla="*/ 5283 h 1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5566" h="112775">
                    <a:moveTo>
                      <a:pt x="30345" y="5283"/>
                    </a:moveTo>
                    <a:cubicBezTo>
                      <a:pt x="26887" y="1761"/>
                      <a:pt x="22710" y="0"/>
                      <a:pt x="17816" y="0"/>
                    </a:cubicBezTo>
                    <a:cubicBezTo>
                      <a:pt x="12921" y="0"/>
                      <a:pt x="8745" y="1761"/>
                      <a:pt x="5286" y="5283"/>
                    </a:cubicBezTo>
                    <a:cubicBezTo>
                      <a:pt x="1827" y="8740"/>
                      <a:pt x="65" y="12915"/>
                      <a:pt x="65" y="17807"/>
                    </a:cubicBezTo>
                    <a:cubicBezTo>
                      <a:pt x="65" y="22699"/>
                      <a:pt x="1827" y="26938"/>
                      <a:pt x="5286" y="30330"/>
                    </a:cubicBezTo>
                    <a:cubicBezTo>
                      <a:pt x="5938" y="30982"/>
                      <a:pt x="6591" y="31569"/>
                      <a:pt x="7244" y="32091"/>
                    </a:cubicBezTo>
                    <a:cubicBezTo>
                      <a:pt x="8353" y="33591"/>
                      <a:pt x="9332" y="35026"/>
                      <a:pt x="10180" y="36396"/>
                    </a:cubicBezTo>
                    <a:cubicBezTo>
                      <a:pt x="10180" y="36396"/>
                      <a:pt x="10180" y="36526"/>
                      <a:pt x="10180" y="36657"/>
                    </a:cubicBezTo>
                    <a:cubicBezTo>
                      <a:pt x="10572" y="37309"/>
                      <a:pt x="10898" y="38026"/>
                      <a:pt x="11224" y="38744"/>
                    </a:cubicBezTo>
                    <a:cubicBezTo>
                      <a:pt x="11747" y="39984"/>
                      <a:pt x="12138" y="41223"/>
                      <a:pt x="12399" y="42527"/>
                    </a:cubicBezTo>
                    <a:cubicBezTo>
                      <a:pt x="12399" y="42658"/>
                      <a:pt x="12399" y="42788"/>
                      <a:pt x="12399" y="42918"/>
                    </a:cubicBezTo>
                    <a:cubicBezTo>
                      <a:pt x="12856" y="45202"/>
                      <a:pt x="13117" y="47680"/>
                      <a:pt x="13117" y="50354"/>
                    </a:cubicBezTo>
                    <a:lnTo>
                      <a:pt x="13117" y="62813"/>
                    </a:lnTo>
                    <a:cubicBezTo>
                      <a:pt x="13117" y="66074"/>
                      <a:pt x="12791" y="69009"/>
                      <a:pt x="12138" y="71618"/>
                    </a:cubicBezTo>
                    <a:cubicBezTo>
                      <a:pt x="11812" y="72661"/>
                      <a:pt x="11551" y="73509"/>
                      <a:pt x="11355" y="74292"/>
                    </a:cubicBezTo>
                    <a:cubicBezTo>
                      <a:pt x="11094" y="75140"/>
                      <a:pt x="9071" y="77684"/>
                      <a:pt x="5221" y="82054"/>
                    </a:cubicBezTo>
                    <a:cubicBezTo>
                      <a:pt x="1762" y="85446"/>
                      <a:pt x="0" y="89555"/>
                      <a:pt x="0" y="94512"/>
                    </a:cubicBezTo>
                    <a:cubicBezTo>
                      <a:pt x="0" y="96730"/>
                      <a:pt x="392" y="98817"/>
                      <a:pt x="1109" y="100774"/>
                    </a:cubicBezTo>
                    <a:cubicBezTo>
                      <a:pt x="1827" y="103383"/>
                      <a:pt x="3263" y="105666"/>
                      <a:pt x="5351" y="107753"/>
                    </a:cubicBezTo>
                    <a:cubicBezTo>
                      <a:pt x="8745" y="111145"/>
                      <a:pt x="12856" y="112776"/>
                      <a:pt x="17620" y="112776"/>
                    </a:cubicBezTo>
                    <a:cubicBezTo>
                      <a:pt x="22384" y="112776"/>
                      <a:pt x="26365" y="111080"/>
                      <a:pt x="29693" y="107753"/>
                    </a:cubicBezTo>
                    <a:cubicBezTo>
                      <a:pt x="30215" y="107232"/>
                      <a:pt x="30606" y="106775"/>
                      <a:pt x="30933" y="106384"/>
                    </a:cubicBezTo>
                    <a:cubicBezTo>
                      <a:pt x="34000" y="102992"/>
                      <a:pt x="35566" y="99078"/>
                      <a:pt x="35566" y="94447"/>
                    </a:cubicBezTo>
                    <a:cubicBezTo>
                      <a:pt x="35566" y="89490"/>
                      <a:pt x="33804" y="85381"/>
                      <a:pt x="30345" y="81989"/>
                    </a:cubicBezTo>
                    <a:cubicBezTo>
                      <a:pt x="29105" y="80750"/>
                      <a:pt x="28257" y="79902"/>
                      <a:pt x="27735" y="79445"/>
                    </a:cubicBezTo>
                    <a:cubicBezTo>
                      <a:pt x="25777" y="77553"/>
                      <a:pt x="24407" y="75858"/>
                      <a:pt x="23819" y="74357"/>
                    </a:cubicBezTo>
                    <a:cubicBezTo>
                      <a:pt x="23493" y="73509"/>
                      <a:pt x="23167" y="72531"/>
                      <a:pt x="22906" y="71553"/>
                    </a:cubicBezTo>
                    <a:cubicBezTo>
                      <a:pt x="22253" y="68944"/>
                      <a:pt x="21927" y="66009"/>
                      <a:pt x="21927" y="62747"/>
                    </a:cubicBezTo>
                    <a:lnTo>
                      <a:pt x="21927" y="50289"/>
                    </a:lnTo>
                    <a:cubicBezTo>
                      <a:pt x="21927" y="47615"/>
                      <a:pt x="22188" y="45136"/>
                      <a:pt x="22710" y="42854"/>
                    </a:cubicBezTo>
                    <a:cubicBezTo>
                      <a:pt x="22710" y="42723"/>
                      <a:pt x="22710" y="42592"/>
                      <a:pt x="22710" y="42462"/>
                    </a:cubicBezTo>
                    <a:cubicBezTo>
                      <a:pt x="23036" y="41158"/>
                      <a:pt x="23363" y="39918"/>
                      <a:pt x="23819" y="38679"/>
                    </a:cubicBezTo>
                    <a:cubicBezTo>
                      <a:pt x="24668" y="36787"/>
                      <a:pt x="25842" y="34830"/>
                      <a:pt x="27474" y="32743"/>
                    </a:cubicBezTo>
                    <a:cubicBezTo>
                      <a:pt x="28388" y="32091"/>
                      <a:pt x="29367" y="31243"/>
                      <a:pt x="30345" y="30330"/>
                    </a:cubicBezTo>
                    <a:cubicBezTo>
                      <a:pt x="33804" y="26873"/>
                      <a:pt x="35566" y="22699"/>
                      <a:pt x="35566" y="17807"/>
                    </a:cubicBezTo>
                    <a:cubicBezTo>
                      <a:pt x="35566" y="12915"/>
                      <a:pt x="33804" y="8740"/>
                      <a:pt x="30345" y="5283"/>
                    </a:cubicBezTo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3686" name="Freeform 95">
                <a:extLst>
                  <a:ext uri="{FF2B5EF4-FFF2-40B4-BE49-F238E27FC236}">
                    <a16:creationId xmlns:a16="http://schemas.microsoft.com/office/drawing/2014/main" id="{EB524916-36E0-10B6-2677-A3FC14A11E24}"/>
                  </a:ext>
                </a:extLst>
              </p:cNvPr>
              <p:cNvSpPr/>
              <p:nvPr/>
            </p:nvSpPr>
            <p:spPr>
              <a:xfrm>
                <a:off x="18961915" y="11392957"/>
                <a:ext cx="110109" cy="55289"/>
              </a:xfrm>
              <a:custGeom>
                <a:avLst/>
                <a:gdLst>
                  <a:gd name="connsiteX0" fmla="*/ 2562 w 110109"/>
                  <a:gd name="connsiteY0" fmla="*/ 28571 h 55289"/>
                  <a:gd name="connsiteX1" fmla="*/ 670 w 110109"/>
                  <a:gd name="connsiteY1" fmla="*/ 42138 h 55289"/>
                  <a:gd name="connsiteX2" fmla="*/ 9088 w 110109"/>
                  <a:gd name="connsiteY2" fmla="*/ 52834 h 55289"/>
                  <a:gd name="connsiteX3" fmla="*/ 22401 w 110109"/>
                  <a:gd name="connsiteY3" fmla="*/ 54661 h 55289"/>
                  <a:gd name="connsiteX4" fmla="*/ 33169 w 110109"/>
                  <a:gd name="connsiteY4" fmla="*/ 46442 h 55289"/>
                  <a:gd name="connsiteX5" fmla="*/ 34344 w 110109"/>
                  <a:gd name="connsiteY5" fmla="*/ 44029 h 55289"/>
                  <a:gd name="connsiteX6" fmla="*/ 37672 w 110109"/>
                  <a:gd name="connsiteY6" fmla="*/ 40115 h 55289"/>
                  <a:gd name="connsiteX7" fmla="*/ 37933 w 110109"/>
                  <a:gd name="connsiteY7" fmla="*/ 39920 h 55289"/>
                  <a:gd name="connsiteX8" fmla="*/ 39695 w 110109"/>
                  <a:gd name="connsiteY8" fmla="*/ 38485 h 55289"/>
                  <a:gd name="connsiteX9" fmla="*/ 43089 w 110109"/>
                  <a:gd name="connsiteY9" fmla="*/ 36398 h 55289"/>
                  <a:gd name="connsiteX10" fmla="*/ 43415 w 110109"/>
                  <a:gd name="connsiteY10" fmla="*/ 36137 h 55289"/>
                  <a:gd name="connsiteX11" fmla="*/ 50398 w 110109"/>
                  <a:gd name="connsiteY11" fmla="*/ 33528 h 55289"/>
                  <a:gd name="connsiteX12" fmla="*/ 62340 w 110109"/>
                  <a:gd name="connsiteY12" fmla="*/ 30331 h 55289"/>
                  <a:gd name="connsiteX13" fmla="*/ 71085 w 110109"/>
                  <a:gd name="connsiteY13" fmla="*/ 29027 h 55289"/>
                  <a:gd name="connsiteX14" fmla="*/ 74021 w 110109"/>
                  <a:gd name="connsiteY14" fmla="*/ 29157 h 55289"/>
                  <a:gd name="connsiteX15" fmla="*/ 83027 w 110109"/>
                  <a:gd name="connsiteY15" fmla="*/ 33136 h 55289"/>
                  <a:gd name="connsiteX16" fmla="*/ 96471 w 110109"/>
                  <a:gd name="connsiteY16" fmla="*/ 34832 h 55289"/>
                  <a:gd name="connsiteX17" fmla="*/ 102148 w 110109"/>
                  <a:gd name="connsiteY17" fmla="*/ 32223 h 55289"/>
                  <a:gd name="connsiteX18" fmla="*/ 107760 w 110109"/>
                  <a:gd name="connsiteY18" fmla="*/ 26353 h 55289"/>
                  <a:gd name="connsiteX19" fmla="*/ 109523 w 110109"/>
                  <a:gd name="connsiteY19" fmla="*/ 13242 h 55289"/>
                  <a:gd name="connsiteX20" fmla="*/ 101496 w 110109"/>
                  <a:gd name="connsiteY20" fmla="*/ 2872 h 55289"/>
                  <a:gd name="connsiteX21" fmla="*/ 99864 w 110109"/>
                  <a:gd name="connsiteY21" fmla="*/ 1958 h 55289"/>
                  <a:gd name="connsiteX22" fmla="*/ 87204 w 110109"/>
                  <a:gd name="connsiteY22" fmla="*/ 654 h 55289"/>
                  <a:gd name="connsiteX23" fmla="*/ 76501 w 110109"/>
                  <a:gd name="connsiteY23" fmla="*/ 8937 h 55289"/>
                  <a:gd name="connsiteX24" fmla="*/ 74674 w 110109"/>
                  <a:gd name="connsiteY24" fmla="*/ 11938 h 55289"/>
                  <a:gd name="connsiteX25" fmla="*/ 70889 w 110109"/>
                  <a:gd name="connsiteY25" fmla="*/ 17091 h 55289"/>
                  <a:gd name="connsiteX26" fmla="*/ 68344 w 110109"/>
                  <a:gd name="connsiteY26" fmla="*/ 18656 h 55289"/>
                  <a:gd name="connsiteX27" fmla="*/ 60121 w 110109"/>
                  <a:gd name="connsiteY27" fmla="*/ 21983 h 55289"/>
                  <a:gd name="connsiteX28" fmla="*/ 48179 w 110109"/>
                  <a:gd name="connsiteY28" fmla="*/ 25244 h 55289"/>
                  <a:gd name="connsiteX29" fmla="*/ 40739 w 110109"/>
                  <a:gd name="connsiteY29" fmla="*/ 26418 h 55289"/>
                  <a:gd name="connsiteX30" fmla="*/ 40347 w 110109"/>
                  <a:gd name="connsiteY30" fmla="*/ 26418 h 55289"/>
                  <a:gd name="connsiteX31" fmla="*/ 36432 w 110109"/>
                  <a:gd name="connsiteY31" fmla="*/ 26223 h 55289"/>
                  <a:gd name="connsiteX32" fmla="*/ 29710 w 110109"/>
                  <a:gd name="connsiteY32" fmla="*/ 24331 h 55289"/>
                  <a:gd name="connsiteX33" fmla="*/ 26708 w 110109"/>
                  <a:gd name="connsiteY33" fmla="*/ 22243 h 55289"/>
                  <a:gd name="connsiteX34" fmla="*/ 13200 w 110109"/>
                  <a:gd name="connsiteY34" fmla="*/ 20417 h 55289"/>
                  <a:gd name="connsiteX35" fmla="*/ 2497 w 110109"/>
                  <a:gd name="connsiteY35" fmla="*/ 28701 h 5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0109" h="55289">
                    <a:moveTo>
                      <a:pt x="2562" y="28571"/>
                    </a:moveTo>
                    <a:cubicBezTo>
                      <a:pt x="-48" y="32810"/>
                      <a:pt x="-635" y="37311"/>
                      <a:pt x="670" y="42138"/>
                    </a:cubicBezTo>
                    <a:cubicBezTo>
                      <a:pt x="1910" y="46769"/>
                      <a:pt x="4716" y="50356"/>
                      <a:pt x="9088" y="52834"/>
                    </a:cubicBezTo>
                    <a:cubicBezTo>
                      <a:pt x="13265" y="55313"/>
                      <a:pt x="17702" y="55900"/>
                      <a:pt x="22401" y="54661"/>
                    </a:cubicBezTo>
                    <a:cubicBezTo>
                      <a:pt x="27165" y="53422"/>
                      <a:pt x="30754" y="50682"/>
                      <a:pt x="33169" y="46442"/>
                    </a:cubicBezTo>
                    <a:cubicBezTo>
                      <a:pt x="33691" y="45594"/>
                      <a:pt x="34083" y="44812"/>
                      <a:pt x="34344" y="44029"/>
                    </a:cubicBezTo>
                    <a:cubicBezTo>
                      <a:pt x="35453" y="42529"/>
                      <a:pt x="36563" y="41224"/>
                      <a:pt x="37672" y="40115"/>
                    </a:cubicBezTo>
                    <a:cubicBezTo>
                      <a:pt x="37803" y="40050"/>
                      <a:pt x="37868" y="39985"/>
                      <a:pt x="37933" y="39920"/>
                    </a:cubicBezTo>
                    <a:cubicBezTo>
                      <a:pt x="38520" y="39398"/>
                      <a:pt x="39108" y="38941"/>
                      <a:pt x="39695" y="38485"/>
                    </a:cubicBezTo>
                    <a:cubicBezTo>
                      <a:pt x="40739" y="37702"/>
                      <a:pt x="41914" y="36985"/>
                      <a:pt x="43089" y="36398"/>
                    </a:cubicBezTo>
                    <a:cubicBezTo>
                      <a:pt x="43089" y="36332"/>
                      <a:pt x="43219" y="36202"/>
                      <a:pt x="43415" y="36137"/>
                    </a:cubicBezTo>
                    <a:cubicBezTo>
                      <a:pt x="45438" y="35093"/>
                      <a:pt x="47787" y="34245"/>
                      <a:pt x="50398" y="33528"/>
                    </a:cubicBezTo>
                    <a:lnTo>
                      <a:pt x="62340" y="30331"/>
                    </a:lnTo>
                    <a:cubicBezTo>
                      <a:pt x="65538" y="29484"/>
                      <a:pt x="68409" y="29027"/>
                      <a:pt x="71085" y="29027"/>
                    </a:cubicBezTo>
                    <a:cubicBezTo>
                      <a:pt x="72194" y="29093"/>
                      <a:pt x="73173" y="29157"/>
                      <a:pt x="74021" y="29157"/>
                    </a:cubicBezTo>
                    <a:cubicBezTo>
                      <a:pt x="74804" y="29157"/>
                      <a:pt x="77807" y="30462"/>
                      <a:pt x="83027" y="33136"/>
                    </a:cubicBezTo>
                    <a:cubicBezTo>
                      <a:pt x="87269" y="35485"/>
                      <a:pt x="91707" y="36071"/>
                      <a:pt x="96471" y="34832"/>
                    </a:cubicBezTo>
                    <a:cubicBezTo>
                      <a:pt x="98624" y="34311"/>
                      <a:pt x="100517" y="33397"/>
                      <a:pt x="102148" y="32223"/>
                    </a:cubicBezTo>
                    <a:cubicBezTo>
                      <a:pt x="104432" y="30788"/>
                      <a:pt x="106325" y="28831"/>
                      <a:pt x="107760" y="26353"/>
                    </a:cubicBezTo>
                    <a:cubicBezTo>
                      <a:pt x="110110" y="22178"/>
                      <a:pt x="110697" y="17808"/>
                      <a:pt x="109523" y="13242"/>
                    </a:cubicBezTo>
                    <a:cubicBezTo>
                      <a:pt x="108283" y="8677"/>
                      <a:pt x="105607" y="5220"/>
                      <a:pt x="101496" y="2872"/>
                    </a:cubicBezTo>
                    <a:cubicBezTo>
                      <a:pt x="100908" y="2545"/>
                      <a:pt x="100386" y="2219"/>
                      <a:pt x="99864" y="1958"/>
                    </a:cubicBezTo>
                    <a:cubicBezTo>
                      <a:pt x="95883" y="-129"/>
                      <a:pt x="91642" y="-520"/>
                      <a:pt x="87204" y="654"/>
                    </a:cubicBezTo>
                    <a:cubicBezTo>
                      <a:pt x="82505" y="1893"/>
                      <a:pt x="78916" y="4698"/>
                      <a:pt x="76501" y="8937"/>
                    </a:cubicBezTo>
                    <a:cubicBezTo>
                      <a:pt x="75653" y="10438"/>
                      <a:pt x="75000" y="11416"/>
                      <a:pt x="74674" y="11938"/>
                    </a:cubicBezTo>
                    <a:cubicBezTo>
                      <a:pt x="73304" y="14417"/>
                      <a:pt x="72064" y="16177"/>
                      <a:pt x="70889" y="17091"/>
                    </a:cubicBezTo>
                    <a:cubicBezTo>
                      <a:pt x="70041" y="17613"/>
                      <a:pt x="69192" y="18134"/>
                      <a:pt x="68344" y="18656"/>
                    </a:cubicBezTo>
                    <a:cubicBezTo>
                      <a:pt x="66060" y="20091"/>
                      <a:pt x="63319" y="21200"/>
                      <a:pt x="60121" y="21983"/>
                    </a:cubicBezTo>
                    <a:lnTo>
                      <a:pt x="48179" y="25244"/>
                    </a:lnTo>
                    <a:cubicBezTo>
                      <a:pt x="45568" y="25896"/>
                      <a:pt x="43089" y="26287"/>
                      <a:pt x="40739" y="26418"/>
                    </a:cubicBezTo>
                    <a:cubicBezTo>
                      <a:pt x="40609" y="26418"/>
                      <a:pt x="40478" y="26418"/>
                      <a:pt x="40347" y="26418"/>
                    </a:cubicBezTo>
                    <a:cubicBezTo>
                      <a:pt x="38977" y="26549"/>
                      <a:pt x="37672" y="26418"/>
                      <a:pt x="36432" y="26223"/>
                    </a:cubicBezTo>
                    <a:cubicBezTo>
                      <a:pt x="34409" y="25961"/>
                      <a:pt x="32190" y="25375"/>
                      <a:pt x="29710" y="24331"/>
                    </a:cubicBezTo>
                    <a:cubicBezTo>
                      <a:pt x="28862" y="23548"/>
                      <a:pt x="27883" y="22831"/>
                      <a:pt x="26708" y="22243"/>
                    </a:cubicBezTo>
                    <a:cubicBezTo>
                      <a:pt x="22466" y="19700"/>
                      <a:pt x="17963" y="19113"/>
                      <a:pt x="13200" y="20417"/>
                    </a:cubicBezTo>
                    <a:cubicBezTo>
                      <a:pt x="8436" y="21657"/>
                      <a:pt x="4911" y="24396"/>
                      <a:pt x="2497" y="28701"/>
                    </a:cubicBezTo>
                  </a:path>
                </a:pathLst>
              </a:custGeom>
              <a:solidFill>
                <a:srgbClr val="88BE4E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35234E-0FF5-806A-62E3-1DD0CFCCBED0}"/>
              </a:ext>
            </a:extLst>
          </p:cNvPr>
          <p:cNvGrpSpPr>
            <a:grpSpLocks noChangeAspect="1"/>
          </p:cNvGrpSpPr>
          <p:nvPr/>
        </p:nvGrpSpPr>
        <p:grpSpPr>
          <a:xfrm>
            <a:off x="40287189" y="13698209"/>
            <a:ext cx="9043415" cy="767421"/>
            <a:chOff x="11353798" y="5443044"/>
            <a:chExt cx="3234563" cy="274320"/>
          </a:xfrm>
          <a:effectLst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9BA935-40B5-E477-6307-C7FF425BB6BC}"/>
                </a:ext>
              </a:extLst>
            </p:cNvPr>
            <p:cNvSpPr txBox="1"/>
            <p:nvPr/>
          </p:nvSpPr>
          <p:spPr>
            <a:xfrm>
              <a:off x="11353798" y="5443044"/>
              <a:ext cx="3234563" cy="2743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4400" dirty="0"/>
                <a:t>CONCLUSIONS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2D1705-E794-ADA3-A3C5-62C4E3C44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53798" y="5443048"/>
              <a:ext cx="274312" cy="2743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971717-23F0-6F78-C84A-DD088D41E8BF}"/>
                </a:ext>
              </a:extLst>
            </p:cNvPr>
            <p:cNvGrpSpPr/>
            <p:nvPr/>
          </p:nvGrpSpPr>
          <p:grpSpPr>
            <a:xfrm>
              <a:off x="11382591" y="5485732"/>
              <a:ext cx="216768" cy="188935"/>
              <a:chOff x="18914264" y="11274332"/>
              <a:chExt cx="387928" cy="338121"/>
            </a:xfrm>
          </p:grpSpPr>
          <p:sp>
            <p:nvSpPr>
              <p:cNvPr id="11" name="Freeform 53">
                <a:extLst>
                  <a:ext uri="{FF2B5EF4-FFF2-40B4-BE49-F238E27FC236}">
                    <a16:creationId xmlns:a16="http://schemas.microsoft.com/office/drawing/2014/main" id="{128A5B45-FF87-8D09-314E-A0737FF46461}"/>
                  </a:ext>
                </a:extLst>
              </p:cNvPr>
              <p:cNvSpPr/>
              <p:nvPr/>
            </p:nvSpPr>
            <p:spPr>
              <a:xfrm>
                <a:off x="18914264" y="11274515"/>
                <a:ext cx="183537" cy="337938"/>
              </a:xfrm>
              <a:custGeom>
                <a:avLst/>
                <a:gdLst>
                  <a:gd name="connsiteX0" fmla="*/ 56804 w 183537"/>
                  <a:gd name="connsiteY0" fmla="*/ 52499 h 337938"/>
                  <a:gd name="connsiteX1" fmla="*/ 40685 w 183537"/>
                  <a:gd name="connsiteY1" fmla="*/ 70632 h 337938"/>
                  <a:gd name="connsiteX2" fmla="*/ 35986 w 183537"/>
                  <a:gd name="connsiteY2" fmla="*/ 103050 h 337938"/>
                  <a:gd name="connsiteX3" fmla="*/ 32723 w 183537"/>
                  <a:gd name="connsiteY3" fmla="*/ 104224 h 337938"/>
                  <a:gd name="connsiteX4" fmla="*/ 24957 w 183537"/>
                  <a:gd name="connsiteY4" fmla="*/ 108528 h 337938"/>
                  <a:gd name="connsiteX5" fmla="*/ 5967 w 183537"/>
                  <a:gd name="connsiteY5" fmla="*/ 132010 h 337938"/>
                  <a:gd name="connsiteX6" fmla="*/ 942 w 183537"/>
                  <a:gd name="connsiteY6" fmla="*/ 148903 h 337938"/>
                  <a:gd name="connsiteX7" fmla="*/ 28 w 183537"/>
                  <a:gd name="connsiteY7" fmla="*/ 160905 h 337938"/>
                  <a:gd name="connsiteX8" fmla="*/ 28 w 183537"/>
                  <a:gd name="connsiteY8" fmla="*/ 162340 h 337938"/>
                  <a:gd name="connsiteX9" fmla="*/ 942 w 183537"/>
                  <a:gd name="connsiteY9" fmla="*/ 171210 h 337938"/>
                  <a:gd name="connsiteX10" fmla="*/ 6880 w 183537"/>
                  <a:gd name="connsiteY10" fmla="*/ 189800 h 337938"/>
                  <a:gd name="connsiteX11" fmla="*/ 15234 w 183537"/>
                  <a:gd name="connsiteY11" fmla="*/ 202649 h 337938"/>
                  <a:gd name="connsiteX12" fmla="*/ 28416 w 183537"/>
                  <a:gd name="connsiteY12" fmla="*/ 212890 h 337938"/>
                  <a:gd name="connsiteX13" fmla="*/ 27698 w 183537"/>
                  <a:gd name="connsiteY13" fmla="*/ 215695 h 337938"/>
                  <a:gd name="connsiteX14" fmla="*/ 26654 w 183537"/>
                  <a:gd name="connsiteY14" fmla="*/ 223130 h 337938"/>
                  <a:gd name="connsiteX15" fmla="*/ 27698 w 183537"/>
                  <a:gd name="connsiteY15" fmla="*/ 246677 h 337938"/>
                  <a:gd name="connsiteX16" fmla="*/ 40946 w 183537"/>
                  <a:gd name="connsiteY16" fmla="*/ 272115 h 337938"/>
                  <a:gd name="connsiteX17" fmla="*/ 75925 w 183537"/>
                  <a:gd name="connsiteY17" fmla="*/ 288683 h 337938"/>
                  <a:gd name="connsiteX18" fmla="*/ 76447 w 183537"/>
                  <a:gd name="connsiteY18" fmla="*/ 290379 h 337938"/>
                  <a:gd name="connsiteX19" fmla="*/ 78340 w 183537"/>
                  <a:gd name="connsiteY19" fmla="*/ 295205 h 337938"/>
                  <a:gd name="connsiteX20" fmla="*/ 86432 w 183537"/>
                  <a:gd name="connsiteY20" fmla="*/ 310012 h 337938"/>
                  <a:gd name="connsiteX21" fmla="*/ 101768 w 183537"/>
                  <a:gd name="connsiteY21" fmla="*/ 325796 h 337938"/>
                  <a:gd name="connsiteX22" fmla="*/ 125979 w 183537"/>
                  <a:gd name="connsiteY22" fmla="*/ 335645 h 337938"/>
                  <a:gd name="connsiteX23" fmla="*/ 129960 w 183537"/>
                  <a:gd name="connsiteY23" fmla="*/ 336363 h 337938"/>
                  <a:gd name="connsiteX24" fmla="*/ 140467 w 183537"/>
                  <a:gd name="connsiteY24" fmla="*/ 337667 h 337938"/>
                  <a:gd name="connsiteX25" fmla="*/ 171269 w 183537"/>
                  <a:gd name="connsiteY25" fmla="*/ 334928 h 337938"/>
                  <a:gd name="connsiteX26" fmla="*/ 180209 w 183537"/>
                  <a:gd name="connsiteY26" fmla="*/ 328797 h 337938"/>
                  <a:gd name="connsiteX27" fmla="*/ 183538 w 183537"/>
                  <a:gd name="connsiteY27" fmla="*/ 318556 h 337938"/>
                  <a:gd name="connsiteX28" fmla="*/ 183538 w 183537"/>
                  <a:gd name="connsiteY28" fmla="*/ 22430 h 337938"/>
                  <a:gd name="connsiteX29" fmla="*/ 183407 w 183537"/>
                  <a:gd name="connsiteY29" fmla="*/ 20473 h 337938"/>
                  <a:gd name="connsiteX30" fmla="*/ 178969 w 183537"/>
                  <a:gd name="connsiteY30" fmla="*/ 9450 h 337938"/>
                  <a:gd name="connsiteX31" fmla="*/ 167093 w 183537"/>
                  <a:gd name="connsiteY31" fmla="*/ 2210 h 337938"/>
                  <a:gd name="connsiteX32" fmla="*/ 127937 w 183537"/>
                  <a:gd name="connsiteY32" fmla="*/ 2797 h 337938"/>
                  <a:gd name="connsiteX33" fmla="*/ 125522 w 183537"/>
                  <a:gd name="connsiteY33" fmla="*/ 3580 h 337938"/>
                  <a:gd name="connsiteX34" fmla="*/ 98440 w 183537"/>
                  <a:gd name="connsiteY34" fmla="*/ 20538 h 337938"/>
                  <a:gd name="connsiteX35" fmla="*/ 93284 w 183537"/>
                  <a:gd name="connsiteY35" fmla="*/ 26148 h 337938"/>
                  <a:gd name="connsiteX36" fmla="*/ 82059 w 183537"/>
                  <a:gd name="connsiteY36" fmla="*/ 43302 h 337938"/>
                  <a:gd name="connsiteX37" fmla="*/ 74163 w 183537"/>
                  <a:gd name="connsiteY37" fmla="*/ 44868 h 337938"/>
                  <a:gd name="connsiteX38" fmla="*/ 56935 w 183537"/>
                  <a:gd name="connsiteY38" fmla="*/ 52695 h 337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3537" h="337938">
                    <a:moveTo>
                      <a:pt x="56804" y="52499"/>
                    </a:moveTo>
                    <a:cubicBezTo>
                      <a:pt x="49691" y="57261"/>
                      <a:pt x="44340" y="63327"/>
                      <a:pt x="40685" y="70632"/>
                    </a:cubicBezTo>
                    <a:cubicBezTo>
                      <a:pt x="36182" y="79699"/>
                      <a:pt x="34616" y="90526"/>
                      <a:pt x="35986" y="103050"/>
                    </a:cubicBezTo>
                    <a:cubicBezTo>
                      <a:pt x="35138" y="103245"/>
                      <a:pt x="34029" y="103636"/>
                      <a:pt x="32723" y="104224"/>
                    </a:cubicBezTo>
                    <a:cubicBezTo>
                      <a:pt x="30113" y="105332"/>
                      <a:pt x="27503" y="106767"/>
                      <a:pt x="24957" y="108528"/>
                    </a:cubicBezTo>
                    <a:cubicBezTo>
                      <a:pt x="16800" y="114268"/>
                      <a:pt x="10470" y="122030"/>
                      <a:pt x="5967" y="132010"/>
                    </a:cubicBezTo>
                    <a:cubicBezTo>
                      <a:pt x="3487" y="137489"/>
                      <a:pt x="1790" y="143098"/>
                      <a:pt x="942" y="148903"/>
                    </a:cubicBezTo>
                    <a:cubicBezTo>
                      <a:pt x="224" y="152817"/>
                      <a:pt x="-102" y="156796"/>
                      <a:pt x="28" y="160905"/>
                    </a:cubicBezTo>
                    <a:cubicBezTo>
                      <a:pt x="28" y="161362"/>
                      <a:pt x="28" y="161818"/>
                      <a:pt x="28" y="162340"/>
                    </a:cubicBezTo>
                    <a:cubicBezTo>
                      <a:pt x="94" y="165340"/>
                      <a:pt x="420" y="168276"/>
                      <a:pt x="942" y="171210"/>
                    </a:cubicBezTo>
                    <a:cubicBezTo>
                      <a:pt x="1921" y="177603"/>
                      <a:pt x="3879" y="183799"/>
                      <a:pt x="6880" y="189800"/>
                    </a:cubicBezTo>
                    <a:cubicBezTo>
                      <a:pt x="9165" y="194757"/>
                      <a:pt x="11971" y="198997"/>
                      <a:pt x="15234" y="202649"/>
                    </a:cubicBezTo>
                    <a:cubicBezTo>
                      <a:pt x="19084" y="207020"/>
                      <a:pt x="23457" y="210477"/>
                      <a:pt x="28416" y="212890"/>
                    </a:cubicBezTo>
                    <a:lnTo>
                      <a:pt x="27698" y="215695"/>
                    </a:lnTo>
                    <a:cubicBezTo>
                      <a:pt x="27241" y="218043"/>
                      <a:pt x="26850" y="220521"/>
                      <a:pt x="26654" y="223130"/>
                    </a:cubicBezTo>
                    <a:cubicBezTo>
                      <a:pt x="25806" y="231480"/>
                      <a:pt x="26132" y="239306"/>
                      <a:pt x="27698" y="246677"/>
                    </a:cubicBezTo>
                    <a:cubicBezTo>
                      <a:pt x="29852" y="256918"/>
                      <a:pt x="34289" y="265397"/>
                      <a:pt x="40946" y="272115"/>
                    </a:cubicBezTo>
                    <a:cubicBezTo>
                      <a:pt x="49299" y="280660"/>
                      <a:pt x="60981" y="286139"/>
                      <a:pt x="75925" y="288683"/>
                    </a:cubicBezTo>
                    <a:lnTo>
                      <a:pt x="76447" y="290379"/>
                    </a:lnTo>
                    <a:cubicBezTo>
                      <a:pt x="76969" y="291879"/>
                      <a:pt x="77556" y="293509"/>
                      <a:pt x="78340" y="295205"/>
                    </a:cubicBezTo>
                    <a:cubicBezTo>
                      <a:pt x="80493" y="300423"/>
                      <a:pt x="83169" y="305380"/>
                      <a:pt x="86432" y="310012"/>
                    </a:cubicBezTo>
                    <a:cubicBezTo>
                      <a:pt x="90869" y="316404"/>
                      <a:pt x="96025" y="321622"/>
                      <a:pt x="101768" y="325796"/>
                    </a:cubicBezTo>
                    <a:cubicBezTo>
                      <a:pt x="109012" y="331014"/>
                      <a:pt x="117104" y="334275"/>
                      <a:pt x="125979" y="335645"/>
                    </a:cubicBezTo>
                    <a:lnTo>
                      <a:pt x="129960" y="336363"/>
                    </a:lnTo>
                    <a:cubicBezTo>
                      <a:pt x="133353" y="337015"/>
                      <a:pt x="136812" y="337407"/>
                      <a:pt x="140467" y="337667"/>
                    </a:cubicBezTo>
                    <a:cubicBezTo>
                      <a:pt x="151887" y="338450"/>
                      <a:pt x="162133" y="337537"/>
                      <a:pt x="171269" y="334928"/>
                    </a:cubicBezTo>
                    <a:cubicBezTo>
                      <a:pt x="174859" y="333819"/>
                      <a:pt x="177860" y="331797"/>
                      <a:pt x="180209" y="328797"/>
                    </a:cubicBezTo>
                    <a:cubicBezTo>
                      <a:pt x="182428" y="325796"/>
                      <a:pt x="183538" y="322339"/>
                      <a:pt x="183538" y="318556"/>
                    </a:cubicBezTo>
                    <a:lnTo>
                      <a:pt x="183538" y="22430"/>
                    </a:lnTo>
                    <a:cubicBezTo>
                      <a:pt x="183538" y="21778"/>
                      <a:pt x="183538" y="21126"/>
                      <a:pt x="183407" y="20473"/>
                    </a:cubicBezTo>
                    <a:cubicBezTo>
                      <a:pt x="183081" y="16364"/>
                      <a:pt x="181645" y="12711"/>
                      <a:pt x="178969" y="9450"/>
                    </a:cubicBezTo>
                    <a:cubicBezTo>
                      <a:pt x="175902" y="5602"/>
                      <a:pt x="171922" y="3189"/>
                      <a:pt x="167093" y="2210"/>
                    </a:cubicBezTo>
                    <a:cubicBezTo>
                      <a:pt x="153062" y="-921"/>
                      <a:pt x="140010" y="-725"/>
                      <a:pt x="127937" y="2797"/>
                    </a:cubicBezTo>
                    <a:cubicBezTo>
                      <a:pt x="127089" y="3058"/>
                      <a:pt x="126305" y="3253"/>
                      <a:pt x="125522" y="3580"/>
                    </a:cubicBezTo>
                    <a:cubicBezTo>
                      <a:pt x="115211" y="6906"/>
                      <a:pt x="106205" y="12581"/>
                      <a:pt x="98440" y="20538"/>
                    </a:cubicBezTo>
                    <a:cubicBezTo>
                      <a:pt x="96612" y="22300"/>
                      <a:pt x="94850" y="24191"/>
                      <a:pt x="93284" y="26148"/>
                    </a:cubicBezTo>
                    <a:cubicBezTo>
                      <a:pt x="89173" y="31170"/>
                      <a:pt x="85453" y="36845"/>
                      <a:pt x="82059" y="43302"/>
                    </a:cubicBezTo>
                    <a:cubicBezTo>
                      <a:pt x="79906" y="43498"/>
                      <a:pt x="77296" y="44020"/>
                      <a:pt x="74163" y="44868"/>
                    </a:cubicBezTo>
                    <a:cubicBezTo>
                      <a:pt x="67768" y="46694"/>
                      <a:pt x="62025" y="49303"/>
                      <a:pt x="56935" y="52695"/>
                    </a:cubicBezTo>
                  </a:path>
                </a:pathLst>
              </a:custGeom>
              <a:solidFill>
                <a:srgbClr val="1A446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54">
                <a:extLst>
                  <a:ext uri="{FF2B5EF4-FFF2-40B4-BE49-F238E27FC236}">
                    <a16:creationId xmlns:a16="http://schemas.microsoft.com/office/drawing/2014/main" id="{207F97CA-E3E7-CC16-8CAB-138FCB6E2E90}"/>
                  </a:ext>
                </a:extLst>
              </p:cNvPr>
              <p:cNvSpPr/>
              <p:nvPr/>
            </p:nvSpPr>
            <p:spPr>
              <a:xfrm>
                <a:off x="19118808" y="11274332"/>
                <a:ext cx="183384" cy="337987"/>
              </a:xfrm>
              <a:custGeom>
                <a:avLst/>
                <a:gdLst>
                  <a:gd name="connsiteX0" fmla="*/ 57950 w 183384"/>
                  <a:gd name="connsiteY0" fmla="*/ 3563 h 337987"/>
                  <a:gd name="connsiteX1" fmla="*/ 16250 w 183384"/>
                  <a:gd name="connsiteY1" fmla="*/ 2194 h 337987"/>
                  <a:gd name="connsiteX2" fmla="*/ 4503 w 183384"/>
                  <a:gd name="connsiteY2" fmla="*/ 9499 h 337987"/>
                  <a:gd name="connsiteX3" fmla="*/ 0 w 183384"/>
                  <a:gd name="connsiteY3" fmla="*/ 20522 h 337987"/>
                  <a:gd name="connsiteX4" fmla="*/ 0 w 183384"/>
                  <a:gd name="connsiteY4" fmla="*/ 318605 h 337987"/>
                  <a:gd name="connsiteX5" fmla="*/ 3328 w 183384"/>
                  <a:gd name="connsiteY5" fmla="*/ 328846 h 337987"/>
                  <a:gd name="connsiteX6" fmla="*/ 12203 w 183384"/>
                  <a:gd name="connsiteY6" fmla="*/ 334977 h 337987"/>
                  <a:gd name="connsiteX7" fmla="*/ 43006 w 183384"/>
                  <a:gd name="connsiteY7" fmla="*/ 337716 h 337987"/>
                  <a:gd name="connsiteX8" fmla="*/ 57559 w 183384"/>
                  <a:gd name="connsiteY8" fmla="*/ 335694 h 337987"/>
                  <a:gd name="connsiteX9" fmla="*/ 81640 w 183384"/>
                  <a:gd name="connsiteY9" fmla="*/ 325845 h 337987"/>
                  <a:gd name="connsiteX10" fmla="*/ 97041 w 183384"/>
                  <a:gd name="connsiteY10" fmla="*/ 310060 h 337987"/>
                  <a:gd name="connsiteX11" fmla="*/ 105198 w 183384"/>
                  <a:gd name="connsiteY11" fmla="*/ 295254 h 337987"/>
                  <a:gd name="connsiteX12" fmla="*/ 106960 w 183384"/>
                  <a:gd name="connsiteY12" fmla="*/ 290427 h 337987"/>
                  <a:gd name="connsiteX13" fmla="*/ 107613 w 183384"/>
                  <a:gd name="connsiteY13" fmla="*/ 288732 h 337987"/>
                  <a:gd name="connsiteX14" fmla="*/ 137175 w 183384"/>
                  <a:gd name="connsiteY14" fmla="*/ 276926 h 337987"/>
                  <a:gd name="connsiteX15" fmla="*/ 142461 w 183384"/>
                  <a:gd name="connsiteY15" fmla="*/ 272164 h 337987"/>
                  <a:gd name="connsiteX16" fmla="*/ 148139 w 183384"/>
                  <a:gd name="connsiteY16" fmla="*/ 265381 h 337987"/>
                  <a:gd name="connsiteX17" fmla="*/ 154600 w 183384"/>
                  <a:gd name="connsiteY17" fmla="*/ 251162 h 337987"/>
                  <a:gd name="connsiteX18" fmla="*/ 155709 w 183384"/>
                  <a:gd name="connsiteY18" fmla="*/ 246726 h 337987"/>
                  <a:gd name="connsiteX19" fmla="*/ 156818 w 183384"/>
                  <a:gd name="connsiteY19" fmla="*/ 223179 h 337987"/>
                  <a:gd name="connsiteX20" fmla="*/ 155709 w 183384"/>
                  <a:gd name="connsiteY20" fmla="*/ 215744 h 337987"/>
                  <a:gd name="connsiteX21" fmla="*/ 155121 w 183384"/>
                  <a:gd name="connsiteY21" fmla="*/ 212939 h 337987"/>
                  <a:gd name="connsiteX22" fmla="*/ 168239 w 183384"/>
                  <a:gd name="connsiteY22" fmla="*/ 202699 h 337987"/>
                  <a:gd name="connsiteX23" fmla="*/ 176657 w 183384"/>
                  <a:gd name="connsiteY23" fmla="*/ 189849 h 337987"/>
                  <a:gd name="connsiteX24" fmla="*/ 183379 w 183384"/>
                  <a:gd name="connsiteY24" fmla="*/ 162389 h 337987"/>
                  <a:gd name="connsiteX25" fmla="*/ 183379 w 183384"/>
                  <a:gd name="connsiteY25" fmla="*/ 160954 h 337987"/>
                  <a:gd name="connsiteX26" fmla="*/ 177375 w 183384"/>
                  <a:gd name="connsiteY26" fmla="*/ 132059 h 337987"/>
                  <a:gd name="connsiteX27" fmla="*/ 158450 w 183384"/>
                  <a:gd name="connsiteY27" fmla="*/ 108578 h 337987"/>
                  <a:gd name="connsiteX28" fmla="*/ 150554 w 183384"/>
                  <a:gd name="connsiteY28" fmla="*/ 104272 h 337987"/>
                  <a:gd name="connsiteX29" fmla="*/ 147356 w 183384"/>
                  <a:gd name="connsiteY29" fmla="*/ 103098 h 337987"/>
                  <a:gd name="connsiteX30" fmla="*/ 142526 w 183384"/>
                  <a:gd name="connsiteY30" fmla="*/ 70681 h 337987"/>
                  <a:gd name="connsiteX31" fmla="*/ 126473 w 183384"/>
                  <a:gd name="connsiteY31" fmla="*/ 52548 h 337987"/>
                  <a:gd name="connsiteX32" fmla="*/ 121578 w 183384"/>
                  <a:gd name="connsiteY32" fmla="*/ 49613 h 337987"/>
                  <a:gd name="connsiteX33" fmla="*/ 109244 w 183384"/>
                  <a:gd name="connsiteY33" fmla="*/ 44721 h 337987"/>
                  <a:gd name="connsiteX34" fmla="*/ 103436 w 183384"/>
                  <a:gd name="connsiteY34" fmla="*/ 43416 h 337987"/>
                  <a:gd name="connsiteX35" fmla="*/ 101217 w 183384"/>
                  <a:gd name="connsiteY35" fmla="*/ 43156 h 337987"/>
                  <a:gd name="connsiteX36" fmla="*/ 85098 w 183384"/>
                  <a:gd name="connsiteY36" fmla="*/ 20392 h 337987"/>
                  <a:gd name="connsiteX37" fmla="*/ 57885 w 183384"/>
                  <a:gd name="connsiteY37" fmla="*/ 3433 h 33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83384" h="337987">
                    <a:moveTo>
                      <a:pt x="57950" y="3563"/>
                    </a:moveTo>
                    <a:cubicBezTo>
                      <a:pt x="45159" y="-676"/>
                      <a:pt x="31259" y="-1133"/>
                      <a:pt x="16250" y="2194"/>
                    </a:cubicBezTo>
                    <a:cubicBezTo>
                      <a:pt x="11420" y="3237"/>
                      <a:pt x="7505" y="5651"/>
                      <a:pt x="4503" y="9499"/>
                    </a:cubicBezTo>
                    <a:cubicBezTo>
                      <a:pt x="1892" y="12760"/>
                      <a:pt x="392" y="16413"/>
                      <a:pt x="0" y="20522"/>
                    </a:cubicBezTo>
                    <a:lnTo>
                      <a:pt x="0" y="318605"/>
                    </a:lnTo>
                    <a:cubicBezTo>
                      <a:pt x="0" y="322454"/>
                      <a:pt x="1109" y="325845"/>
                      <a:pt x="3328" y="328846"/>
                    </a:cubicBezTo>
                    <a:cubicBezTo>
                      <a:pt x="5612" y="331846"/>
                      <a:pt x="8549" y="333933"/>
                      <a:pt x="12203" y="334977"/>
                    </a:cubicBezTo>
                    <a:cubicBezTo>
                      <a:pt x="21275" y="337586"/>
                      <a:pt x="31520" y="338499"/>
                      <a:pt x="43006" y="337716"/>
                    </a:cubicBezTo>
                    <a:cubicBezTo>
                      <a:pt x="48749" y="337260"/>
                      <a:pt x="53578" y="336607"/>
                      <a:pt x="57559" y="335694"/>
                    </a:cubicBezTo>
                    <a:cubicBezTo>
                      <a:pt x="66434" y="334325"/>
                      <a:pt x="74396" y="331063"/>
                      <a:pt x="81640" y="325845"/>
                    </a:cubicBezTo>
                    <a:cubicBezTo>
                      <a:pt x="87447" y="321736"/>
                      <a:pt x="92538" y="316453"/>
                      <a:pt x="97041" y="310060"/>
                    </a:cubicBezTo>
                    <a:cubicBezTo>
                      <a:pt x="100238" y="305430"/>
                      <a:pt x="102979" y="300538"/>
                      <a:pt x="105198" y="295254"/>
                    </a:cubicBezTo>
                    <a:cubicBezTo>
                      <a:pt x="105851" y="293558"/>
                      <a:pt x="106438" y="291993"/>
                      <a:pt x="106960" y="290427"/>
                    </a:cubicBezTo>
                    <a:lnTo>
                      <a:pt x="107613" y="288732"/>
                    </a:lnTo>
                    <a:cubicBezTo>
                      <a:pt x="119620" y="286710"/>
                      <a:pt x="129475" y="282796"/>
                      <a:pt x="137175" y="276926"/>
                    </a:cubicBezTo>
                    <a:cubicBezTo>
                      <a:pt x="139133" y="275491"/>
                      <a:pt x="140895" y="273860"/>
                      <a:pt x="142461" y="272164"/>
                    </a:cubicBezTo>
                    <a:cubicBezTo>
                      <a:pt x="144549" y="270077"/>
                      <a:pt x="146442" y="267794"/>
                      <a:pt x="148139" y="265381"/>
                    </a:cubicBezTo>
                    <a:cubicBezTo>
                      <a:pt x="150945" y="261141"/>
                      <a:pt x="153098" y="256445"/>
                      <a:pt x="154600" y="251162"/>
                    </a:cubicBezTo>
                    <a:cubicBezTo>
                      <a:pt x="155057" y="249661"/>
                      <a:pt x="155448" y="248161"/>
                      <a:pt x="155709" y="246726"/>
                    </a:cubicBezTo>
                    <a:cubicBezTo>
                      <a:pt x="157340" y="239356"/>
                      <a:pt x="157667" y="231528"/>
                      <a:pt x="156818" y="223179"/>
                    </a:cubicBezTo>
                    <a:cubicBezTo>
                      <a:pt x="156557" y="220571"/>
                      <a:pt x="156166" y="218092"/>
                      <a:pt x="155709" y="215744"/>
                    </a:cubicBezTo>
                    <a:lnTo>
                      <a:pt x="155121" y="212939"/>
                    </a:lnTo>
                    <a:cubicBezTo>
                      <a:pt x="159951" y="210461"/>
                      <a:pt x="164323" y="207069"/>
                      <a:pt x="168239" y="202699"/>
                    </a:cubicBezTo>
                    <a:cubicBezTo>
                      <a:pt x="171436" y="199046"/>
                      <a:pt x="174243" y="194806"/>
                      <a:pt x="176657" y="189849"/>
                    </a:cubicBezTo>
                    <a:cubicBezTo>
                      <a:pt x="180834" y="181239"/>
                      <a:pt x="183118" y="172042"/>
                      <a:pt x="183379" y="162389"/>
                    </a:cubicBezTo>
                    <a:lnTo>
                      <a:pt x="183379" y="160954"/>
                    </a:lnTo>
                    <a:cubicBezTo>
                      <a:pt x="183510" y="150779"/>
                      <a:pt x="181487" y="141125"/>
                      <a:pt x="177375" y="132059"/>
                    </a:cubicBezTo>
                    <a:cubicBezTo>
                      <a:pt x="172938" y="122144"/>
                      <a:pt x="166607" y="114317"/>
                      <a:pt x="158450" y="108578"/>
                    </a:cubicBezTo>
                    <a:cubicBezTo>
                      <a:pt x="155840" y="106816"/>
                      <a:pt x="153229" y="105381"/>
                      <a:pt x="150554" y="104272"/>
                    </a:cubicBezTo>
                    <a:lnTo>
                      <a:pt x="147356" y="103098"/>
                    </a:lnTo>
                    <a:cubicBezTo>
                      <a:pt x="148661" y="90510"/>
                      <a:pt x="147029" y="79747"/>
                      <a:pt x="142526" y="70681"/>
                    </a:cubicBezTo>
                    <a:cubicBezTo>
                      <a:pt x="138937" y="63376"/>
                      <a:pt x="133586" y="57310"/>
                      <a:pt x="126473" y="52548"/>
                    </a:cubicBezTo>
                    <a:cubicBezTo>
                      <a:pt x="124841" y="51570"/>
                      <a:pt x="123275" y="50592"/>
                      <a:pt x="121578" y="49613"/>
                    </a:cubicBezTo>
                    <a:cubicBezTo>
                      <a:pt x="117793" y="47591"/>
                      <a:pt x="113682" y="45960"/>
                      <a:pt x="109244" y="44721"/>
                    </a:cubicBezTo>
                    <a:cubicBezTo>
                      <a:pt x="107221" y="44199"/>
                      <a:pt x="105328" y="43743"/>
                      <a:pt x="103436" y="43416"/>
                    </a:cubicBezTo>
                    <a:lnTo>
                      <a:pt x="101217" y="43156"/>
                    </a:lnTo>
                    <a:cubicBezTo>
                      <a:pt x="96584" y="34089"/>
                      <a:pt x="91167" y="26523"/>
                      <a:pt x="85098" y="20392"/>
                    </a:cubicBezTo>
                    <a:cubicBezTo>
                      <a:pt x="77137" y="12434"/>
                      <a:pt x="68066" y="6759"/>
                      <a:pt x="57885" y="3433"/>
                    </a:cubicBezTo>
                  </a:path>
                </a:pathLst>
              </a:custGeom>
              <a:solidFill>
                <a:srgbClr val="1A446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EF435F2-2002-CFC2-3863-01C275A2A9FF}"/>
              </a:ext>
            </a:extLst>
          </p:cNvPr>
          <p:cNvSpPr>
            <a:spLocks noChangeAspect="1"/>
          </p:cNvSpPr>
          <p:nvPr/>
        </p:nvSpPr>
        <p:spPr>
          <a:xfrm>
            <a:off x="20309863" y="4800444"/>
            <a:ext cx="766799" cy="7668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en-US" sz="1289" dirty="0">
              <a:solidFill>
                <a:schemeClr val="accent3"/>
              </a:solidFill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06F7F494-246B-D68A-3A25-F0B7C806F139}"/>
              </a:ext>
            </a:extLst>
          </p:cNvPr>
          <p:cNvSpPr/>
          <p:nvPr/>
        </p:nvSpPr>
        <p:spPr>
          <a:xfrm>
            <a:off x="20508664" y="4949494"/>
            <a:ext cx="432000" cy="468000"/>
          </a:xfrm>
          <a:custGeom>
            <a:avLst/>
            <a:gdLst>
              <a:gd name="connsiteX0" fmla="*/ 5702 w 110113"/>
              <a:gd name="connsiteY0" fmla="*/ 30722 h 132280"/>
              <a:gd name="connsiteX1" fmla="*/ 481 w 110113"/>
              <a:gd name="connsiteY1" fmla="*/ 18264 h 132280"/>
              <a:gd name="connsiteX2" fmla="*/ 1591 w 110113"/>
              <a:gd name="connsiteY2" fmla="*/ 12002 h 132280"/>
              <a:gd name="connsiteX3" fmla="*/ 5833 w 110113"/>
              <a:gd name="connsiteY3" fmla="*/ 5023 h 132280"/>
              <a:gd name="connsiteX4" fmla="*/ 18101 w 110113"/>
              <a:gd name="connsiteY4" fmla="*/ 0 h 132280"/>
              <a:gd name="connsiteX5" fmla="*/ 30109 w 110113"/>
              <a:gd name="connsiteY5" fmla="*/ 5023 h 132280"/>
              <a:gd name="connsiteX6" fmla="*/ 31414 w 110113"/>
              <a:gd name="connsiteY6" fmla="*/ 6392 h 132280"/>
              <a:gd name="connsiteX7" fmla="*/ 35982 w 110113"/>
              <a:gd name="connsiteY7" fmla="*/ 18264 h 132280"/>
              <a:gd name="connsiteX8" fmla="*/ 30827 w 110113"/>
              <a:gd name="connsiteY8" fmla="*/ 30722 h 132280"/>
              <a:gd name="connsiteX9" fmla="*/ 28217 w 110113"/>
              <a:gd name="connsiteY9" fmla="*/ 33266 h 132280"/>
              <a:gd name="connsiteX10" fmla="*/ 24301 w 110113"/>
              <a:gd name="connsiteY10" fmla="*/ 38353 h 132280"/>
              <a:gd name="connsiteX11" fmla="*/ 23387 w 110113"/>
              <a:gd name="connsiteY11" fmla="*/ 41158 h 132280"/>
              <a:gd name="connsiteX12" fmla="*/ 22408 w 110113"/>
              <a:gd name="connsiteY12" fmla="*/ 49963 h 132280"/>
              <a:gd name="connsiteX13" fmla="*/ 22408 w 110113"/>
              <a:gd name="connsiteY13" fmla="*/ 62421 h 132280"/>
              <a:gd name="connsiteX14" fmla="*/ 23061 w 110113"/>
              <a:gd name="connsiteY14" fmla="*/ 69857 h 132280"/>
              <a:gd name="connsiteX15" fmla="*/ 23191 w 110113"/>
              <a:gd name="connsiteY15" fmla="*/ 70249 h 132280"/>
              <a:gd name="connsiteX16" fmla="*/ 24366 w 110113"/>
              <a:gd name="connsiteY16" fmla="*/ 74032 h 132280"/>
              <a:gd name="connsiteX17" fmla="*/ 28021 w 110113"/>
              <a:gd name="connsiteY17" fmla="*/ 79967 h 132280"/>
              <a:gd name="connsiteX18" fmla="*/ 30892 w 110113"/>
              <a:gd name="connsiteY18" fmla="*/ 82381 h 132280"/>
              <a:gd name="connsiteX19" fmla="*/ 35199 w 110113"/>
              <a:gd name="connsiteY19" fmla="*/ 89164 h 132280"/>
              <a:gd name="connsiteX20" fmla="*/ 37679 w 110113"/>
              <a:gd name="connsiteY20" fmla="*/ 91969 h 132280"/>
              <a:gd name="connsiteX21" fmla="*/ 37940 w 110113"/>
              <a:gd name="connsiteY21" fmla="*/ 92295 h 132280"/>
              <a:gd name="connsiteX22" fmla="*/ 39637 w 110113"/>
              <a:gd name="connsiteY22" fmla="*/ 93730 h 132280"/>
              <a:gd name="connsiteX23" fmla="*/ 43030 w 110113"/>
              <a:gd name="connsiteY23" fmla="*/ 95882 h 132280"/>
              <a:gd name="connsiteX24" fmla="*/ 43357 w 110113"/>
              <a:gd name="connsiteY24" fmla="*/ 96078 h 132280"/>
              <a:gd name="connsiteX25" fmla="*/ 50405 w 110113"/>
              <a:gd name="connsiteY25" fmla="*/ 98687 h 132280"/>
              <a:gd name="connsiteX26" fmla="*/ 62347 w 110113"/>
              <a:gd name="connsiteY26" fmla="*/ 101883 h 132280"/>
              <a:gd name="connsiteX27" fmla="*/ 71157 w 110113"/>
              <a:gd name="connsiteY27" fmla="*/ 103188 h 132280"/>
              <a:gd name="connsiteX28" fmla="*/ 73963 w 110113"/>
              <a:gd name="connsiteY28" fmla="*/ 103188 h 132280"/>
              <a:gd name="connsiteX29" fmla="*/ 82969 w 110113"/>
              <a:gd name="connsiteY29" fmla="*/ 99144 h 132280"/>
              <a:gd name="connsiteX30" fmla="*/ 96412 w 110113"/>
              <a:gd name="connsiteY30" fmla="*/ 97383 h 132280"/>
              <a:gd name="connsiteX31" fmla="*/ 102155 w 110113"/>
              <a:gd name="connsiteY31" fmla="*/ 99992 h 132280"/>
              <a:gd name="connsiteX32" fmla="*/ 107768 w 110113"/>
              <a:gd name="connsiteY32" fmla="*/ 105927 h 132280"/>
              <a:gd name="connsiteX33" fmla="*/ 109464 w 110113"/>
              <a:gd name="connsiteY33" fmla="*/ 119037 h 132280"/>
              <a:gd name="connsiteX34" fmla="*/ 101437 w 110113"/>
              <a:gd name="connsiteY34" fmla="*/ 129409 h 132280"/>
              <a:gd name="connsiteX35" fmla="*/ 99806 w 110113"/>
              <a:gd name="connsiteY35" fmla="*/ 130322 h 132280"/>
              <a:gd name="connsiteX36" fmla="*/ 87146 w 110113"/>
              <a:gd name="connsiteY36" fmla="*/ 131626 h 132280"/>
              <a:gd name="connsiteX37" fmla="*/ 76443 w 110113"/>
              <a:gd name="connsiteY37" fmla="*/ 123343 h 132280"/>
              <a:gd name="connsiteX38" fmla="*/ 74747 w 110113"/>
              <a:gd name="connsiteY38" fmla="*/ 120342 h 132280"/>
              <a:gd name="connsiteX39" fmla="*/ 70831 w 110113"/>
              <a:gd name="connsiteY39" fmla="*/ 115189 h 132280"/>
              <a:gd name="connsiteX40" fmla="*/ 68351 w 110113"/>
              <a:gd name="connsiteY40" fmla="*/ 113624 h 132280"/>
              <a:gd name="connsiteX41" fmla="*/ 60128 w 110113"/>
              <a:gd name="connsiteY41" fmla="*/ 110297 h 132280"/>
              <a:gd name="connsiteX42" fmla="*/ 48186 w 110113"/>
              <a:gd name="connsiteY42" fmla="*/ 107101 h 132280"/>
              <a:gd name="connsiteX43" fmla="*/ 40746 w 110113"/>
              <a:gd name="connsiteY43" fmla="*/ 105797 h 132280"/>
              <a:gd name="connsiteX44" fmla="*/ 40420 w 110113"/>
              <a:gd name="connsiteY44" fmla="*/ 105797 h 132280"/>
              <a:gd name="connsiteX45" fmla="*/ 36374 w 110113"/>
              <a:gd name="connsiteY45" fmla="*/ 105992 h 132280"/>
              <a:gd name="connsiteX46" fmla="*/ 30892 w 110113"/>
              <a:gd name="connsiteY46" fmla="*/ 107427 h 132280"/>
              <a:gd name="connsiteX47" fmla="*/ 18362 w 110113"/>
              <a:gd name="connsiteY47" fmla="*/ 112711 h 132280"/>
              <a:gd name="connsiteX48" fmla="*/ 9617 w 110113"/>
              <a:gd name="connsiteY48" fmla="*/ 110493 h 132280"/>
              <a:gd name="connsiteX49" fmla="*/ 2504 w 110113"/>
              <a:gd name="connsiteY49" fmla="*/ 103579 h 132280"/>
              <a:gd name="connsiteX50" fmla="*/ 612 w 110113"/>
              <a:gd name="connsiteY50" fmla="*/ 90077 h 132280"/>
              <a:gd name="connsiteX51" fmla="*/ 8508 w 110113"/>
              <a:gd name="connsiteY51" fmla="*/ 79641 h 132280"/>
              <a:gd name="connsiteX52" fmla="*/ 10662 w 110113"/>
              <a:gd name="connsiteY52" fmla="*/ 76445 h 132280"/>
              <a:gd name="connsiteX53" fmla="*/ 10662 w 110113"/>
              <a:gd name="connsiteY53" fmla="*/ 76184 h 132280"/>
              <a:gd name="connsiteX54" fmla="*/ 11706 w 110113"/>
              <a:gd name="connsiteY54" fmla="*/ 74097 h 132280"/>
              <a:gd name="connsiteX55" fmla="*/ 12880 w 110113"/>
              <a:gd name="connsiteY55" fmla="*/ 70314 h 132280"/>
              <a:gd name="connsiteX56" fmla="*/ 12880 w 110113"/>
              <a:gd name="connsiteY56" fmla="*/ 69923 h 132280"/>
              <a:gd name="connsiteX57" fmla="*/ 13599 w 110113"/>
              <a:gd name="connsiteY57" fmla="*/ 62487 h 132280"/>
              <a:gd name="connsiteX58" fmla="*/ 13599 w 110113"/>
              <a:gd name="connsiteY58" fmla="*/ 50029 h 132280"/>
              <a:gd name="connsiteX59" fmla="*/ 12619 w 110113"/>
              <a:gd name="connsiteY59" fmla="*/ 41223 h 132280"/>
              <a:gd name="connsiteX60" fmla="*/ 11771 w 110113"/>
              <a:gd name="connsiteY60" fmla="*/ 38549 h 132280"/>
              <a:gd name="connsiteX61" fmla="*/ 5702 w 110113"/>
              <a:gd name="connsiteY61" fmla="*/ 30787 h 1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0113" h="132280">
                <a:moveTo>
                  <a:pt x="5702" y="30722"/>
                </a:moveTo>
                <a:cubicBezTo>
                  <a:pt x="2243" y="27330"/>
                  <a:pt x="481" y="23156"/>
                  <a:pt x="481" y="18264"/>
                </a:cubicBezTo>
                <a:cubicBezTo>
                  <a:pt x="481" y="16046"/>
                  <a:pt x="873" y="13958"/>
                  <a:pt x="1591" y="12002"/>
                </a:cubicBezTo>
                <a:cubicBezTo>
                  <a:pt x="2308" y="9458"/>
                  <a:pt x="3679" y="7110"/>
                  <a:pt x="5833" y="5023"/>
                </a:cubicBezTo>
                <a:cubicBezTo>
                  <a:pt x="9226" y="1631"/>
                  <a:pt x="13272" y="0"/>
                  <a:pt x="18101" y="0"/>
                </a:cubicBezTo>
                <a:cubicBezTo>
                  <a:pt x="22931" y="0"/>
                  <a:pt x="26781" y="1696"/>
                  <a:pt x="30109" y="5023"/>
                </a:cubicBezTo>
                <a:cubicBezTo>
                  <a:pt x="30631" y="5544"/>
                  <a:pt x="31088" y="6001"/>
                  <a:pt x="31414" y="6392"/>
                </a:cubicBezTo>
                <a:cubicBezTo>
                  <a:pt x="34481" y="9719"/>
                  <a:pt x="35982" y="13698"/>
                  <a:pt x="35982" y="18264"/>
                </a:cubicBezTo>
                <a:cubicBezTo>
                  <a:pt x="35982" y="23156"/>
                  <a:pt x="34286" y="27265"/>
                  <a:pt x="30827" y="30722"/>
                </a:cubicBezTo>
                <a:cubicBezTo>
                  <a:pt x="29587" y="31961"/>
                  <a:pt x="28738" y="32809"/>
                  <a:pt x="28217" y="33266"/>
                </a:cubicBezTo>
                <a:cubicBezTo>
                  <a:pt x="26258" y="35157"/>
                  <a:pt x="24888" y="36853"/>
                  <a:pt x="24301" y="38353"/>
                </a:cubicBezTo>
                <a:cubicBezTo>
                  <a:pt x="23975" y="39201"/>
                  <a:pt x="23648" y="40179"/>
                  <a:pt x="23387" y="41158"/>
                </a:cubicBezTo>
                <a:cubicBezTo>
                  <a:pt x="22735" y="43767"/>
                  <a:pt x="22408" y="46702"/>
                  <a:pt x="22408" y="49963"/>
                </a:cubicBezTo>
                <a:lnTo>
                  <a:pt x="22408" y="62421"/>
                </a:lnTo>
                <a:cubicBezTo>
                  <a:pt x="22408" y="65096"/>
                  <a:pt x="22604" y="67574"/>
                  <a:pt x="23061" y="69857"/>
                </a:cubicBezTo>
                <a:cubicBezTo>
                  <a:pt x="23126" y="69988"/>
                  <a:pt x="23191" y="70118"/>
                  <a:pt x="23191" y="70249"/>
                </a:cubicBezTo>
                <a:cubicBezTo>
                  <a:pt x="23518" y="71553"/>
                  <a:pt x="23909" y="72858"/>
                  <a:pt x="24366" y="74032"/>
                </a:cubicBezTo>
                <a:cubicBezTo>
                  <a:pt x="25214" y="75923"/>
                  <a:pt x="26389" y="77880"/>
                  <a:pt x="28021" y="79967"/>
                </a:cubicBezTo>
                <a:cubicBezTo>
                  <a:pt x="28934" y="80620"/>
                  <a:pt x="29913" y="81468"/>
                  <a:pt x="30892" y="82381"/>
                </a:cubicBezTo>
                <a:cubicBezTo>
                  <a:pt x="32915" y="84402"/>
                  <a:pt x="34351" y="86620"/>
                  <a:pt x="35199" y="89164"/>
                </a:cubicBezTo>
                <a:cubicBezTo>
                  <a:pt x="36047" y="90208"/>
                  <a:pt x="36896" y="91121"/>
                  <a:pt x="37679" y="91969"/>
                </a:cubicBezTo>
                <a:cubicBezTo>
                  <a:pt x="37810" y="92034"/>
                  <a:pt x="37875" y="92164"/>
                  <a:pt x="37940" y="92295"/>
                </a:cubicBezTo>
                <a:cubicBezTo>
                  <a:pt x="38462" y="92817"/>
                  <a:pt x="39049" y="93274"/>
                  <a:pt x="39637" y="93730"/>
                </a:cubicBezTo>
                <a:cubicBezTo>
                  <a:pt x="40746" y="94448"/>
                  <a:pt x="41856" y="95230"/>
                  <a:pt x="43030" y="95882"/>
                </a:cubicBezTo>
                <a:cubicBezTo>
                  <a:pt x="43096" y="95882"/>
                  <a:pt x="43226" y="95948"/>
                  <a:pt x="43357" y="96078"/>
                </a:cubicBezTo>
                <a:cubicBezTo>
                  <a:pt x="45380" y="97187"/>
                  <a:pt x="47729" y="98035"/>
                  <a:pt x="50405" y="98687"/>
                </a:cubicBezTo>
                <a:lnTo>
                  <a:pt x="62347" y="101883"/>
                </a:lnTo>
                <a:cubicBezTo>
                  <a:pt x="65479" y="102731"/>
                  <a:pt x="68416" y="103188"/>
                  <a:pt x="71157" y="103188"/>
                </a:cubicBezTo>
                <a:lnTo>
                  <a:pt x="73963" y="103188"/>
                </a:lnTo>
                <a:cubicBezTo>
                  <a:pt x="74812" y="103122"/>
                  <a:pt x="77814" y="101753"/>
                  <a:pt x="82969" y="99144"/>
                </a:cubicBezTo>
                <a:cubicBezTo>
                  <a:pt x="87211" y="96730"/>
                  <a:pt x="91649" y="96143"/>
                  <a:pt x="96412" y="97383"/>
                </a:cubicBezTo>
                <a:cubicBezTo>
                  <a:pt x="98566" y="97904"/>
                  <a:pt x="100459" y="98818"/>
                  <a:pt x="102155" y="99992"/>
                </a:cubicBezTo>
                <a:cubicBezTo>
                  <a:pt x="104440" y="101427"/>
                  <a:pt x="106332" y="103383"/>
                  <a:pt x="107768" y="105927"/>
                </a:cubicBezTo>
                <a:cubicBezTo>
                  <a:pt x="110182" y="110102"/>
                  <a:pt x="110704" y="114407"/>
                  <a:pt x="109464" y="119037"/>
                </a:cubicBezTo>
                <a:cubicBezTo>
                  <a:pt x="108225" y="123669"/>
                  <a:pt x="105549" y="127126"/>
                  <a:pt x="101437" y="129409"/>
                </a:cubicBezTo>
                <a:cubicBezTo>
                  <a:pt x="100915" y="129735"/>
                  <a:pt x="100393" y="130061"/>
                  <a:pt x="99806" y="130322"/>
                </a:cubicBezTo>
                <a:cubicBezTo>
                  <a:pt x="95825" y="132409"/>
                  <a:pt x="91583" y="132800"/>
                  <a:pt x="87146" y="131626"/>
                </a:cubicBezTo>
                <a:cubicBezTo>
                  <a:pt x="82382" y="130387"/>
                  <a:pt x="78858" y="127647"/>
                  <a:pt x="76443" y="123343"/>
                </a:cubicBezTo>
                <a:cubicBezTo>
                  <a:pt x="75595" y="121843"/>
                  <a:pt x="75007" y="120864"/>
                  <a:pt x="74747" y="120342"/>
                </a:cubicBezTo>
                <a:cubicBezTo>
                  <a:pt x="73311" y="117863"/>
                  <a:pt x="72005" y="116168"/>
                  <a:pt x="70831" y="115189"/>
                </a:cubicBezTo>
                <a:cubicBezTo>
                  <a:pt x="70113" y="114667"/>
                  <a:pt x="69265" y="114146"/>
                  <a:pt x="68351" y="113624"/>
                </a:cubicBezTo>
                <a:cubicBezTo>
                  <a:pt x="66002" y="112254"/>
                  <a:pt x="63261" y="111145"/>
                  <a:pt x="60128" y="110297"/>
                </a:cubicBezTo>
                <a:lnTo>
                  <a:pt x="48186" y="107101"/>
                </a:lnTo>
                <a:cubicBezTo>
                  <a:pt x="45575" y="106384"/>
                  <a:pt x="43096" y="105927"/>
                  <a:pt x="40746" y="105797"/>
                </a:cubicBezTo>
                <a:lnTo>
                  <a:pt x="40420" y="105797"/>
                </a:lnTo>
                <a:cubicBezTo>
                  <a:pt x="39049" y="105797"/>
                  <a:pt x="37679" y="105797"/>
                  <a:pt x="36374" y="105992"/>
                </a:cubicBezTo>
                <a:cubicBezTo>
                  <a:pt x="34677" y="106253"/>
                  <a:pt x="32850" y="106710"/>
                  <a:pt x="30892" y="107427"/>
                </a:cubicBezTo>
                <a:cubicBezTo>
                  <a:pt x="27433" y="110950"/>
                  <a:pt x="23257" y="112711"/>
                  <a:pt x="18362" y="112711"/>
                </a:cubicBezTo>
                <a:cubicBezTo>
                  <a:pt x="15099" y="112711"/>
                  <a:pt x="12228" y="111993"/>
                  <a:pt x="9617" y="110493"/>
                </a:cubicBezTo>
                <a:cubicBezTo>
                  <a:pt x="6616" y="108993"/>
                  <a:pt x="4266" y="106645"/>
                  <a:pt x="2504" y="103579"/>
                </a:cubicBezTo>
                <a:cubicBezTo>
                  <a:pt x="24" y="99340"/>
                  <a:pt x="-628" y="94839"/>
                  <a:pt x="612" y="90077"/>
                </a:cubicBezTo>
                <a:cubicBezTo>
                  <a:pt x="1786" y="85577"/>
                  <a:pt x="4462" y="82120"/>
                  <a:pt x="8508" y="79641"/>
                </a:cubicBezTo>
                <a:cubicBezTo>
                  <a:pt x="9291" y="78532"/>
                  <a:pt x="10074" y="77489"/>
                  <a:pt x="10662" y="76445"/>
                </a:cubicBezTo>
                <a:cubicBezTo>
                  <a:pt x="10662" y="76380"/>
                  <a:pt x="10662" y="76249"/>
                  <a:pt x="10662" y="76184"/>
                </a:cubicBezTo>
                <a:cubicBezTo>
                  <a:pt x="11053" y="75532"/>
                  <a:pt x="11380" y="74814"/>
                  <a:pt x="11706" y="74097"/>
                </a:cubicBezTo>
                <a:cubicBezTo>
                  <a:pt x="12228" y="72923"/>
                  <a:pt x="12619" y="71684"/>
                  <a:pt x="12880" y="70314"/>
                </a:cubicBezTo>
                <a:cubicBezTo>
                  <a:pt x="12880" y="70183"/>
                  <a:pt x="12880" y="70053"/>
                  <a:pt x="12880" y="69923"/>
                </a:cubicBezTo>
                <a:cubicBezTo>
                  <a:pt x="13337" y="67639"/>
                  <a:pt x="13599" y="65096"/>
                  <a:pt x="13599" y="62487"/>
                </a:cubicBezTo>
                <a:lnTo>
                  <a:pt x="13599" y="50029"/>
                </a:lnTo>
                <a:cubicBezTo>
                  <a:pt x="13599" y="46767"/>
                  <a:pt x="13272" y="43832"/>
                  <a:pt x="12619" y="41223"/>
                </a:cubicBezTo>
                <a:cubicBezTo>
                  <a:pt x="12293" y="40179"/>
                  <a:pt x="12032" y="39331"/>
                  <a:pt x="11771" y="38549"/>
                </a:cubicBezTo>
                <a:cubicBezTo>
                  <a:pt x="11575" y="37701"/>
                  <a:pt x="9552" y="35157"/>
                  <a:pt x="5702" y="30787"/>
                </a:cubicBezTo>
              </a:path>
            </a:pathLst>
          </a:custGeom>
          <a:solidFill>
            <a:schemeClr val="bg1"/>
          </a:solidFill>
          <a:ln w="65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3" dirty="0"/>
          </a:p>
        </p:txBody>
      </p:sp>
      <p:sp>
        <p:nvSpPr>
          <p:cNvPr id="3094" name="Rounded Rectangle 2390">
            <a:extLst>
              <a:ext uri="{FF2B5EF4-FFF2-40B4-BE49-F238E27FC236}">
                <a16:creationId xmlns:a16="http://schemas.microsoft.com/office/drawing/2014/main" id="{1CB67D42-1488-74DB-6AF3-E958D6E0FFC2}"/>
              </a:ext>
            </a:extLst>
          </p:cNvPr>
          <p:cNvSpPr/>
          <p:nvPr/>
        </p:nvSpPr>
        <p:spPr>
          <a:xfrm>
            <a:off x="13182022" y="20730917"/>
            <a:ext cx="6330811" cy="1995194"/>
          </a:xfrm>
          <a:prstGeom prst="roundRect">
            <a:avLst>
              <a:gd name="adj" fmla="val 13122"/>
            </a:avLst>
          </a:prstGeom>
          <a:solidFill>
            <a:schemeClr val="bg1"/>
          </a:solidFill>
          <a:ln w="6350" cap="rnd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/>
          </a:p>
        </p:txBody>
      </p:sp>
      <p:grpSp>
        <p:nvGrpSpPr>
          <p:cNvPr id="3095" name="Group 3094">
            <a:extLst>
              <a:ext uri="{FF2B5EF4-FFF2-40B4-BE49-F238E27FC236}">
                <a16:creationId xmlns:a16="http://schemas.microsoft.com/office/drawing/2014/main" id="{E50F4E08-7EDA-520F-64C4-6650D2A07147}"/>
              </a:ext>
            </a:extLst>
          </p:cNvPr>
          <p:cNvGrpSpPr/>
          <p:nvPr/>
        </p:nvGrpSpPr>
        <p:grpSpPr>
          <a:xfrm>
            <a:off x="11950579" y="21420729"/>
            <a:ext cx="1102733" cy="613426"/>
            <a:chOff x="3845745" y="5092107"/>
            <a:chExt cx="390353" cy="247841"/>
          </a:xfrm>
        </p:grpSpPr>
        <p:sp>
          <p:nvSpPr>
            <p:cNvPr id="3213" name="object 105">
              <a:extLst>
                <a:ext uri="{FF2B5EF4-FFF2-40B4-BE49-F238E27FC236}">
                  <a16:creationId xmlns:a16="http://schemas.microsoft.com/office/drawing/2014/main" id="{0505E7BC-7E44-A83D-09C4-C04CA2FA3566}"/>
                </a:ext>
              </a:extLst>
            </p:cNvPr>
            <p:cNvSpPr txBox="1"/>
            <p:nvPr/>
          </p:nvSpPr>
          <p:spPr>
            <a:xfrm>
              <a:off x="3846843" y="5231948"/>
              <a:ext cx="388156" cy="108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2</a:t>
              </a: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–</a:t>
              </a: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3</a:t>
              </a:r>
              <a:r>
                <a:rPr lang="en-US" sz="1400" spc="-28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400" spc="2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weeks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3214" name="object 106">
              <a:extLst>
                <a:ext uri="{FF2B5EF4-FFF2-40B4-BE49-F238E27FC236}">
                  <a16:creationId xmlns:a16="http://schemas.microsoft.com/office/drawing/2014/main" id="{343EEE40-5633-4791-AA6A-C69EA45C58C8}"/>
                </a:ext>
              </a:extLst>
            </p:cNvPr>
            <p:cNvSpPr txBox="1"/>
            <p:nvPr/>
          </p:nvSpPr>
          <p:spPr>
            <a:xfrm>
              <a:off x="3845745" y="5092107"/>
              <a:ext cx="390353" cy="108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6354" algn="ctr">
                <a:spcBef>
                  <a:spcPts val="57"/>
                </a:spcBef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SCREENING</a:t>
              </a:r>
            </a:p>
          </p:txBody>
        </p:sp>
      </p:grpSp>
      <p:sp>
        <p:nvSpPr>
          <p:cNvPr id="3096" name="object 133">
            <a:extLst>
              <a:ext uri="{FF2B5EF4-FFF2-40B4-BE49-F238E27FC236}">
                <a16:creationId xmlns:a16="http://schemas.microsoft.com/office/drawing/2014/main" id="{D4D18A44-7A8B-F4B6-987A-A1BD321D5044}"/>
              </a:ext>
            </a:extLst>
          </p:cNvPr>
          <p:cNvSpPr txBox="1"/>
          <p:nvPr/>
        </p:nvSpPr>
        <p:spPr>
          <a:xfrm>
            <a:off x="13243455" y="20580787"/>
            <a:ext cx="272089" cy="199519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6354" algn="ctr">
              <a:spcBef>
                <a:spcPts val="35"/>
              </a:spcBef>
            </a:pPr>
            <a:r>
              <a:rPr lang="en-US" sz="1200" b="1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1:1 Randomization</a:t>
            </a:r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10F78793-3048-8BDE-E6F7-891DFEE91779}"/>
              </a:ext>
            </a:extLst>
          </p:cNvPr>
          <p:cNvSpPr/>
          <p:nvPr/>
        </p:nvSpPr>
        <p:spPr>
          <a:xfrm>
            <a:off x="13432795" y="20703540"/>
            <a:ext cx="5877836" cy="203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3098" name="object 109">
            <a:extLst>
              <a:ext uri="{FF2B5EF4-FFF2-40B4-BE49-F238E27FC236}">
                <a16:creationId xmlns:a16="http://schemas.microsoft.com/office/drawing/2014/main" id="{ECB65DEF-1632-81FE-8F15-AED4496BB9E4}"/>
              </a:ext>
            </a:extLst>
          </p:cNvPr>
          <p:cNvSpPr txBox="1"/>
          <p:nvPr/>
        </p:nvSpPr>
        <p:spPr>
          <a:xfrm>
            <a:off x="15724576" y="23361680"/>
            <a:ext cx="1273723" cy="244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4" algn="ctr">
              <a:spcBef>
                <a:spcPts val="50"/>
              </a:spcBef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36 weeks</a:t>
            </a:r>
          </a:p>
        </p:txBody>
      </p:sp>
      <p:sp>
        <p:nvSpPr>
          <p:cNvPr id="3099" name="object 110">
            <a:extLst>
              <a:ext uri="{FF2B5EF4-FFF2-40B4-BE49-F238E27FC236}">
                <a16:creationId xmlns:a16="http://schemas.microsoft.com/office/drawing/2014/main" id="{7BD5A8DF-9953-BE9E-BBA5-97361618238C}"/>
              </a:ext>
            </a:extLst>
          </p:cNvPr>
          <p:cNvSpPr txBox="1"/>
          <p:nvPr/>
        </p:nvSpPr>
        <p:spPr>
          <a:xfrm>
            <a:off x="13816053" y="21058783"/>
            <a:ext cx="5090769" cy="28488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6354" algn="ctr">
              <a:spcBef>
                <a:spcPts val="57"/>
              </a:spcBef>
            </a:pPr>
            <a:r>
              <a:rPr lang="en-US" sz="1400" b="1" spc="-2" dirty="0">
                <a:solidFill>
                  <a:schemeClr val="accent1"/>
                </a:solidFill>
                <a:cs typeface="Calibri"/>
              </a:rPr>
              <a:t>Efgartigimod rHuPH20 SC + OCS</a:t>
            </a:r>
          </a:p>
        </p:txBody>
      </p:sp>
      <p:sp>
        <p:nvSpPr>
          <p:cNvPr id="3100" name="object 111">
            <a:extLst>
              <a:ext uri="{FF2B5EF4-FFF2-40B4-BE49-F238E27FC236}">
                <a16:creationId xmlns:a16="http://schemas.microsoft.com/office/drawing/2014/main" id="{E9C07726-B4E2-BF33-0DF4-E8F206D3DD62}"/>
              </a:ext>
            </a:extLst>
          </p:cNvPr>
          <p:cNvSpPr txBox="1"/>
          <p:nvPr/>
        </p:nvSpPr>
        <p:spPr>
          <a:xfrm>
            <a:off x="13971572" y="23008497"/>
            <a:ext cx="4779727" cy="28488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6354" algn="ctr">
              <a:spcBef>
                <a:spcPts val="57"/>
              </a:spcBef>
            </a:pPr>
            <a:r>
              <a:rPr lang="en-US" sz="1400" b="1" spc="2" dirty="0">
                <a:solidFill>
                  <a:schemeClr val="tx2">
                    <a:lumMod val="75000"/>
                  </a:schemeClr>
                </a:solidFill>
                <a:cs typeface="Calibri"/>
              </a:rPr>
              <a:t>Placebo rHuPH20 SC + OCS</a:t>
            </a:r>
          </a:p>
        </p:txBody>
      </p:sp>
      <p:cxnSp>
        <p:nvCxnSpPr>
          <p:cNvPr id="3101" name="Straight Arrow Connector 3100">
            <a:extLst>
              <a:ext uri="{FF2B5EF4-FFF2-40B4-BE49-F238E27FC236}">
                <a16:creationId xmlns:a16="http://schemas.microsoft.com/office/drawing/2014/main" id="{B401FE97-ECF8-51B3-5138-BCED280C95AC}"/>
              </a:ext>
            </a:extLst>
          </p:cNvPr>
          <p:cNvCxnSpPr/>
          <p:nvPr/>
        </p:nvCxnSpPr>
        <p:spPr>
          <a:xfrm>
            <a:off x="13467540" y="23311355"/>
            <a:ext cx="5787793" cy="9074"/>
          </a:xfrm>
          <a:prstGeom prst="straightConnector1">
            <a:avLst/>
          </a:prstGeom>
          <a:ln w="12700" cap="sq">
            <a:solidFill>
              <a:schemeClr val="tx2">
                <a:lumMod val="40000"/>
                <a:lumOff val="60000"/>
              </a:schemeClr>
            </a:solidFill>
            <a:miter lim="800000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Straight Connector 3101">
            <a:extLst>
              <a:ext uri="{FF2B5EF4-FFF2-40B4-BE49-F238E27FC236}">
                <a16:creationId xmlns:a16="http://schemas.microsoft.com/office/drawing/2014/main" id="{40CF554A-6C9D-A666-9C43-4971B0F9575B}"/>
              </a:ext>
            </a:extLst>
          </p:cNvPr>
          <p:cNvCxnSpPr>
            <a:cxnSpLocks/>
            <a:stCxn id="3094" idx="1"/>
          </p:cNvCxnSpPr>
          <p:nvPr/>
        </p:nvCxnSpPr>
        <p:spPr>
          <a:xfrm flipH="1" flipV="1">
            <a:off x="11821865" y="21726372"/>
            <a:ext cx="1360157" cy="2142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</a:schemeClr>
            </a:solidFill>
            <a:round/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1" name="Group 3160">
            <a:extLst>
              <a:ext uri="{FF2B5EF4-FFF2-40B4-BE49-F238E27FC236}">
                <a16:creationId xmlns:a16="http://schemas.microsoft.com/office/drawing/2014/main" id="{CA72C1D9-99E2-8967-CAEC-E039B2E6938A}"/>
              </a:ext>
            </a:extLst>
          </p:cNvPr>
          <p:cNvGrpSpPr/>
          <p:nvPr/>
        </p:nvGrpSpPr>
        <p:grpSpPr>
          <a:xfrm>
            <a:off x="13430742" y="20498777"/>
            <a:ext cx="5898708" cy="495087"/>
            <a:chOff x="6102524" y="4003416"/>
            <a:chExt cx="2572020" cy="201744"/>
          </a:xfrm>
        </p:grpSpPr>
        <p:sp>
          <p:nvSpPr>
            <p:cNvPr id="3175" name="object 113">
              <a:extLst>
                <a:ext uri="{FF2B5EF4-FFF2-40B4-BE49-F238E27FC236}">
                  <a16:creationId xmlns:a16="http://schemas.microsoft.com/office/drawing/2014/main" id="{1E04F568-FBCF-E5A0-19B4-7680C5D2B401}"/>
                </a:ext>
              </a:extLst>
            </p:cNvPr>
            <p:cNvSpPr/>
            <p:nvPr/>
          </p:nvSpPr>
          <p:spPr>
            <a:xfrm>
              <a:off x="7859950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76" name="object 121">
              <a:extLst>
                <a:ext uri="{FF2B5EF4-FFF2-40B4-BE49-F238E27FC236}">
                  <a16:creationId xmlns:a16="http://schemas.microsoft.com/office/drawing/2014/main" id="{8BD0AA47-434D-9C09-E72E-51361717B22D}"/>
                </a:ext>
              </a:extLst>
            </p:cNvPr>
            <p:cNvSpPr/>
            <p:nvPr/>
          </p:nvSpPr>
          <p:spPr>
            <a:xfrm>
              <a:off x="7930243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77" name="object 122">
              <a:extLst>
                <a:ext uri="{FF2B5EF4-FFF2-40B4-BE49-F238E27FC236}">
                  <a16:creationId xmlns:a16="http://schemas.microsoft.com/office/drawing/2014/main" id="{F034B98C-5FF4-0684-CCE7-9F26663D926F}"/>
                </a:ext>
              </a:extLst>
            </p:cNvPr>
            <p:cNvSpPr/>
            <p:nvPr/>
          </p:nvSpPr>
          <p:spPr>
            <a:xfrm>
              <a:off x="8000535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78" name="object 123">
              <a:extLst>
                <a:ext uri="{FF2B5EF4-FFF2-40B4-BE49-F238E27FC236}">
                  <a16:creationId xmlns:a16="http://schemas.microsoft.com/office/drawing/2014/main" id="{561F41A4-80D9-5D4E-BE99-0F8BCB5BCCE4}"/>
                </a:ext>
              </a:extLst>
            </p:cNvPr>
            <p:cNvSpPr/>
            <p:nvPr/>
          </p:nvSpPr>
          <p:spPr>
            <a:xfrm>
              <a:off x="8070828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79" name="object 124">
              <a:extLst>
                <a:ext uri="{FF2B5EF4-FFF2-40B4-BE49-F238E27FC236}">
                  <a16:creationId xmlns:a16="http://schemas.microsoft.com/office/drawing/2014/main" id="{50D44A97-596A-EB9A-7018-1D3E6155C1B8}"/>
                </a:ext>
              </a:extLst>
            </p:cNvPr>
            <p:cNvSpPr/>
            <p:nvPr/>
          </p:nvSpPr>
          <p:spPr>
            <a:xfrm>
              <a:off x="8141121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80" name="object 113">
              <a:extLst>
                <a:ext uri="{FF2B5EF4-FFF2-40B4-BE49-F238E27FC236}">
                  <a16:creationId xmlns:a16="http://schemas.microsoft.com/office/drawing/2014/main" id="{C4B32A73-917E-DB3A-1D08-722FACF11BB5}"/>
                </a:ext>
              </a:extLst>
            </p:cNvPr>
            <p:cNvSpPr/>
            <p:nvPr/>
          </p:nvSpPr>
          <p:spPr>
            <a:xfrm>
              <a:off x="6102524" y="4003420"/>
              <a:ext cx="45720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81" name="object 121">
              <a:extLst>
                <a:ext uri="{FF2B5EF4-FFF2-40B4-BE49-F238E27FC236}">
                  <a16:creationId xmlns:a16="http://schemas.microsoft.com/office/drawing/2014/main" id="{82F4913D-62B2-8608-2A11-FBB05FAA8FF2}"/>
                </a:ext>
              </a:extLst>
            </p:cNvPr>
            <p:cNvSpPr/>
            <p:nvPr/>
          </p:nvSpPr>
          <p:spPr>
            <a:xfrm>
              <a:off x="6172925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82" name="object 113">
              <a:extLst>
                <a:ext uri="{FF2B5EF4-FFF2-40B4-BE49-F238E27FC236}">
                  <a16:creationId xmlns:a16="http://schemas.microsoft.com/office/drawing/2014/main" id="{EBC31A4C-51C5-89A3-DBD1-907B57D5A941}"/>
                </a:ext>
              </a:extLst>
            </p:cNvPr>
            <p:cNvSpPr/>
            <p:nvPr/>
          </p:nvSpPr>
          <p:spPr>
            <a:xfrm>
              <a:off x="6243217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83" name="object 121">
              <a:extLst>
                <a:ext uri="{FF2B5EF4-FFF2-40B4-BE49-F238E27FC236}">
                  <a16:creationId xmlns:a16="http://schemas.microsoft.com/office/drawing/2014/main" id="{47D8BFB9-2DDA-C158-8D96-EF76FD857EA2}"/>
                </a:ext>
              </a:extLst>
            </p:cNvPr>
            <p:cNvSpPr/>
            <p:nvPr/>
          </p:nvSpPr>
          <p:spPr>
            <a:xfrm>
              <a:off x="6313510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84" name="object 122">
              <a:extLst>
                <a:ext uri="{FF2B5EF4-FFF2-40B4-BE49-F238E27FC236}">
                  <a16:creationId xmlns:a16="http://schemas.microsoft.com/office/drawing/2014/main" id="{E4B8068A-C0FA-A3C5-3DAD-405C088DF9B6}"/>
                </a:ext>
              </a:extLst>
            </p:cNvPr>
            <p:cNvSpPr/>
            <p:nvPr/>
          </p:nvSpPr>
          <p:spPr>
            <a:xfrm>
              <a:off x="6383803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85" name="object 123">
              <a:extLst>
                <a:ext uri="{FF2B5EF4-FFF2-40B4-BE49-F238E27FC236}">
                  <a16:creationId xmlns:a16="http://schemas.microsoft.com/office/drawing/2014/main" id="{6857A1A9-E864-0D4E-3FBC-AD07A242D3DA}"/>
                </a:ext>
              </a:extLst>
            </p:cNvPr>
            <p:cNvSpPr/>
            <p:nvPr/>
          </p:nvSpPr>
          <p:spPr>
            <a:xfrm>
              <a:off x="6454096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86" name="object 113">
              <a:extLst>
                <a:ext uri="{FF2B5EF4-FFF2-40B4-BE49-F238E27FC236}">
                  <a16:creationId xmlns:a16="http://schemas.microsoft.com/office/drawing/2014/main" id="{F7854BAA-3E1E-25F2-D6F3-57C096BF4676}"/>
                </a:ext>
              </a:extLst>
            </p:cNvPr>
            <p:cNvSpPr/>
            <p:nvPr/>
          </p:nvSpPr>
          <p:spPr>
            <a:xfrm>
              <a:off x="6524388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87" name="object 121">
              <a:extLst>
                <a:ext uri="{FF2B5EF4-FFF2-40B4-BE49-F238E27FC236}">
                  <a16:creationId xmlns:a16="http://schemas.microsoft.com/office/drawing/2014/main" id="{D8E39BC3-7FDC-871A-0437-6D542365F91D}"/>
                </a:ext>
              </a:extLst>
            </p:cNvPr>
            <p:cNvSpPr/>
            <p:nvPr/>
          </p:nvSpPr>
          <p:spPr>
            <a:xfrm>
              <a:off x="6594681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88" name="object 122">
              <a:extLst>
                <a:ext uri="{FF2B5EF4-FFF2-40B4-BE49-F238E27FC236}">
                  <a16:creationId xmlns:a16="http://schemas.microsoft.com/office/drawing/2014/main" id="{5FBEB816-8FC1-3F76-A6AD-E52DCE78C6C9}"/>
                </a:ext>
              </a:extLst>
            </p:cNvPr>
            <p:cNvSpPr/>
            <p:nvPr/>
          </p:nvSpPr>
          <p:spPr>
            <a:xfrm>
              <a:off x="6664974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89" name="object 123">
              <a:extLst>
                <a:ext uri="{FF2B5EF4-FFF2-40B4-BE49-F238E27FC236}">
                  <a16:creationId xmlns:a16="http://schemas.microsoft.com/office/drawing/2014/main" id="{087971B9-16FC-DDCD-5AF6-46993A7C1A10}"/>
                </a:ext>
              </a:extLst>
            </p:cNvPr>
            <p:cNvSpPr/>
            <p:nvPr/>
          </p:nvSpPr>
          <p:spPr>
            <a:xfrm>
              <a:off x="6735266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90" name="object 113">
              <a:extLst>
                <a:ext uri="{FF2B5EF4-FFF2-40B4-BE49-F238E27FC236}">
                  <a16:creationId xmlns:a16="http://schemas.microsoft.com/office/drawing/2014/main" id="{C8031D97-E5A3-A737-D9FA-ACDA99787301}"/>
                </a:ext>
              </a:extLst>
            </p:cNvPr>
            <p:cNvSpPr/>
            <p:nvPr/>
          </p:nvSpPr>
          <p:spPr>
            <a:xfrm>
              <a:off x="6805559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91" name="object 121">
              <a:extLst>
                <a:ext uri="{FF2B5EF4-FFF2-40B4-BE49-F238E27FC236}">
                  <a16:creationId xmlns:a16="http://schemas.microsoft.com/office/drawing/2014/main" id="{8C5B1C14-229C-D644-A799-CF297FED824F}"/>
                </a:ext>
              </a:extLst>
            </p:cNvPr>
            <p:cNvSpPr/>
            <p:nvPr/>
          </p:nvSpPr>
          <p:spPr>
            <a:xfrm>
              <a:off x="6875852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92" name="object 122">
              <a:extLst>
                <a:ext uri="{FF2B5EF4-FFF2-40B4-BE49-F238E27FC236}">
                  <a16:creationId xmlns:a16="http://schemas.microsoft.com/office/drawing/2014/main" id="{98DD2E31-FD70-64CB-66F8-E8285E0643DC}"/>
                </a:ext>
              </a:extLst>
            </p:cNvPr>
            <p:cNvSpPr/>
            <p:nvPr/>
          </p:nvSpPr>
          <p:spPr>
            <a:xfrm>
              <a:off x="6946145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93" name="object 123">
              <a:extLst>
                <a:ext uri="{FF2B5EF4-FFF2-40B4-BE49-F238E27FC236}">
                  <a16:creationId xmlns:a16="http://schemas.microsoft.com/office/drawing/2014/main" id="{22C9FAE0-7A8A-3D14-99A7-171DA289D40D}"/>
                </a:ext>
              </a:extLst>
            </p:cNvPr>
            <p:cNvSpPr/>
            <p:nvPr/>
          </p:nvSpPr>
          <p:spPr>
            <a:xfrm>
              <a:off x="7016437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94" name="object 121">
              <a:extLst>
                <a:ext uri="{FF2B5EF4-FFF2-40B4-BE49-F238E27FC236}">
                  <a16:creationId xmlns:a16="http://schemas.microsoft.com/office/drawing/2014/main" id="{4FF71070-64DB-662B-3EBD-CDE30ECB2CA7}"/>
                </a:ext>
              </a:extLst>
            </p:cNvPr>
            <p:cNvSpPr/>
            <p:nvPr/>
          </p:nvSpPr>
          <p:spPr>
            <a:xfrm>
              <a:off x="7086730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95" name="object 122">
              <a:extLst>
                <a:ext uri="{FF2B5EF4-FFF2-40B4-BE49-F238E27FC236}">
                  <a16:creationId xmlns:a16="http://schemas.microsoft.com/office/drawing/2014/main" id="{18C14DAD-1B60-19ED-62F7-7D56BDE1F232}"/>
                </a:ext>
              </a:extLst>
            </p:cNvPr>
            <p:cNvSpPr/>
            <p:nvPr/>
          </p:nvSpPr>
          <p:spPr>
            <a:xfrm>
              <a:off x="7157023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96" name="object 123">
              <a:extLst>
                <a:ext uri="{FF2B5EF4-FFF2-40B4-BE49-F238E27FC236}">
                  <a16:creationId xmlns:a16="http://schemas.microsoft.com/office/drawing/2014/main" id="{10B39F52-94F7-BC05-A059-BBE9AA17BFDB}"/>
                </a:ext>
              </a:extLst>
            </p:cNvPr>
            <p:cNvSpPr/>
            <p:nvPr/>
          </p:nvSpPr>
          <p:spPr>
            <a:xfrm>
              <a:off x="7227315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97" name="object 113">
              <a:extLst>
                <a:ext uri="{FF2B5EF4-FFF2-40B4-BE49-F238E27FC236}">
                  <a16:creationId xmlns:a16="http://schemas.microsoft.com/office/drawing/2014/main" id="{72E1502C-3493-63A8-16D7-E5E5A89A8EA0}"/>
                </a:ext>
              </a:extLst>
            </p:cNvPr>
            <p:cNvSpPr/>
            <p:nvPr/>
          </p:nvSpPr>
          <p:spPr>
            <a:xfrm>
              <a:off x="7297608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98" name="object 121">
              <a:extLst>
                <a:ext uri="{FF2B5EF4-FFF2-40B4-BE49-F238E27FC236}">
                  <a16:creationId xmlns:a16="http://schemas.microsoft.com/office/drawing/2014/main" id="{67448DA3-D06A-C6F2-4824-FFF27525F36A}"/>
                </a:ext>
              </a:extLst>
            </p:cNvPr>
            <p:cNvSpPr/>
            <p:nvPr/>
          </p:nvSpPr>
          <p:spPr>
            <a:xfrm>
              <a:off x="7367901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99" name="object 122">
              <a:extLst>
                <a:ext uri="{FF2B5EF4-FFF2-40B4-BE49-F238E27FC236}">
                  <a16:creationId xmlns:a16="http://schemas.microsoft.com/office/drawing/2014/main" id="{DF387585-D43F-1467-2E13-A1A3217FEA04}"/>
                </a:ext>
              </a:extLst>
            </p:cNvPr>
            <p:cNvSpPr/>
            <p:nvPr/>
          </p:nvSpPr>
          <p:spPr>
            <a:xfrm>
              <a:off x="7438194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00" name="object 123">
              <a:extLst>
                <a:ext uri="{FF2B5EF4-FFF2-40B4-BE49-F238E27FC236}">
                  <a16:creationId xmlns:a16="http://schemas.microsoft.com/office/drawing/2014/main" id="{653F1FCD-D261-6FEB-22D1-19FC71AE1E0B}"/>
                </a:ext>
              </a:extLst>
            </p:cNvPr>
            <p:cNvSpPr/>
            <p:nvPr/>
          </p:nvSpPr>
          <p:spPr>
            <a:xfrm>
              <a:off x="7508486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01" name="object 113">
              <a:extLst>
                <a:ext uri="{FF2B5EF4-FFF2-40B4-BE49-F238E27FC236}">
                  <a16:creationId xmlns:a16="http://schemas.microsoft.com/office/drawing/2014/main" id="{BE42530E-443F-7EF8-A29F-79373407ECC1}"/>
                </a:ext>
              </a:extLst>
            </p:cNvPr>
            <p:cNvSpPr/>
            <p:nvPr/>
          </p:nvSpPr>
          <p:spPr>
            <a:xfrm>
              <a:off x="7578779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202" name="object 121">
              <a:extLst>
                <a:ext uri="{FF2B5EF4-FFF2-40B4-BE49-F238E27FC236}">
                  <a16:creationId xmlns:a16="http://schemas.microsoft.com/office/drawing/2014/main" id="{B4B53C18-2B95-660B-4274-95705C20433E}"/>
                </a:ext>
              </a:extLst>
            </p:cNvPr>
            <p:cNvSpPr/>
            <p:nvPr/>
          </p:nvSpPr>
          <p:spPr>
            <a:xfrm>
              <a:off x="7649072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203" name="object 122">
              <a:extLst>
                <a:ext uri="{FF2B5EF4-FFF2-40B4-BE49-F238E27FC236}">
                  <a16:creationId xmlns:a16="http://schemas.microsoft.com/office/drawing/2014/main" id="{B5CE078A-9F94-5EC9-90CD-A256097B1A6E}"/>
                </a:ext>
              </a:extLst>
            </p:cNvPr>
            <p:cNvSpPr/>
            <p:nvPr/>
          </p:nvSpPr>
          <p:spPr>
            <a:xfrm>
              <a:off x="7719365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04" name="object 123">
              <a:extLst>
                <a:ext uri="{FF2B5EF4-FFF2-40B4-BE49-F238E27FC236}">
                  <a16:creationId xmlns:a16="http://schemas.microsoft.com/office/drawing/2014/main" id="{46208F7A-2167-C8E6-2034-D56EF106DFAA}"/>
                </a:ext>
              </a:extLst>
            </p:cNvPr>
            <p:cNvSpPr/>
            <p:nvPr/>
          </p:nvSpPr>
          <p:spPr>
            <a:xfrm>
              <a:off x="7789657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05" name="object 113">
              <a:extLst>
                <a:ext uri="{FF2B5EF4-FFF2-40B4-BE49-F238E27FC236}">
                  <a16:creationId xmlns:a16="http://schemas.microsoft.com/office/drawing/2014/main" id="{4516C5ED-B60F-E979-E761-BEF9AD2B5225}"/>
                </a:ext>
              </a:extLst>
            </p:cNvPr>
            <p:cNvSpPr/>
            <p:nvPr/>
          </p:nvSpPr>
          <p:spPr>
            <a:xfrm>
              <a:off x="8281706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206" name="object 121">
              <a:extLst>
                <a:ext uri="{FF2B5EF4-FFF2-40B4-BE49-F238E27FC236}">
                  <a16:creationId xmlns:a16="http://schemas.microsoft.com/office/drawing/2014/main" id="{AADB8821-C503-8EBD-67D9-A2E457EC66E9}"/>
                </a:ext>
              </a:extLst>
            </p:cNvPr>
            <p:cNvSpPr/>
            <p:nvPr/>
          </p:nvSpPr>
          <p:spPr>
            <a:xfrm>
              <a:off x="8351999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207" name="object 122">
              <a:extLst>
                <a:ext uri="{FF2B5EF4-FFF2-40B4-BE49-F238E27FC236}">
                  <a16:creationId xmlns:a16="http://schemas.microsoft.com/office/drawing/2014/main" id="{86FAFAFF-938F-4365-CA89-0BC0EE650A94}"/>
                </a:ext>
              </a:extLst>
            </p:cNvPr>
            <p:cNvSpPr/>
            <p:nvPr/>
          </p:nvSpPr>
          <p:spPr>
            <a:xfrm>
              <a:off x="8422292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08" name="object 123">
              <a:extLst>
                <a:ext uri="{FF2B5EF4-FFF2-40B4-BE49-F238E27FC236}">
                  <a16:creationId xmlns:a16="http://schemas.microsoft.com/office/drawing/2014/main" id="{DFD12E43-7D04-B8CA-7158-672412A023DF}"/>
                </a:ext>
              </a:extLst>
            </p:cNvPr>
            <p:cNvSpPr/>
            <p:nvPr/>
          </p:nvSpPr>
          <p:spPr>
            <a:xfrm>
              <a:off x="8492584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09" name="object 124">
              <a:extLst>
                <a:ext uri="{FF2B5EF4-FFF2-40B4-BE49-F238E27FC236}">
                  <a16:creationId xmlns:a16="http://schemas.microsoft.com/office/drawing/2014/main" id="{5E38EA95-DEA2-6B3F-38D3-222903BFAC72}"/>
                </a:ext>
              </a:extLst>
            </p:cNvPr>
            <p:cNvSpPr/>
            <p:nvPr/>
          </p:nvSpPr>
          <p:spPr>
            <a:xfrm>
              <a:off x="8562874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210" name="object 123">
              <a:extLst>
                <a:ext uri="{FF2B5EF4-FFF2-40B4-BE49-F238E27FC236}">
                  <a16:creationId xmlns:a16="http://schemas.microsoft.com/office/drawing/2014/main" id="{DA33567E-B9BB-EF35-B6EF-7FB8D1B939B3}"/>
                </a:ext>
              </a:extLst>
            </p:cNvPr>
            <p:cNvSpPr/>
            <p:nvPr/>
          </p:nvSpPr>
          <p:spPr>
            <a:xfrm>
              <a:off x="8211414" y="4003420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42" name="object 124">
              <a:extLst>
                <a:ext uri="{FF2B5EF4-FFF2-40B4-BE49-F238E27FC236}">
                  <a16:creationId xmlns:a16="http://schemas.microsoft.com/office/drawing/2014/main" id="{36FA5D65-488D-0746-E28C-8339B930506E}"/>
                </a:ext>
              </a:extLst>
            </p:cNvPr>
            <p:cNvSpPr/>
            <p:nvPr/>
          </p:nvSpPr>
          <p:spPr>
            <a:xfrm>
              <a:off x="8629325" y="400341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</p:grpSp>
      <p:grpSp>
        <p:nvGrpSpPr>
          <p:cNvPr id="3162" name="Group 3161">
            <a:extLst>
              <a:ext uri="{FF2B5EF4-FFF2-40B4-BE49-F238E27FC236}">
                <a16:creationId xmlns:a16="http://schemas.microsoft.com/office/drawing/2014/main" id="{1B8026F7-A84A-59A6-FEB8-91750ABE8E1E}"/>
              </a:ext>
            </a:extLst>
          </p:cNvPr>
          <p:cNvGrpSpPr/>
          <p:nvPr/>
        </p:nvGrpSpPr>
        <p:grpSpPr>
          <a:xfrm>
            <a:off x="13569142" y="20296233"/>
            <a:ext cx="5787793" cy="164295"/>
            <a:chOff x="6090883" y="3909786"/>
            <a:chExt cx="2523658" cy="89108"/>
          </a:xfrm>
        </p:grpSpPr>
        <p:sp>
          <p:nvSpPr>
            <p:cNvPr id="3163" name="Isosceles Triangle 335">
              <a:extLst>
                <a:ext uri="{FF2B5EF4-FFF2-40B4-BE49-F238E27FC236}">
                  <a16:creationId xmlns:a16="http://schemas.microsoft.com/office/drawing/2014/main" id="{F72161BD-52C4-12A5-D38C-66CD9DC42CFE}"/>
                </a:ext>
              </a:extLst>
            </p:cNvPr>
            <p:cNvSpPr/>
            <p:nvPr/>
          </p:nvSpPr>
          <p:spPr>
            <a:xfrm rot="10800000">
              <a:off x="6090883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64" name="Isosceles Triangle 336">
              <a:extLst>
                <a:ext uri="{FF2B5EF4-FFF2-40B4-BE49-F238E27FC236}">
                  <a16:creationId xmlns:a16="http://schemas.microsoft.com/office/drawing/2014/main" id="{33A7B95B-96D7-9B27-1635-EDE601C615A4}"/>
                </a:ext>
              </a:extLst>
            </p:cNvPr>
            <p:cNvSpPr/>
            <p:nvPr/>
          </p:nvSpPr>
          <p:spPr>
            <a:xfrm rot="10800000">
              <a:off x="6161493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65" name="Isosceles Triangle 337">
              <a:extLst>
                <a:ext uri="{FF2B5EF4-FFF2-40B4-BE49-F238E27FC236}">
                  <a16:creationId xmlns:a16="http://schemas.microsoft.com/office/drawing/2014/main" id="{99A0BFCE-CA5E-AFB5-A852-96526DAC2A78}"/>
                </a:ext>
              </a:extLst>
            </p:cNvPr>
            <p:cNvSpPr/>
            <p:nvPr/>
          </p:nvSpPr>
          <p:spPr>
            <a:xfrm rot="10800000">
              <a:off x="6232104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66" name="Isosceles Triangle 338">
              <a:extLst>
                <a:ext uri="{FF2B5EF4-FFF2-40B4-BE49-F238E27FC236}">
                  <a16:creationId xmlns:a16="http://schemas.microsoft.com/office/drawing/2014/main" id="{B53716BB-D6E2-D87B-A7EF-C991AA7F208E}"/>
                </a:ext>
              </a:extLst>
            </p:cNvPr>
            <p:cNvSpPr/>
            <p:nvPr/>
          </p:nvSpPr>
          <p:spPr>
            <a:xfrm rot="10800000">
              <a:off x="6302714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67" name="Isosceles Triangle 339">
              <a:extLst>
                <a:ext uri="{FF2B5EF4-FFF2-40B4-BE49-F238E27FC236}">
                  <a16:creationId xmlns:a16="http://schemas.microsoft.com/office/drawing/2014/main" id="{45680F17-4A09-D87E-61DB-01D9EA1CBF44}"/>
                </a:ext>
              </a:extLst>
            </p:cNvPr>
            <p:cNvSpPr/>
            <p:nvPr/>
          </p:nvSpPr>
          <p:spPr>
            <a:xfrm rot="10800000">
              <a:off x="6583894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68" name="Isosceles Triangle 340">
              <a:extLst>
                <a:ext uri="{FF2B5EF4-FFF2-40B4-BE49-F238E27FC236}">
                  <a16:creationId xmlns:a16="http://schemas.microsoft.com/office/drawing/2014/main" id="{0731AD3F-2A8B-6008-BCE0-8DC0A7F27AAB}"/>
                </a:ext>
              </a:extLst>
            </p:cNvPr>
            <p:cNvSpPr/>
            <p:nvPr/>
          </p:nvSpPr>
          <p:spPr>
            <a:xfrm rot="10800000">
              <a:off x="6865074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69" name="Isosceles Triangle 341">
              <a:extLst>
                <a:ext uri="{FF2B5EF4-FFF2-40B4-BE49-F238E27FC236}">
                  <a16:creationId xmlns:a16="http://schemas.microsoft.com/office/drawing/2014/main" id="{4B254448-93CD-1D31-27D7-E179AA60B302}"/>
                </a:ext>
              </a:extLst>
            </p:cNvPr>
            <p:cNvSpPr/>
            <p:nvPr/>
          </p:nvSpPr>
          <p:spPr>
            <a:xfrm rot="10800000">
              <a:off x="7144479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70" name="Isosceles Triangle 342">
              <a:extLst>
                <a:ext uri="{FF2B5EF4-FFF2-40B4-BE49-F238E27FC236}">
                  <a16:creationId xmlns:a16="http://schemas.microsoft.com/office/drawing/2014/main" id="{7083824C-0EF3-A816-88B8-45628F767EC9}"/>
                </a:ext>
              </a:extLst>
            </p:cNvPr>
            <p:cNvSpPr/>
            <p:nvPr/>
          </p:nvSpPr>
          <p:spPr>
            <a:xfrm rot="10800000">
              <a:off x="7427355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71" name="Isosceles Triangle 343">
              <a:extLst>
                <a:ext uri="{FF2B5EF4-FFF2-40B4-BE49-F238E27FC236}">
                  <a16:creationId xmlns:a16="http://schemas.microsoft.com/office/drawing/2014/main" id="{21B87FD9-9067-F15A-737C-61B0EB52ADE4}"/>
                </a:ext>
              </a:extLst>
            </p:cNvPr>
            <p:cNvSpPr/>
            <p:nvPr/>
          </p:nvSpPr>
          <p:spPr>
            <a:xfrm rot="10800000">
              <a:off x="7707334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72" name="Isosceles Triangle 344">
              <a:extLst>
                <a:ext uri="{FF2B5EF4-FFF2-40B4-BE49-F238E27FC236}">
                  <a16:creationId xmlns:a16="http://schemas.microsoft.com/office/drawing/2014/main" id="{20FF830F-2986-C7E4-0760-15C8D8A82CAF}"/>
                </a:ext>
              </a:extLst>
            </p:cNvPr>
            <p:cNvSpPr/>
            <p:nvPr/>
          </p:nvSpPr>
          <p:spPr>
            <a:xfrm rot="10800000">
              <a:off x="7988972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73" name="Isosceles Triangle 345">
              <a:extLst>
                <a:ext uri="{FF2B5EF4-FFF2-40B4-BE49-F238E27FC236}">
                  <a16:creationId xmlns:a16="http://schemas.microsoft.com/office/drawing/2014/main" id="{B34B5942-9360-6C47-67CB-E941EC10785D}"/>
                </a:ext>
              </a:extLst>
            </p:cNvPr>
            <p:cNvSpPr/>
            <p:nvPr/>
          </p:nvSpPr>
          <p:spPr>
            <a:xfrm rot="10800000">
              <a:off x="8268951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3174" name="Isosceles Triangle 346">
              <a:extLst>
                <a:ext uri="{FF2B5EF4-FFF2-40B4-BE49-F238E27FC236}">
                  <a16:creationId xmlns:a16="http://schemas.microsoft.com/office/drawing/2014/main" id="{23C5BACE-D181-2A18-EB99-62C9E762F1C7}"/>
                </a:ext>
              </a:extLst>
            </p:cNvPr>
            <p:cNvSpPr/>
            <p:nvPr/>
          </p:nvSpPr>
          <p:spPr>
            <a:xfrm rot="10800000">
              <a:off x="8550533" y="3911928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41" name="Isosceles Triangle 342">
              <a:extLst>
                <a:ext uri="{FF2B5EF4-FFF2-40B4-BE49-F238E27FC236}">
                  <a16:creationId xmlns:a16="http://schemas.microsoft.com/office/drawing/2014/main" id="{DB00AB67-6270-A4F7-CE49-77DC4C66B40B}"/>
                </a:ext>
              </a:extLst>
            </p:cNvPr>
            <p:cNvSpPr/>
            <p:nvPr/>
          </p:nvSpPr>
          <p:spPr>
            <a:xfrm rot="10800000">
              <a:off x="7848805" y="3909786"/>
              <a:ext cx="64008" cy="86966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</p:grpSp>
      <p:sp>
        <p:nvSpPr>
          <p:cNvPr id="3108" name="Isosceles Triangle 335">
            <a:extLst>
              <a:ext uri="{FF2B5EF4-FFF2-40B4-BE49-F238E27FC236}">
                <a16:creationId xmlns:a16="http://schemas.microsoft.com/office/drawing/2014/main" id="{2A48EB44-E737-208E-0E56-BF583B1C81AA}"/>
              </a:ext>
            </a:extLst>
          </p:cNvPr>
          <p:cNvSpPr/>
          <p:nvPr/>
        </p:nvSpPr>
        <p:spPr>
          <a:xfrm rot="10800000">
            <a:off x="13398023" y="20303742"/>
            <a:ext cx="146796" cy="160345"/>
          </a:xfrm>
          <a:prstGeom prst="triangl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/>
          </a:p>
        </p:txBody>
      </p:sp>
      <p:grpSp>
        <p:nvGrpSpPr>
          <p:cNvPr id="3110" name="Group 3109">
            <a:extLst>
              <a:ext uri="{FF2B5EF4-FFF2-40B4-BE49-F238E27FC236}">
                <a16:creationId xmlns:a16="http://schemas.microsoft.com/office/drawing/2014/main" id="{00A9D3BA-3087-6A77-F19B-B36846D1B90F}"/>
              </a:ext>
            </a:extLst>
          </p:cNvPr>
          <p:cNvGrpSpPr/>
          <p:nvPr/>
        </p:nvGrpSpPr>
        <p:grpSpPr>
          <a:xfrm>
            <a:off x="13429135" y="22484477"/>
            <a:ext cx="5898694" cy="495087"/>
            <a:chOff x="6102878" y="4808122"/>
            <a:chExt cx="2572014" cy="201744"/>
          </a:xfrm>
        </p:grpSpPr>
        <p:sp>
          <p:nvSpPr>
            <p:cNvPr id="3125" name="object 113">
              <a:extLst>
                <a:ext uri="{FF2B5EF4-FFF2-40B4-BE49-F238E27FC236}">
                  <a16:creationId xmlns:a16="http://schemas.microsoft.com/office/drawing/2014/main" id="{D5910970-B056-328B-0966-825FC43704B9}"/>
                </a:ext>
              </a:extLst>
            </p:cNvPr>
            <p:cNvSpPr/>
            <p:nvPr/>
          </p:nvSpPr>
          <p:spPr>
            <a:xfrm>
              <a:off x="7860304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26" name="object 121">
              <a:extLst>
                <a:ext uri="{FF2B5EF4-FFF2-40B4-BE49-F238E27FC236}">
                  <a16:creationId xmlns:a16="http://schemas.microsoft.com/office/drawing/2014/main" id="{13BF2EC1-B821-6661-6E6C-0591D9DB8BF2}"/>
                </a:ext>
              </a:extLst>
            </p:cNvPr>
            <p:cNvSpPr/>
            <p:nvPr/>
          </p:nvSpPr>
          <p:spPr>
            <a:xfrm>
              <a:off x="7930596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27" name="object 122">
              <a:extLst>
                <a:ext uri="{FF2B5EF4-FFF2-40B4-BE49-F238E27FC236}">
                  <a16:creationId xmlns:a16="http://schemas.microsoft.com/office/drawing/2014/main" id="{51568628-8C0A-7CF9-E735-AA26D3B66176}"/>
                </a:ext>
              </a:extLst>
            </p:cNvPr>
            <p:cNvSpPr/>
            <p:nvPr/>
          </p:nvSpPr>
          <p:spPr>
            <a:xfrm>
              <a:off x="8000889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28" name="object 123">
              <a:extLst>
                <a:ext uri="{FF2B5EF4-FFF2-40B4-BE49-F238E27FC236}">
                  <a16:creationId xmlns:a16="http://schemas.microsoft.com/office/drawing/2014/main" id="{79471975-5D98-9E5F-30DC-227F1D302EF4}"/>
                </a:ext>
              </a:extLst>
            </p:cNvPr>
            <p:cNvSpPr/>
            <p:nvPr/>
          </p:nvSpPr>
          <p:spPr>
            <a:xfrm>
              <a:off x="807118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29" name="object 124">
              <a:extLst>
                <a:ext uri="{FF2B5EF4-FFF2-40B4-BE49-F238E27FC236}">
                  <a16:creationId xmlns:a16="http://schemas.microsoft.com/office/drawing/2014/main" id="{76F97C5F-6C24-3671-0124-DE400C6CDED6}"/>
                </a:ext>
              </a:extLst>
            </p:cNvPr>
            <p:cNvSpPr/>
            <p:nvPr/>
          </p:nvSpPr>
          <p:spPr>
            <a:xfrm>
              <a:off x="8141475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30" name="object 113">
              <a:extLst>
                <a:ext uri="{FF2B5EF4-FFF2-40B4-BE49-F238E27FC236}">
                  <a16:creationId xmlns:a16="http://schemas.microsoft.com/office/drawing/2014/main" id="{61020E55-49EC-FF25-A5DF-3BB062EC2182}"/>
                </a:ext>
              </a:extLst>
            </p:cNvPr>
            <p:cNvSpPr/>
            <p:nvPr/>
          </p:nvSpPr>
          <p:spPr>
            <a:xfrm>
              <a:off x="6102878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31" name="object 121">
              <a:extLst>
                <a:ext uri="{FF2B5EF4-FFF2-40B4-BE49-F238E27FC236}">
                  <a16:creationId xmlns:a16="http://schemas.microsoft.com/office/drawing/2014/main" id="{F3017D4A-041C-0702-0686-EDA003E4FB6D}"/>
                </a:ext>
              </a:extLst>
            </p:cNvPr>
            <p:cNvSpPr/>
            <p:nvPr/>
          </p:nvSpPr>
          <p:spPr>
            <a:xfrm>
              <a:off x="6173278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32" name="object 113">
              <a:extLst>
                <a:ext uri="{FF2B5EF4-FFF2-40B4-BE49-F238E27FC236}">
                  <a16:creationId xmlns:a16="http://schemas.microsoft.com/office/drawing/2014/main" id="{3F0BCB2B-6FDA-DFDE-E9AC-CADB85D881EC}"/>
                </a:ext>
              </a:extLst>
            </p:cNvPr>
            <p:cNvSpPr/>
            <p:nvPr/>
          </p:nvSpPr>
          <p:spPr>
            <a:xfrm>
              <a:off x="6243570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33" name="object 121">
              <a:extLst>
                <a:ext uri="{FF2B5EF4-FFF2-40B4-BE49-F238E27FC236}">
                  <a16:creationId xmlns:a16="http://schemas.microsoft.com/office/drawing/2014/main" id="{3CC1DDEB-A98C-E487-CF7D-A39FED263033}"/>
                </a:ext>
              </a:extLst>
            </p:cNvPr>
            <p:cNvSpPr/>
            <p:nvPr/>
          </p:nvSpPr>
          <p:spPr>
            <a:xfrm>
              <a:off x="6313863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34" name="object 122">
              <a:extLst>
                <a:ext uri="{FF2B5EF4-FFF2-40B4-BE49-F238E27FC236}">
                  <a16:creationId xmlns:a16="http://schemas.microsoft.com/office/drawing/2014/main" id="{52A8A3C4-9964-502D-C864-8A929A4C62D6}"/>
                </a:ext>
              </a:extLst>
            </p:cNvPr>
            <p:cNvSpPr/>
            <p:nvPr/>
          </p:nvSpPr>
          <p:spPr>
            <a:xfrm>
              <a:off x="6384156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35" name="object 123">
              <a:extLst>
                <a:ext uri="{FF2B5EF4-FFF2-40B4-BE49-F238E27FC236}">
                  <a16:creationId xmlns:a16="http://schemas.microsoft.com/office/drawing/2014/main" id="{78503030-E37F-974C-E2D4-1A267331E6E6}"/>
                </a:ext>
              </a:extLst>
            </p:cNvPr>
            <p:cNvSpPr/>
            <p:nvPr/>
          </p:nvSpPr>
          <p:spPr>
            <a:xfrm>
              <a:off x="6454449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36" name="object 113">
              <a:extLst>
                <a:ext uri="{FF2B5EF4-FFF2-40B4-BE49-F238E27FC236}">
                  <a16:creationId xmlns:a16="http://schemas.microsoft.com/office/drawing/2014/main" id="{9A7E2472-98DB-4D48-64E4-7A04DDFF81BE}"/>
                </a:ext>
              </a:extLst>
            </p:cNvPr>
            <p:cNvSpPr/>
            <p:nvPr/>
          </p:nvSpPr>
          <p:spPr>
            <a:xfrm>
              <a:off x="6524741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37" name="object 121">
              <a:extLst>
                <a:ext uri="{FF2B5EF4-FFF2-40B4-BE49-F238E27FC236}">
                  <a16:creationId xmlns:a16="http://schemas.microsoft.com/office/drawing/2014/main" id="{42C2CB56-BD7B-B73B-2F65-C1F11E073B45}"/>
                </a:ext>
              </a:extLst>
            </p:cNvPr>
            <p:cNvSpPr/>
            <p:nvPr/>
          </p:nvSpPr>
          <p:spPr>
            <a:xfrm>
              <a:off x="6595034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38" name="object 122">
              <a:extLst>
                <a:ext uri="{FF2B5EF4-FFF2-40B4-BE49-F238E27FC236}">
                  <a16:creationId xmlns:a16="http://schemas.microsoft.com/office/drawing/2014/main" id="{E1B3F144-1160-50F9-0173-3E7817DA1D3D}"/>
                </a:ext>
              </a:extLst>
            </p:cNvPr>
            <p:cNvSpPr/>
            <p:nvPr/>
          </p:nvSpPr>
          <p:spPr>
            <a:xfrm>
              <a:off x="6665327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39" name="object 123">
              <a:extLst>
                <a:ext uri="{FF2B5EF4-FFF2-40B4-BE49-F238E27FC236}">
                  <a16:creationId xmlns:a16="http://schemas.microsoft.com/office/drawing/2014/main" id="{F2A14805-71FE-6237-AC69-4DDC4EDFA202}"/>
                </a:ext>
              </a:extLst>
            </p:cNvPr>
            <p:cNvSpPr/>
            <p:nvPr/>
          </p:nvSpPr>
          <p:spPr>
            <a:xfrm>
              <a:off x="6735620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40" name="object 113">
              <a:extLst>
                <a:ext uri="{FF2B5EF4-FFF2-40B4-BE49-F238E27FC236}">
                  <a16:creationId xmlns:a16="http://schemas.microsoft.com/office/drawing/2014/main" id="{470FD199-E9C5-C7B4-D67B-85B5E41368BD}"/>
                </a:ext>
              </a:extLst>
            </p:cNvPr>
            <p:cNvSpPr/>
            <p:nvPr/>
          </p:nvSpPr>
          <p:spPr>
            <a:xfrm>
              <a:off x="680591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41" name="object 121">
              <a:extLst>
                <a:ext uri="{FF2B5EF4-FFF2-40B4-BE49-F238E27FC236}">
                  <a16:creationId xmlns:a16="http://schemas.microsoft.com/office/drawing/2014/main" id="{4565214D-FCE8-6F22-FA48-BFC9436380E5}"/>
                </a:ext>
              </a:extLst>
            </p:cNvPr>
            <p:cNvSpPr/>
            <p:nvPr/>
          </p:nvSpPr>
          <p:spPr>
            <a:xfrm>
              <a:off x="6876205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42" name="object 122">
              <a:extLst>
                <a:ext uri="{FF2B5EF4-FFF2-40B4-BE49-F238E27FC236}">
                  <a16:creationId xmlns:a16="http://schemas.microsoft.com/office/drawing/2014/main" id="{D4D196B1-AE56-3594-23E8-A831A69A30EE}"/>
                </a:ext>
              </a:extLst>
            </p:cNvPr>
            <p:cNvSpPr/>
            <p:nvPr/>
          </p:nvSpPr>
          <p:spPr>
            <a:xfrm>
              <a:off x="6946498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43" name="object 123">
              <a:extLst>
                <a:ext uri="{FF2B5EF4-FFF2-40B4-BE49-F238E27FC236}">
                  <a16:creationId xmlns:a16="http://schemas.microsoft.com/office/drawing/2014/main" id="{06866265-F3AD-52FA-179F-540146A03493}"/>
                </a:ext>
              </a:extLst>
            </p:cNvPr>
            <p:cNvSpPr/>
            <p:nvPr/>
          </p:nvSpPr>
          <p:spPr>
            <a:xfrm>
              <a:off x="7016791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44" name="object 121">
              <a:extLst>
                <a:ext uri="{FF2B5EF4-FFF2-40B4-BE49-F238E27FC236}">
                  <a16:creationId xmlns:a16="http://schemas.microsoft.com/office/drawing/2014/main" id="{ED166726-1FA6-D87F-D0DE-A4857264A20F}"/>
                </a:ext>
              </a:extLst>
            </p:cNvPr>
            <p:cNvSpPr/>
            <p:nvPr/>
          </p:nvSpPr>
          <p:spPr>
            <a:xfrm>
              <a:off x="7087083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45" name="object 122">
              <a:extLst>
                <a:ext uri="{FF2B5EF4-FFF2-40B4-BE49-F238E27FC236}">
                  <a16:creationId xmlns:a16="http://schemas.microsoft.com/office/drawing/2014/main" id="{0FB47F43-0B5C-1718-BBE6-F92BF210183D}"/>
                </a:ext>
              </a:extLst>
            </p:cNvPr>
            <p:cNvSpPr/>
            <p:nvPr/>
          </p:nvSpPr>
          <p:spPr>
            <a:xfrm>
              <a:off x="7157376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46" name="object 123">
              <a:extLst>
                <a:ext uri="{FF2B5EF4-FFF2-40B4-BE49-F238E27FC236}">
                  <a16:creationId xmlns:a16="http://schemas.microsoft.com/office/drawing/2014/main" id="{651B666B-25FD-4195-27CB-0334C4AD2F05}"/>
                </a:ext>
              </a:extLst>
            </p:cNvPr>
            <p:cNvSpPr/>
            <p:nvPr/>
          </p:nvSpPr>
          <p:spPr>
            <a:xfrm>
              <a:off x="7227669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47" name="object 113">
              <a:extLst>
                <a:ext uri="{FF2B5EF4-FFF2-40B4-BE49-F238E27FC236}">
                  <a16:creationId xmlns:a16="http://schemas.microsoft.com/office/drawing/2014/main" id="{E3503612-882D-68C4-6650-F8DE995F95A5}"/>
                </a:ext>
              </a:extLst>
            </p:cNvPr>
            <p:cNvSpPr/>
            <p:nvPr/>
          </p:nvSpPr>
          <p:spPr>
            <a:xfrm>
              <a:off x="7297963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48" name="object 121">
              <a:extLst>
                <a:ext uri="{FF2B5EF4-FFF2-40B4-BE49-F238E27FC236}">
                  <a16:creationId xmlns:a16="http://schemas.microsoft.com/office/drawing/2014/main" id="{3985E6AB-D3FA-6AFA-EA09-7CFFB63386F2}"/>
                </a:ext>
              </a:extLst>
            </p:cNvPr>
            <p:cNvSpPr/>
            <p:nvPr/>
          </p:nvSpPr>
          <p:spPr>
            <a:xfrm>
              <a:off x="7368253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49" name="object 122">
              <a:extLst>
                <a:ext uri="{FF2B5EF4-FFF2-40B4-BE49-F238E27FC236}">
                  <a16:creationId xmlns:a16="http://schemas.microsoft.com/office/drawing/2014/main" id="{B2951B53-3071-22C8-19BB-429BBED0DDE1}"/>
                </a:ext>
              </a:extLst>
            </p:cNvPr>
            <p:cNvSpPr/>
            <p:nvPr/>
          </p:nvSpPr>
          <p:spPr>
            <a:xfrm>
              <a:off x="7438547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50" name="object 123">
              <a:extLst>
                <a:ext uri="{FF2B5EF4-FFF2-40B4-BE49-F238E27FC236}">
                  <a16:creationId xmlns:a16="http://schemas.microsoft.com/office/drawing/2014/main" id="{C3D42B15-C778-683C-5532-9B6D76F1C337}"/>
                </a:ext>
              </a:extLst>
            </p:cNvPr>
            <p:cNvSpPr/>
            <p:nvPr/>
          </p:nvSpPr>
          <p:spPr>
            <a:xfrm>
              <a:off x="7508839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51" name="object 113">
              <a:extLst>
                <a:ext uri="{FF2B5EF4-FFF2-40B4-BE49-F238E27FC236}">
                  <a16:creationId xmlns:a16="http://schemas.microsoft.com/office/drawing/2014/main" id="{D2021CFB-AEE4-F19B-2AAD-3B154FA4515E}"/>
                </a:ext>
              </a:extLst>
            </p:cNvPr>
            <p:cNvSpPr/>
            <p:nvPr/>
          </p:nvSpPr>
          <p:spPr>
            <a:xfrm>
              <a:off x="757913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52" name="object 121">
              <a:extLst>
                <a:ext uri="{FF2B5EF4-FFF2-40B4-BE49-F238E27FC236}">
                  <a16:creationId xmlns:a16="http://schemas.microsoft.com/office/drawing/2014/main" id="{77EEC745-AECC-FE78-BF4E-E07023CF3E27}"/>
                </a:ext>
              </a:extLst>
            </p:cNvPr>
            <p:cNvSpPr/>
            <p:nvPr/>
          </p:nvSpPr>
          <p:spPr>
            <a:xfrm>
              <a:off x="764942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53" name="object 122">
              <a:extLst>
                <a:ext uri="{FF2B5EF4-FFF2-40B4-BE49-F238E27FC236}">
                  <a16:creationId xmlns:a16="http://schemas.microsoft.com/office/drawing/2014/main" id="{283A5019-7B1F-C27E-57BF-58938128316D}"/>
                </a:ext>
              </a:extLst>
            </p:cNvPr>
            <p:cNvSpPr/>
            <p:nvPr/>
          </p:nvSpPr>
          <p:spPr>
            <a:xfrm>
              <a:off x="7719716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54" name="object 123">
              <a:extLst>
                <a:ext uri="{FF2B5EF4-FFF2-40B4-BE49-F238E27FC236}">
                  <a16:creationId xmlns:a16="http://schemas.microsoft.com/office/drawing/2014/main" id="{8E56E743-AE45-4742-0C59-102CFEEA692A}"/>
                </a:ext>
              </a:extLst>
            </p:cNvPr>
            <p:cNvSpPr/>
            <p:nvPr/>
          </p:nvSpPr>
          <p:spPr>
            <a:xfrm>
              <a:off x="7790008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55" name="object 113">
              <a:extLst>
                <a:ext uri="{FF2B5EF4-FFF2-40B4-BE49-F238E27FC236}">
                  <a16:creationId xmlns:a16="http://schemas.microsoft.com/office/drawing/2014/main" id="{96BAC394-B648-CD12-2BB2-07A7637ABF65}"/>
                </a:ext>
              </a:extLst>
            </p:cNvPr>
            <p:cNvSpPr/>
            <p:nvPr/>
          </p:nvSpPr>
          <p:spPr>
            <a:xfrm>
              <a:off x="8282056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0"/>
                  </a:lnTo>
                  <a:lnTo>
                    <a:pt x="113436" y="402630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56" name="object 121">
              <a:extLst>
                <a:ext uri="{FF2B5EF4-FFF2-40B4-BE49-F238E27FC236}">
                  <a16:creationId xmlns:a16="http://schemas.microsoft.com/office/drawing/2014/main" id="{679406DF-C1B9-7A0B-9097-DB71B843E985}"/>
                </a:ext>
              </a:extLst>
            </p:cNvPr>
            <p:cNvSpPr/>
            <p:nvPr/>
          </p:nvSpPr>
          <p:spPr>
            <a:xfrm>
              <a:off x="8352349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>
                <a:solidFill>
                  <a:srgbClr val="0B436E"/>
                </a:solidFill>
              </a:endParaRPr>
            </a:p>
          </p:txBody>
        </p:sp>
        <p:sp>
          <p:nvSpPr>
            <p:cNvPr id="3157" name="object 122">
              <a:extLst>
                <a:ext uri="{FF2B5EF4-FFF2-40B4-BE49-F238E27FC236}">
                  <a16:creationId xmlns:a16="http://schemas.microsoft.com/office/drawing/2014/main" id="{08AA6FC5-9097-5E00-9951-8FF1170318CB}"/>
                </a:ext>
              </a:extLst>
            </p:cNvPr>
            <p:cNvSpPr/>
            <p:nvPr/>
          </p:nvSpPr>
          <p:spPr>
            <a:xfrm>
              <a:off x="842264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58" name="object 123">
              <a:extLst>
                <a:ext uri="{FF2B5EF4-FFF2-40B4-BE49-F238E27FC236}">
                  <a16:creationId xmlns:a16="http://schemas.microsoft.com/office/drawing/2014/main" id="{9F21C3B6-7886-82D5-18D2-16205294F822}"/>
                </a:ext>
              </a:extLst>
            </p:cNvPr>
            <p:cNvSpPr/>
            <p:nvPr/>
          </p:nvSpPr>
          <p:spPr>
            <a:xfrm>
              <a:off x="8492934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59" name="object 124">
              <a:extLst>
                <a:ext uri="{FF2B5EF4-FFF2-40B4-BE49-F238E27FC236}">
                  <a16:creationId xmlns:a16="http://schemas.microsoft.com/office/drawing/2014/main" id="{82F99E70-5009-7737-31A2-6E3155B13B30}"/>
                </a:ext>
              </a:extLst>
            </p:cNvPr>
            <p:cNvSpPr/>
            <p:nvPr/>
          </p:nvSpPr>
          <p:spPr>
            <a:xfrm>
              <a:off x="856322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3160" name="object 123">
              <a:extLst>
                <a:ext uri="{FF2B5EF4-FFF2-40B4-BE49-F238E27FC236}">
                  <a16:creationId xmlns:a16="http://schemas.microsoft.com/office/drawing/2014/main" id="{3CA94668-6B87-B970-E61D-9A4F001D781D}"/>
                </a:ext>
              </a:extLst>
            </p:cNvPr>
            <p:cNvSpPr/>
            <p:nvPr/>
          </p:nvSpPr>
          <p:spPr>
            <a:xfrm>
              <a:off x="8211742" y="4808126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0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0" y="402636"/>
                  </a:lnTo>
                  <a:lnTo>
                    <a:pt x="1134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75" name="object 124">
              <a:extLst>
                <a:ext uri="{FF2B5EF4-FFF2-40B4-BE49-F238E27FC236}">
                  <a16:creationId xmlns:a16="http://schemas.microsoft.com/office/drawing/2014/main" id="{11C6424A-51B9-8901-D4E3-C28C4F113002}"/>
                </a:ext>
              </a:extLst>
            </p:cNvPr>
            <p:cNvSpPr/>
            <p:nvPr/>
          </p:nvSpPr>
          <p:spPr>
            <a:xfrm>
              <a:off x="8629673" y="4808122"/>
              <a:ext cx="45219" cy="201740"/>
            </a:xfrm>
            <a:custGeom>
              <a:avLst/>
              <a:gdLst/>
              <a:ahLst/>
              <a:cxnLst/>
              <a:rect l="l" t="t" r="r" b="b"/>
              <a:pathLst>
                <a:path w="113665" h="403225">
                  <a:moveTo>
                    <a:pt x="113436" y="0"/>
                  </a:moveTo>
                  <a:lnTo>
                    <a:pt x="0" y="0"/>
                  </a:lnTo>
                  <a:lnTo>
                    <a:pt x="0" y="402636"/>
                  </a:lnTo>
                  <a:lnTo>
                    <a:pt x="113436" y="402636"/>
                  </a:lnTo>
                  <a:lnTo>
                    <a:pt x="1134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sz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C72355-7175-0481-9D91-CC8C87C3B396}"/>
              </a:ext>
            </a:extLst>
          </p:cNvPr>
          <p:cNvGrpSpPr/>
          <p:nvPr/>
        </p:nvGrpSpPr>
        <p:grpSpPr>
          <a:xfrm>
            <a:off x="12964120" y="19978764"/>
            <a:ext cx="6389229" cy="272727"/>
            <a:chOff x="13072070" y="19839969"/>
            <a:chExt cx="6389229" cy="2727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E8BF95-B8C9-6B80-D59E-107F1B57F9AA}"/>
                </a:ext>
              </a:extLst>
            </p:cNvPr>
            <p:cNvSpPr txBox="1"/>
            <p:nvPr/>
          </p:nvSpPr>
          <p:spPr>
            <a:xfrm>
              <a:off x="13519042" y="19839969"/>
              <a:ext cx="12503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BL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F1EE1-5DD6-564C-B244-1975C8D040BB}"/>
                </a:ext>
              </a:extLst>
            </p:cNvPr>
            <p:cNvSpPr txBox="1"/>
            <p:nvPr/>
          </p:nvSpPr>
          <p:spPr>
            <a:xfrm>
              <a:off x="13511654" y="19958808"/>
              <a:ext cx="1426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(0)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C221DE-2D3F-E9F4-F043-574524DAF6A6}"/>
                </a:ext>
              </a:extLst>
            </p:cNvPr>
            <p:cNvSpPr txBox="1"/>
            <p:nvPr/>
          </p:nvSpPr>
          <p:spPr>
            <a:xfrm>
              <a:off x="13725349" y="19958808"/>
              <a:ext cx="6572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8EDD0-E3B6-6F5C-744B-AD4B8EEEC471}"/>
                </a:ext>
              </a:extLst>
            </p:cNvPr>
            <p:cNvSpPr txBox="1"/>
            <p:nvPr/>
          </p:nvSpPr>
          <p:spPr>
            <a:xfrm>
              <a:off x="13877488" y="19958808"/>
              <a:ext cx="6572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5867D5-3282-1196-5404-597E34AC6EF5}"/>
                </a:ext>
              </a:extLst>
            </p:cNvPr>
            <p:cNvSpPr txBox="1"/>
            <p:nvPr/>
          </p:nvSpPr>
          <p:spPr>
            <a:xfrm>
              <a:off x="14048767" y="19958808"/>
              <a:ext cx="6572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721D82-75E1-12E6-1332-EFB3522A99D4}"/>
                </a:ext>
              </a:extLst>
            </p:cNvPr>
            <p:cNvSpPr txBox="1"/>
            <p:nvPr/>
          </p:nvSpPr>
          <p:spPr>
            <a:xfrm>
              <a:off x="14200901" y="19958808"/>
              <a:ext cx="6572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C7BA8B-812C-82BF-15BB-53634D2425D1}"/>
                </a:ext>
              </a:extLst>
            </p:cNvPr>
            <p:cNvSpPr txBox="1"/>
            <p:nvPr/>
          </p:nvSpPr>
          <p:spPr>
            <a:xfrm>
              <a:off x="14854744" y="19958808"/>
              <a:ext cx="6572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8DA133-C7D4-1CB5-46E6-719EDD0D47ED}"/>
                </a:ext>
              </a:extLst>
            </p:cNvPr>
            <p:cNvSpPr txBox="1"/>
            <p:nvPr/>
          </p:nvSpPr>
          <p:spPr>
            <a:xfrm>
              <a:off x="15449991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F5988B-33FD-A8D6-C2D2-DF86EF5B6A0F}"/>
                </a:ext>
              </a:extLst>
            </p:cNvPr>
            <p:cNvSpPr txBox="1"/>
            <p:nvPr/>
          </p:nvSpPr>
          <p:spPr>
            <a:xfrm>
              <a:off x="16096487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3D13A7-4F8A-6FA5-A750-624A87CD9AE7}"/>
                </a:ext>
              </a:extLst>
            </p:cNvPr>
            <p:cNvSpPr txBox="1"/>
            <p:nvPr/>
          </p:nvSpPr>
          <p:spPr>
            <a:xfrm>
              <a:off x="16745158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20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78DB3B-DF35-5111-E72E-783029B403D2}"/>
                </a:ext>
              </a:extLst>
            </p:cNvPr>
            <p:cNvSpPr txBox="1"/>
            <p:nvPr/>
          </p:nvSpPr>
          <p:spPr>
            <a:xfrm>
              <a:off x="17393834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24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678D95-3FF4-A4B3-3023-EF51B1DF7B7D}"/>
                </a:ext>
              </a:extLst>
            </p:cNvPr>
            <p:cNvSpPr txBox="1"/>
            <p:nvPr/>
          </p:nvSpPr>
          <p:spPr>
            <a:xfrm>
              <a:off x="18034158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28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1A5141-FA92-D339-A97A-E0FC18734131}"/>
                </a:ext>
              </a:extLst>
            </p:cNvPr>
            <p:cNvSpPr txBox="1"/>
            <p:nvPr/>
          </p:nvSpPr>
          <p:spPr>
            <a:xfrm>
              <a:off x="18679660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32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F26349-79BB-E14E-40C0-2DFD4452A5DD}"/>
                </a:ext>
              </a:extLst>
            </p:cNvPr>
            <p:cNvSpPr txBox="1"/>
            <p:nvPr/>
          </p:nvSpPr>
          <p:spPr>
            <a:xfrm>
              <a:off x="19329853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36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D283B0-71B4-03B0-F078-2DA5FA4A84D8}"/>
                </a:ext>
              </a:extLst>
            </p:cNvPr>
            <p:cNvSpPr txBox="1"/>
            <p:nvPr/>
          </p:nvSpPr>
          <p:spPr>
            <a:xfrm>
              <a:off x="17714795" y="19958808"/>
              <a:ext cx="1314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3"/>
                  </a:solidFill>
                </a:rPr>
                <a:t>26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C12DA7-D91A-E61F-7B1F-9D5BE039B976}"/>
                </a:ext>
              </a:extLst>
            </p:cNvPr>
            <p:cNvSpPr txBox="1"/>
            <p:nvPr/>
          </p:nvSpPr>
          <p:spPr>
            <a:xfrm>
              <a:off x="13072070" y="19958808"/>
              <a:ext cx="30617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3"/>
                  </a:solidFill>
                </a:rPr>
                <a:t>Week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44D4AB-6D27-6A2F-60C0-259A64C0BBA1}"/>
              </a:ext>
            </a:extLst>
          </p:cNvPr>
          <p:cNvGrpSpPr/>
          <p:nvPr/>
        </p:nvGrpSpPr>
        <p:grpSpPr>
          <a:xfrm>
            <a:off x="13403982" y="22275517"/>
            <a:ext cx="5958912" cy="180724"/>
            <a:chOff x="13403982" y="22256541"/>
            <a:chExt cx="5958912" cy="21867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10F6F6A-0730-2D49-6BB1-24290253DFE1}"/>
                </a:ext>
              </a:extLst>
            </p:cNvPr>
            <p:cNvGrpSpPr/>
            <p:nvPr/>
          </p:nvGrpSpPr>
          <p:grpSpPr>
            <a:xfrm>
              <a:off x="13575101" y="22256541"/>
              <a:ext cx="5787793" cy="218676"/>
              <a:chOff x="6090883" y="3909786"/>
              <a:chExt cx="2523658" cy="89108"/>
            </a:xfrm>
          </p:grpSpPr>
          <p:sp>
            <p:nvSpPr>
              <p:cNvPr id="60" name="Isosceles Triangle 335">
                <a:extLst>
                  <a:ext uri="{FF2B5EF4-FFF2-40B4-BE49-F238E27FC236}">
                    <a16:creationId xmlns:a16="http://schemas.microsoft.com/office/drawing/2014/main" id="{BA28E7DD-EDEC-A706-6D8D-ED082DDA0BA7}"/>
                  </a:ext>
                </a:extLst>
              </p:cNvPr>
              <p:cNvSpPr/>
              <p:nvPr/>
            </p:nvSpPr>
            <p:spPr>
              <a:xfrm rot="10800000">
                <a:off x="6090883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" name="Isosceles Triangle 336">
                <a:extLst>
                  <a:ext uri="{FF2B5EF4-FFF2-40B4-BE49-F238E27FC236}">
                    <a16:creationId xmlns:a16="http://schemas.microsoft.com/office/drawing/2014/main" id="{710EA0E7-A48A-7030-54FB-6105886D4819}"/>
                  </a:ext>
                </a:extLst>
              </p:cNvPr>
              <p:cNvSpPr/>
              <p:nvPr/>
            </p:nvSpPr>
            <p:spPr>
              <a:xfrm rot="10800000">
                <a:off x="6161493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" name="Isosceles Triangle 337">
                <a:extLst>
                  <a:ext uri="{FF2B5EF4-FFF2-40B4-BE49-F238E27FC236}">
                    <a16:creationId xmlns:a16="http://schemas.microsoft.com/office/drawing/2014/main" id="{F73ADD91-B6B8-F1A8-799C-6314B5D3BC7F}"/>
                  </a:ext>
                </a:extLst>
              </p:cNvPr>
              <p:cNvSpPr/>
              <p:nvPr/>
            </p:nvSpPr>
            <p:spPr>
              <a:xfrm rot="10800000">
                <a:off x="6232104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3" name="Isosceles Triangle 338">
                <a:extLst>
                  <a:ext uri="{FF2B5EF4-FFF2-40B4-BE49-F238E27FC236}">
                    <a16:creationId xmlns:a16="http://schemas.microsoft.com/office/drawing/2014/main" id="{DB6DB1D4-4C91-EE4D-52E3-9FDE451C1520}"/>
                  </a:ext>
                </a:extLst>
              </p:cNvPr>
              <p:cNvSpPr/>
              <p:nvPr/>
            </p:nvSpPr>
            <p:spPr>
              <a:xfrm rot="10800000">
                <a:off x="6302714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" name="Isosceles Triangle 339">
                <a:extLst>
                  <a:ext uri="{FF2B5EF4-FFF2-40B4-BE49-F238E27FC236}">
                    <a16:creationId xmlns:a16="http://schemas.microsoft.com/office/drawing/2014/main" id="{4AC02D79-01AB-170A-95FF-EC3D04D09869}"/>
                  </a:ext>
                </a:extLst>
              </p:cNvPr>
              <p:cNvSpPr/>
              <p:nvPr/>
            </p:nvSpPr>
            <p:spPr>
              <a:xfrm rot="10800000">
                <a:off x="6583894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" name="Isosceles Triangle 340">
                <a:extLst>
                  <a:ext uri="{FF2B5EF4-FFF2-40B4-BE49-F238E27FC236}">
                    <a16:creationId xmlns:a16="http://schemas.microsoft.com/office/drawing/2014/main" id="{E7F86B45-4D71-45A5-D9F6-E90162E69732}"/>
                  </a:ext>
                </a:extLst>
              </p:cNvPr>
              <p:cNvSpPr/>
              <p:nvPr/>
            </p:nvSpPr>
            <p:spPr>
              <a:xfrm rot="10800000">
                <a:off x="6865074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" name="Isosceles Triangle 341">
                <a:extLst>
                  <a:ext uri="{FF2B5EF4-FFF2-40B4-BE49-F238E27FC236}">
                    <a16:creationId xmlns:a16="http://schemas.microsoft.com/office/drawing/2014/main" id="{1EBDBE42-EF45-3C6A-9DBB-078926111C5E}"/>
                  </a:ext>
                </a:extLst>
              </p:cNvPr>
              <p:cNvSpPr/>
              <p:nvPr/>
            </p:nvSpPr>
            <p:spPr>
              <a:xfrm rot="10800000">
                <a:off x="7144479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" name="Isosceles Triangle 342">
                <a:extLst>
                  <a:ext uri="{FF2B5EF4-FFF2-40B4-BE49-F238E27FC236}">
                    <a16:creationId xmlns:a16="http://schemas.microsoft.com/office/drawing/2014/main" id="{0F726DE6-5316-AA6C-CD0B-6D6E62E06E59}"/>
                  </a:ext>
                </a:extLst>
              </p:cNvPr>
              <p:cNvSpPr/>
              <p:nvPr/>
            </p:nvSpPr>
            <p:spPr>
              <a:xfrm rot="10800000">
                <a:off x="7427355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" name="Isosceles Triangle 343">
                <a:extLst>
                  <a:ext uri="{FF2B5EF4-FFF2-40B4-BE49-F238E27FC236}">
                    <a16:creationId xmlns:a16="http://schemas.microsoft.com/office/drawing/2014/main" id="{BFB7F3C9-6FA0-AE70-DCAA-EB48DD4FF059}"/>
                  </a:ext>
                </a:extLst>
              </p:cNvPr>
              <p:cNvSpPr/>
              <p:nvPr/>
            </p:nvSpPr>
            <p:spPr>
              <a:xfrm rot="10800000">
                <a:off x="7707334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" name="Isosceles Triangle 344">
                <a:extLst>
                  <a:ext uri="{FF2B5EF4-FFF2-40B4-BE49-F238E27FC236}">
                    <a16:creationId xmlns:a16="http://schemas.microsoft.com/office/drawing/2014/main" id="{A71C585B-DC79-4DAC-1CA7-B787147B0629}"/>
                  </a:ext>
                </a:extLst>
              </p:cNvPr>
              <p:cNvSpPr/>
              <p:nvPr/>
            </p:nvSpPr>
            <p:spPr>
              <a:xfrm rot="10800000">
                <a:off x="7988972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" name="Isosceles Triangle 345">
                <a:extLst>
                  <a:ext uri="{FF2B5EF4-FFF2-40B4-BE49-F238E27FC236}">
                    <a16:creationId xmlns:a16="http://schemas.microsoft.com/office/drawing/2014/main" id="{2412937D-BFF4-991E-074E-07DED369CE20}"/>
                  </a:ext>
                </a:extLst>
              </p:cNvPr>
              <p:cNvSpPr/>
              <p:nvPr/>
            </p:nvSpPr>
            <p:spPr>
              <a:xfrm rot="10800000">
                <a:off x="8268951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" name="Isosceles Triangle 346">
                <a:extLst>
                  <a:ext uri="{FF2B5EF4-FFF2-40B4-BE49-F238E27FC236}">
                    <a16:creationId xmlns:a16="http://schemas.microsoft.com/office/drawing/2014/main" id="{CD79C55C-10BF-7515-4550-A213E7B2F8BA}"/>
                  </a:ext>
                </a:extLst>
              </p:cNvPr>
              <p:cNvSpPr/>
              <p:nvPr/>
            </p:nvSpPr>
            <p:spPr>
              <a:xfrm rot="10800000">
                <a:off x="8550533" y="3911928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" name="Isosceles Triangle 342">
                <a:extLst>
                  <a:ext uri="{FF2B5EF4-FFF2-40B4-BE49-F238E27FC236}">
                    <a16:creationId xmlns:a16="http://schemas.microsoft.com/office/drawing/2014/main" id="{8A41B371-01BE-A5A9-F159-CB21A41D4DF1}"/>
                  </a:ext>
                </a:extLst>
              </p:cNvPr>
              <p:cNvSpPr/>
              <p:nvPr/>
            </p:nvSpPr>
            <p:spPr>
              <a:xfrm rot="10800000">
                <a:off x="7848805" y="3909786"/>
                <a:ext cx="64008" cy="86966"/>
              </a:xfrm>
              <a:prstGeom prst="triangl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74" name="Isosceles Triangle 335">
              <a:extLst>
                <a:ext uri="{FF2B5EF4-FFF2-40B4-BE49-F238E27FC236}">
                  <a16:creationId xmlns:a16="http://schemas.microsoft.com/office/drawing/2014/main" id="{085215B2-EA04-ED5A-BF8A-06420D558A00}"/>
                </a:ext>
              </a:extLst>
            </p:cNvPr>
            <p:cNvSpPr/>
            <p:nvPr/>
          </p:nvSpPr>
          <p:spPr>
            <a:xfrm rot="10800000">
              <a:off x="13403982" y="22256541"/>
              <a:ext cx="146796" cy="213419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</p:grpSp>
      <p:sp>
        <p:nvSpPr>
          <p:cNvPr id="77" name="object 136">
            <a:extLst>
              <a:ext uri="{FF2B5EF4-FFF2-40B4-BE49-F238E27FC236}">
                <a16:creationId xmlns:a16="http://schemas.microsoft.com/office/drawing/2014/main" id="{241F5C1C-D20B-0E62-9D71-639606D1AD9C}"/>
              </a:ext>
            </a:extLst>
          </p:cNvPr>
          <p:cNvSpPr/>
          <p:nvPr/>
        </p:nvSpPr>
        <p:spPr>
          <a:xfrm>
            <a:off x="14394517" y="14561386"/>
            <a:ext cx="13975296" cy="9913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14766" marR="48283">
              <a:spcAft>
                <a:spcPts val="200"/>
              </a:spcAft>
              <a:defRPr/>
            </a:pP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rgbClr val="0B43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200" b="1" i="0" u="none" strike="noStrike" kern="0" spc="0" normalizeH="0" baseline="0" noProof="0" dirty="0">
                <a:ln>
                  <a:noFill/>
                </a:ln>
                <a:solidFill>
                  <a:srgbClr val="0B43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hase</a:t>
            </a:r>
            <a:r>
              <a:rPr kumimoji="0" lang="en-US" sz="2200" b="1" i="0" u="none" strike="noStrike" kern="0" cap="all" spc="0" normalizeH="0" baseline="0" noProof="0" dirty="0">
                <a:ln>
                  <a:noFill/>
                </a:ln>
                <a:solidFill>
                  <a:srgbClr val="0B43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ADDRESS </a:t>
            </a:r>
            <a:r>
              <a:rPr kumimoji="0" lang="en-US" sz="2200" b="1" i="0" u="none" strike="noStrike" kern="0" spc="0" normalizeH="0" baseline="0" noProof="0" dirty="0">
                <a:ln>
                  <a:noFill/>
                </a:ln>
                <a:solidFill>
                  <a:srgbClr val="0B43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Design in Pemphigus (PV and PF)</a:t>
            </a:r>
          </a:p>
          <a:p>
            <a:pPr marL="14766" marR="48283">
              <a:spcAft>
                <a:spcPts val="200"/>
              </a:spcAft>
              <a:defRPr/>
            </a:pPr>
            <a:r>
              <a:rPr lang="en-US" sz="1600" kern="0" dirty="0">
                <a:solidFill>
                  <a:srgbClr val="0B436E"/>
                </a:solidFill>
                <a:latin typeface="Calibri"/>
              </a:rPr>
              <a:t>A multicenter, randomized, double-blinded, placebo-controlled trial including 222 participants with PV or PF</a:t>
            </a:r>
            <a:endParaRPr kumimoji="0" lang="en-US" sz="1600" i="0" u="none" strike="noStrike" kern="0" spc="0" normalizeH="0" baseline="0" noProof="0" dirty="0">
              <a:ln>
                <a:noFill/>
              </a:ln>
              <a:solidFill>
                <a:srgbClr val="0B43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755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argenx branding">
      <a:dk1>
        <a:srgbClr val="000000"/>
      </a:dk1>
      <a:lt1>
        <a:srgbClr val="FFFFFF"/>
      </a:lt1>
      <a:dk2>
        <a:srgbClr val="5A5A5A"/>
      </a:dk2>
      <a:lt2>
        <a:srgbClr val="F2F2F2"/>
      </a:lt2>
      <a:accent1>
        <a:srgbClr val="91C353"/>
      </a:accent1>
      <a:accent2>
        <a:srgbClr val="CCDDEF"/>
      </a:accent2>
      <a:accent3>
        <a:srgbClr val="0B436E"/>
      </a:accent3>
      <a:accent4>
        <a:srgbClr val="F2F2F2"/>
      </a:accent4>
      <a:accent5>
        <a:srgbClr val="086F3C"/>
      </a:accent5>
      <a:accent6>
        <a:srgbClr val="34343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DECA3158EBA418BF76898F54AFA03" ma:contentTypeVersion="14" ma:contentTypeDescription="Create a new document." ma:contentTypeScope="" ma:versionID="7f9f846274fa67946948055632221522">
  <xsd:schema xmlns:xsd="http://www.w3.org/2001/XMLSchema" xmlns:xs="http://www.w3.org/2001/XMLSchema" xmlns:p="http://schemas.microsoft.com/office/2006/metadata/properties" xmlns:ns3="275537ce-080e-4ca7-85af-86742f646b9e" xmlns:ns4="f6263868-26fc-45b7-8e9c-db46c01db94a" targetNamespace="http://schemas.microsoft.com/office/2006/metadata/properties" ma:root="true" ma:fieldsID="c2d396896122b684312bfe9e2b4cf31f" ns3:_="" ns4:_="">
    <xsd:import namespace="275537ce-080e-4ca7-85af-86742f646b9e"/>
    <xsd:import namespace="f6263868-26fc-45b7-8e9c-db46c01db9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537ce-080e-4ca7-85af-86742f64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63868-26fc-45b7-8e9c-db46c01db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263868-26fc-45b7-8e9c-db46c01db9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4036A-B93C-4A9C-B82C-60D5ED33B3E4}">
  <ds:schemaRefs>
    <ds:schemaRef ds:uri="275537ce-080e-4ca7-85af-86742f646b9e"/>
    <ds:schemaRef ds:uri="f6263868-26fc-45b7-8e9c-db46c01db9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45EAEF-BF31-4A67-B336-D7B80B0D3F09}">
  <ds:schemaRefs>
    <ds:schemaRef ds:uri="275537ce-080e-4ca7-85af-86742f646b9e"/>
    <ds:schemaRef ds:uri="f6263868-26fc-45b7-8e9c-db46c01db9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274EA7-8530-4363-9FAA-5D18E76910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11722</TotalTime>
  <Words>2440</Words>
  <Application>Microsoft Office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Khurana, Shradha</dc:creator>
  <cp:lastModifiedBy>Hannah Finnigan</cp:lastModifiedBy>
  <cp:revision>243</cp:revision>
  <dcterms:created xsi:type="dcterms:W3CDTF">2021-04-23T18:31:18Z</dcterms:created>
  <dcterms:modified xsi:type="dcterms:W3CDTF">2023-10-09T18:06:02Z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LastSaved">
    <vt:filetime>2021-04-23T00:00:00Z</vt:filetime>
  </property>
  <property fmtid="{D5CDD505-2E9C-101B-9397-08002B2CF9AE}" pid="4" name="ContentTypeId">
    <vt:lpwstr>0x010100EADDECA3158EBA418BF76898F54AFA03</vt:lpwstr>
  </property>
</Properties>
</file>