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.xml" ContentType="application/vnd.openxmlformats-officedocument.themeOverr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4"/>
  </p:sldMasterIdLst>
  <p:notesMasterIdLst>
    <p:notesMasterId r:id="rId6"/>
  </p:notesMasterIdLst>
  <p:sldIdLst>
    <p:sldId id="266" r:id="rId5"/>
  </p:sldIdLst>
  <p:sldSz cx="50069750" cy="28163838"/>
  <p:notesSz cx="20104100" cy="14224000"/>
  <p:defaultTextStyle>
    <a:defPPr>
      <a:defRPr lang="en-US"/>
    </a:defPPr>
    <a:lvl1pPr marL="0" algn="l" defTabSz="457181" rtl="0" eaLnBrk="1" latinLnBrk="0" hangingPunct="1">
      <a:defRPr sz="1802" kern="1200">
        <a:solidFill>
          <a:schemeClr val="tx1"/>
        </a:solidFill>
        <a:latin typeface="+mn-lt"/>
        <a:ea typeface="+mn-ea"/>
        <a:cs typeface="+mn-cs"/>
      </a:defRPr>
    </a:lvl1pPr>
    <a:lvl2pPr marL="457181" algn="l" defTabSz="457181" rtl="0" eaLnBrk="1" latinLnBrk="0" hangingPunct="1">
      <a:defRPr sz="1802" kern="1200">
        <a:solidFill>
          <a:schemeClr val="tx1"/>
        </a:solidFill>
        <a:latin typeface="+mn-lt"/>
        <a:ea typeface="+mn-ea"/>
        <a:cs typeface="+mn-cs"/>
      </a:defRPr>
    </a:lvl2pPr>
    <a:lvl3pPr marL="914356" algn="l" defTabSz="457181" rtl="0" eaLnBrk="1" latinLnBrk="0" hangingPunct="1">
      <a:defRPr sz="1802" kern="1200">
        <a:solidFill>
          <a:schemeClr val="tx1"/>
        </a:solidFill>
        <a:latin typeface="+mn-lt"/>
        <a:ea typeface="+mn-ea"/>
        <a:cs typeface="+mn-cs"/>
      </a:defRPr>
    </a:lvl3pPr>
    <a:lvl4pPr marL="1371536" algn="l" defTabSz="457181" rtl="0" eaLnBrk="1" latinLnBrk="0" hangingPunct="1">
      <a:defRPr sz="1802" kern="1200">
        <a:solidFill>
          <a:schemeClr val="tx1"/>
        </a:solidFill>
        <a:latin typeface="+mn-lt"/>
        <a:ea typeface="+mn-ea"/>
        <a:cs typeface="+mn-cs"/>
      </a:defRPr>
    </a:lvl4pPr>
    <a:lvl5pPr marL="1828717" algn="l" defTabSz="457181" rtl="0" eaLnBrk="1" latinLnBrk="0" hangingPunct="1">
      <a:defRPr sz="1802" kern="1200">
        <a:solidFill>
          <a:schemeClr val="tx1"/>
        </a:solidFill>
        <a:latin typeface="+mn-lt"/>
        <a:ea typeface="+mn-ea"/>
        <a:cs typeface="+mn-cs"/>
      </a:defRPr>
    </a:lvl5pPr>
    <a:lvl6pPr marL="2285897" algn="l" defTabSz="457181" rtl="0" eaLnBrk="1" latinLnBrk="0" hangingPunct="1">
      <a:defRPr sz="1802" kern="1200">
        <a:solidFill>
          <a:schemeClr val="tx1"/>
        </a:solidFill>
        <a:latin typeface="+mn-lt"/>
        <a:ea typeface="+mn-ea"/>
        <a:cs typeface="+mn-cs"/>
      </a:defRPr>
    </a:lvl6pPr>
    <a:lvl7pPr marL="2743072" algn="l" defTabSz="457181" rtl="0" eaLnBrk="1" latinLnBrk="0" hangingPunct="1">
      <a:defRPr sz="1802" kern="1200">
        <a:solidFill>
          <a:schemeClr val="tx1"/>
        </a:solidFill>
        <a:latin typeface="+mn-lt"/>
        <a:ea typeface="+mn-ea"/>
        <a:cs typeface="+mn-cs"/>
      </a:defRPr>
    </a:lvl7pPr>
    <a:lvl8pPr marL="3200253" algn="l" defTabSz="457181" rtl="0" eaLnBrk="1" latinLnBrk="0" hangingPunct="1">
      <a:defRPr sz="1802" kern="1200">
        <a:solidFill>
          <a:schemeClr val="tx1"/>
        </a:solidFill>
        <a:latin typeface="+mn-lt"/>
        <a:ea typeface="+mn-ea"/>
        <a:cs typeface="+mn-cs"/>
      </a:defRPr>
    </a:lvl8pPr>
    <a:lvl9pPr marL="3657434" algn="l" defTabSz="457181" rtl="0" eaLnBrk="1" latinLnBrk="0" hangingPunct="1">
      <a:defRPr sz="18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24272" userDrawn="1">
          <p15:clr>
            <a:srgbClr val="A4A3A4"/>
          </p15:clr>
        </p15:guide>
        <p15:guide id="4" orient="horz" pos="10896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076E204-0B71-BCD3-150A-D9911E78ABBE}" name="Trout, Adie" initials="TA" userId="Trout, Adie" providerId="None"/>
  <p188:author id="{AA81AA12-B857-EFC2-0243-AE6756E8C29D}" name="Boniface, Chris" initials="BC" userId="S::chris.boniface@envisionpharma.com::b7c5e608-2277-437c-99cd-e97267b4b478" providerId="AD"/>
  <p188:author id="{20AC5C1E-B4C8-D51E-3386-523988BB2B48}" name="Matthew Behr" initials="MB" userId="S::mbehr@argenx.com::04a1d3df-f987-4ed4-b66e-cfabab977f26" providerId="AD"/>
  <p188:author id="{874D6336-8221-AC69-02E3-B9D0336B072A}" name="Kim, Jenny" initials="KJ" userId="S::Jenny.Kim@envisionpharma.com::c16c7f03-c89e-4af5-98d8-6cd6d0cbb017" providerId="AD"/>
  <p188:author id="{F24C593C-DC15-9F38-DF14-EA56B8658C31}" name="Michael Yeakey" initials="MY" userId="S::myeakey@argenx.com::4a783da6-fa22-493c-bf7f-f7148eb7eb54" providerId="AD"/>
  <p188:author id="{0A085542-809D-9276-B897-2F6DE4C5ABB4}" name="Martello, Angela" initials="MA" userId="S::Angela.Martello@envisionpharma.com::d6efd621-0a26-49bc-87a0-585b54cb8f3c" providerId="AD"/>
  <p188:author id="{E710E74B-8153-AF11-FACD-441A5D727A57}" name="Khurana, Shradha" initials="KS" userId="S::khuranas@envisionpharma.com::0c79f30c-9022-4a2e-a01f-bdd7d24c4613" providerId="AD"/>
  <p188:author id="{FAD4A350-C3B2-EAA3-8D73-0BD7D9381531}" name="Khurana, Shradha" initials="KS" userId="S::shradha.khurana@envisionpharma.com::0c79f30c-9022-4a2e-a01f-bdd7d24c4613" providerId="AD"/>
  <p188:author id="{F4346869-CA0E-DCD2-B5CF-C820DCFAA534}" name="Peter Verheesen" initials="PV" userId="S::PVerheesen@argenx.com::1ea9ce84-5494-422b-9b1e-e9719293eafb" providerId="AD"/>
  <p188:author id="{6262B973-A06C-E7DF-9041-546792B60353}" name="Poirier, Mark" initials="PM" userId="S::poirierm@envisionpharma.com::f352f7bb-32b0-4e8c-9e77-3970cfc3ba0a" providerId="AD"/>
  <p188:author id="{F091B676-2BB8-FA03-902B-58ECFE716FED}" name="Jon Beauchamp" initials="JB" userId="S::JBeauchamp@argenx.com::b20adc3f-7411-44a3-85a4-97c5a64e1dc9" providerId="AD"/>
  <p188:author id="{ADD33D80-AC65-A35E-B6E6-C8A62496AD4C}" name="Phillips, Claire" initials="PC" userId="S::phillipsc@envisionpharma.com::0823608d-52f6-4c08-a03a-07ea5497bbaf" providerId="AD"/>
  <p188:author id="{53FF1082-0544-274B-5ACC-98D102039613}" name="Austin, Melissa" initials="AM" userId="S::austinm@envisionpharma.com::237d5051-b909-420e-90c3-85b53e47d99f" providerId="AD"/>
  <p188:author id="{3D8FA785-AC73-631C-630E-76B8D0434599}" name="Keller, Jennifer" initials="KJ" userId="S::Jennifer.Keller@envisionpharma.com::32276f2a-2868-4c9d-8006-ca7445d07cb3" providerId="AD"/>
  <p188:author id="{6FEC0591-428B-3A4B-2642-EF621DD5E59D}" name="Colas-Zelin, Danielle" initials="CZD" userId="S::colas-zelind@envisionpharma.com::cf3a42f1-c537-43a2-b0ec-e6ecfe0377e0" providerId="AD"/>
  <p188:author id="{401E4BAA-A5BC-AF08-D270-32F672E15EB4}" name="Hargenrader, Christine" initials="HC" userId="S::Christine.Hargenrader@envisionpharma.com::5b0cfb69-fdb5-41c4-92b1-d123e04db940" providerId="AD"/>
  <p188:author id="{BF5D7BDC-A83C-C35F-13E4-D350769549B0}" name="Sylvestro, Heather" initials="HS" userId="S::heather.sylvestro@envisionpharma.com::2bd733fc-18e7-403d-9637-992a60b8b5b4" providerId="AD"/>
  <p188:author id="{F1831DE8-3EE6-FDD5-70ED-4152500915D6}" name="Brant Hubbard" initials="BH" userId="S::bhubbard@argenx.com::d822906a-0463-4d5f-9c81-113fc7085fba" providerId="AD"/>
  <p188:author id="{983C31E9-318F-1A38-B467-0C875AB01898}" name="Keller, Jennifer" initials="KJ" userId="S::kellerj@envisionpharma.com::32276f2a-2868-4c9d-8006-ca7445d07cb3" providerId="AD"/>
  <p188:author id="{3984AFEF-BF00-486C-32FB-7D3ABBC2A80A}" name="Bush, Cindy" initials="CB" userId="Bush, Cindy" providerId="None"/>
  <p188:author id="{E94806F5-F1DD-79F5-3D8D-85F6927CF9C2}" name="Author" initials="A" userId="Author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xcel" initials="MP" lastIdx="11" clrIdx="0">
    <p:extLst>
      <p:ext uri="{19B8F6BF-5375-455C-9EA6-DF929625EA0E}">
        <p15:presenceInfo xmlns:p15="http://schemas.microsoft.com/office/powerpoint/2012/main" userId="Excel" providerId="None"/>
      </p:ext>
    </p:extLst>
  </p:cmAuthor>
  <p:cmAuthor id="2" name="Stuckart, Paula" initials="SP" lastIdx="16" clrIdx="1">
    <p:extLst>
      <p:ext uri="{19B8F6BF-5375-455C-9EA6-DF929625EA0E}">
        <p15:presenceInfo xmlns:p15="http://schemas.microsoft.com/office/powerpoint/2012/main" userId="S::stuckartp@envisionpharma.com::2c4f1c05-0a6e-40cd-b6eb-328a48f07b1e" providerId="AD"/>
      </p:ext>
    </p:extLst>
  </p:cmAuthor>
  <p:cmAuthor id="3" name="Bush, Cindy" initials="CB" lastIdx="33" clrIdx="2">
    <p:extLst>
      <p:ext uri="{19B8F6BF-5375-455C-9EA6-DF929625EA0E}">
        <p15:presenceInfo xmlns:p15="http://schemas.microsoft.com/office/powerpoint/2012/main" userId="Bush, Cind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6F6"/>
    <a:srgbClr val="D9D9D9"/>
    <a:srgbClr val="F5F8FC"/>
    <a:srgbClr val="FFFFFF"/>
    <a:srgbClr val="0B436E"/>
    <a:srgbClr val="434343"/>
    <a:srgbClr val="DADADA"/>
    <a:srgbClr val="096F3C"/>
    <a:srgbClr val="F19E65"/>
    <a:srgbClr val="596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390" autoAdjust="0"/>
    <p:restoredTop sz="96623" autoAdjust="0"/>
  </p:normalViewPr>
  <p:slideViewPr>
    <p:cSldViewPr snapToGrid="0">
      <p:cViewPr>
        <p:scale>
          <a:sx n="60" d="100"/>
          <a:sy n="60" d="100"/>
        </p:scale>
        <p:origin x="-3918" y="-5826"/>
      </p:cViewPr>
      <p:guideLst>
        <p:guide pos="24272"/>
        <p:guide orient="horz" pos="108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netadminsenvisionpharmagrou-my.sharepoint.com/personal/shradha_khurana_envisionpharma_com/Documents/Cross%20indication%20safety%20graph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netadminsenvisionpharmagrou-my.sharepoint.com/personal/shradha_khurana_envisionpharma_com/Documents/Cross%20indication%20safety%20graph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envisionpharma.com\wafs01\Clients\Argenx\_US\2023\Congresses\AAN%202023\Posters\01_Sources\Copy%20of%20Cross%20indication%20safety%20graph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envisionpharma.com\wafs01\Clients\Argenx\_US\2023\Congresses\AAN%202023\Posters\01_Sources\Copy%20of%20Cross%20indication%20safety%20graph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netadminsenvisionpharmagrou-my.sharepoint.com/personal/shradha_khurana_envisionpharma_com/Documents/Cross%20indication%20safety%20graph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38556606438729"/>
          <c:y val="8.0781979643346533E-2"/>
          <c:w val="0.82485219713607305"/>
          <c:h val="0.756326899850460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ADVANCE!$B$3</c:f>
              <c:strCache>
                <c:ptCount val="1"/>
                <c:pt idx="0">
                  <c:v>EFG 10 mg/kg</c:v>
                </c:pt>
              </c:strCache>
            </c:strRef>
          </c:tx>
          <c:spPr>
            <a:solidFill>
              <a:srgbClr val="1E72A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7435159874905076E-4"/>
                  <c:y val="1.1526235236898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93.0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A96-D440-A4F9-1D19AFAE7262}"/>
                </c:ext>
              </c:extLst>
            </c:dLbl>
            <c:dLbl>
              <c:idx val="1"/>
              <c:layout>
                <c:manualLayout>
                  <c:x val="-8.1365355324110333E-4"/>
                  <c:y val="1.010833951698701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29.1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A96-D440-A4F9-1D19AFAE726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ADVANCE!$A$4:$A$5</c:f>
              <c:strCache>
                <c:ptCount val="2"/>
                <c:pt idx="0">
                  <c:v>Any TEAE</c:v>
                </c:pt>
                <c:pt idx="1">
                  <c:v>Infections</c:v>
                </c:pt>
              </c:strCache>
            </c:strRef>
          </c:cat>
          <c:val>
            <c:numRef>
              <c:f>ADVANCE!$B$4:$B$5</c:f>
              <c:numCache>
                <c:formatCode>0.00%</c:formatCode>
                <c:ptCount val="2"/>
                <c:pt idx="0">
                  <c:v>0.93</c:v>
                </c:pt>
                <c:pt idx="1">
                  <c:v>0.29099999999999998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96-D440-A4F9-1D19AFAE7262}"/>
            </c:ext>
          </c:extLst>
        </c:ser>
        <c:ser>
          <c:idx val="1"/>
          <c:order val="1"/>
          <c:tx>
            <c:strRef>
              <c:f>ADVANCE!$C$3</c:f>
              <c:strCache>
                <c:ptCount val="1"/>
                <c:pt idx="0">
                  <c:v>Placebo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1001523745749128E-3"/>
                  <c:y val="9.070152271430377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95.6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A96-D440-A4F9-1D19AFAE7262}"/>
                </c:ext>
              </c:extLst>
            </c:dLbl>
            <c:dLbl>
              <c:idx val="1"/>
              <c:layout>
                <c:manualLayout>
                  <c:x val="-1.9583737300058017E-3"/>
                  <c:y val="9.9190804341578453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22.2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3A96-D440-A4F9-1D19AFAE726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ADVANCE!$A$4:$A$5</c:f>
              <c:strCache>
                <c:ptCount val="2"/>
                <c:pt idx="0">
                  <c:v>Any TEAE</c:v>
                </c:pt>
                <c:pt idx="1">
                  <c:v>Infections</c:v>
                </c:pt>
              </c:strCache>
            </c:strRef>
          </c:cat>
          <c:val>
            <c:numRef>
              <c:f>ADVANCE!$C$4:$C$5</c:f>
              <c:numCache>
                <c:formatCode>0.00%</c:formatCode>
                <c:ptCount val="2"/>
                <c:pt idx="0">
                  <c:v>0.95599999999999996</c:v>
                </c:pt>
                <c:pt idx="1">
                  <c:v>0.222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A96-D440-A4F9-1D19AFAE726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05789759"/>
        <c:axId val="1405790175"/>
      </c:barChart>
      <c:catAx>
        <c:axId val="1405789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5790175"/>
        <c:crosses val="autoZero"/>
        <c:auto val="1"/>
        <c:lblAlgn val="ctr"/>
        <c:lblOffset val="0"/>
        <c:noMultiLvlLbl val="0"/>
      </c:catAx>
      <c:valAx>
        <c:axId val="1405790175"/>
        <c:scaling>
          <c:orientation val="minMax"/>
          <c:max val="1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rgbClr val="F5F8FC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5789759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48086176727908"/>
          <c:y val="8.1677664445053144E-2"/>
          <c:w val="0.83027258311461072"/>
          <c:h val="0.748931489508913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ADAPT!$B$3</c:f>
              <c:strCache>
                <c:ptCount val="1"/>
                <c:pt idx="0">
                  <c:v>EFG 10 mg/kg</c:v>
                </c:pt>
              </c:strCache>
            </c:strRef>
          </c:tx>
          <c:spPr>
            <a:solidFill>
              <a:srgbClr val="F19E6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4.5366279608047757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77.4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07DA-4E99-A629-0016BEDA0EDA}"/>
                </c:ext>
              </c:extLst>
            </c:dLbl>
            <c:dLbl>
              <c:idx val="1"/>
              <c:layout>
                <c:manualLayout>
                  <c:x val="-9.0942649478581932E-17"/>
                  <c:y val="2.962695811137788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46.4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7DA-4E99-A629-0016BEDA0ED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ADAPT!$A$4:$A$5</c:f>
              <c:strCache>
                <c:ptCount val="2"/>
                <c:pt idx="0">
                  <c:v>Any TEAE</c:v>
                </c:pt>
                <c:pt idx="1">
                  <c:v>Infections</c:v>
                </c:pt>
              </c:strCache>
            </c:strRef>
          </c:cat>
          <c:val>
            <c:numRef>
              <c:f>ADAPT!$B$4:$B$5</c:f>
              <c:numCache>
                <c:formatCode>0.00%</c:formatCode>
                <c:ptCount val="2"/>
                <c:pt idx="0">
                  <c:v>0.77400000000000002</c:v>
                </c:pt>
                <c:pt idx="1">
                  <c:v>0.46400000000000002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DA-4E99-A629-0016BEDA0EDA}"/>
            </c:ext>
          </c:extLst>
        </c:ser>
        <c:ser>
          <c:idx val="1"/>
          <c:order val="1"/>
          <c:tx>
            <c:strRef>
              <c:f>ADAPT!$C$3</c:f>
              <c:strCache>
                <c:ptCount val="1"/>
                <c:pt idx="0">
                  <c:v>Placebo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6872402668416447E-3"/>
                  <c:y val="9.1664452914860615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2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/>
                      <a:t>84.3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7DA-4E99-A629-0016BEDA0EDA}"/>
                </c:ext>
              </c:extLst>
            </c:dLbl>
            <c:dLbl>
              <c:idx val="1"/>
              <c:layout>
                <c:manualLayout>
                  <c:x val="2.305815288713911E-3"/>
                  <c:y val="1.0647793197054974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2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/>
                      <a:t>37.3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07DA-4E99-A629-0016BEDA0E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ADAPT!$A$4:$A$5</c:f>
              <c:strCache>
                <c:ptCount val="2"/>
                <c:pt idx="0">
                  <c:v>Any TEAE</c:v>
                </c:pt>
                <c:pt idx="1">
                  <c:v>Infections</c:v>
                </c:pt>
              </c:strCache>
            </c:strRef>
          </c:cat>
          <c:val>
            <c:numRef>
              <c:f>ADAPT!$C$4:$C$5</c:f>
              <c:numCache>
                <c:formatCode>0.00%</c:formatCode>
                <c:ptCount val="2"/>
                <c:pt idx="0">
                  <c:v>0.84299999999999997</c:v>
                </c:pt>
                <c:pt idx="1">
                  <c:v>0.373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7DA-4E99-A629-0016BEDA0ED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08357983"/>
        <c:axId val="1208356735"/>
      </c:barChart>
      <c:catAx>
        <c:axId val="120835798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8356735"/>
        <c:crosses val="autoZero"/>
        <c:auto val="1"/>
        <c:lblAlgn val="ctr"/>
        <c:lblOffset val="0"/>
        <c:noMultiLvlLbl val="0"/>
      </c:catAx>
      <c:valAx>
        <c:axId val="1208356735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rgbClr val="F5F8FC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8357983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1733457395718989"/>
          <c:y val="8.9525788054821323E-2"/>
          <c:w val="0.46484160606476393"/>
          <c:h val="0.7441973589179957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3.359295129947851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85.5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667975865087644"/>
                      <c:h val="0.2097039984869946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4D80-4011-87C6-21EC62584F55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'ADAPT+ cycles'!$A$26</c:f>
              <c:strCache>
                <c:ptCount val="1"/>
                <c:pt idx="0">
                  <c:v>Any TEAE</c:v>
                </c:pt>
              </c:strCache>
            </c:strRef>
          </c:cat>
          <c:val>
            <c:numRef>
              <c:f>'ADAPT+ cycles'!$B$26</c:f>
              <c:numCache>
                <c:formatCode>0.00%</c:formatCode>
                <c:ptCount val="1"/>
                <c:pt idx="0">
                  <c:v>0.85499999999999998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80-4011-87C6-21EC62584F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6189104"/>
        <c:axId val="136697216"/>
      </c:barChart>
      <c:catAx>
        <c:axId val="76189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697216"/>
        <c:crosses val="autoZero"/>
        <c:auto val="1"/>
        <c:lblAlgn val="ctr"/>
        <c:lblOffset val="0"/>
        <c:noMultiLvlLbl val="0"/>
      </c:catAx>
      <c:valAx>
        <c:axId val="136697216"/>
        <c:scaling>
          <c:orientation val="minMax"/>
          <c:max val="1"/>
          <c:min val="0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rgbClr val="F5F8FC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189104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945915279459886"/>
          <c:y val="9.5802453557754755E-2"/>
          <c:w val="0.62102031381632661"/>
          <c:h val="0.7779708284040065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24.8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AD01-4ED4-A0D9-CAABDE86C05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16.5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AD01-4ED4-A0D9-CAABDE86C05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13.3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AD01-4ED4-A0D9-CAABDE86C05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14.0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AD01-4ED4-A0D9-CAABDE86C05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9.2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AD01-4ED4-A0D9-CAABDE86C05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5.3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AD01-4ED4-A0D9-CAABDE86C05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11.7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AD01-4ED4-A0D9-CAABDE86C05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13.9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D01-4ED4-A0D9-CAABDE86C058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1.6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D01-4ED4-A0D9-CAABDE86C058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dirty="0"/>
                      <a:t>5.5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65DF-46EC-A1E8-8F7B21077C0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'ADAPT+ cycles'!$A$3:$A$12</c:f>
              <c:strCache>
                <c:ptCount val="10"/>
                <c:pt idx="0">
                  <c:v>C1</c:v>
                </c:pt>
                <c:pt idx="1">
                  <c:v>C2</c:v>
                </c:pt>
                <c:pt idx="2">
                  <c:v>C3</c:v>
                </c:pt>
                <c:pt idx="3">
                  <c:v>C4</c:v>
                </c:pt>
                <c:pt idx="4">
                  <c:v>C5</c:v>
                </c:pt>
                <c:pt idx="5">
                  <c:v>C6</c:v>
                </c:pt>
                <c:pt idx="6">
                  <c:v>C7</c:v>
                </c:pt>
                <c:pt idx="7">
                  <c:v>C8</c:v>
                </c:pt>
                <c:pt idx="8">
                  <c:v>C9</c:v>
                </c:pt>
                <c:pt idx="9">
                  <c:v>C10</c:v>
                </c:pt>
              </c:strCache>
            </c:strRef>
          </c:cat>
          <c:val>
            <c:numRef>
              <c:f>'ADAPT+ cycles'!$B$3:$B$12</c:f>
              <c:numCache>
                <c:formatCode>0.00%</c:formatCode>
                <c:ptCount val="10"/>
                <c:pt idx="0">
                  <c:v>0.248</c:v>
                </c:pt>
                <c:pt idx="1">
                  <c:v>0.16500000000000001</c:v>
                </c:pt>
                <c:pt idx="2">
                  <c:v>0.13300000000000001</c:v>
                </c:pt>
                <c:pt idx="3">
                  <c:v>0.14000000000000001</c:v>
                </c:pt>
                <c:pt idx="4">
                  <c:v>9.1999999999999998E-2</c:v>
                </c:pt>
                <c:pt idx="5">
                  <c:v>5.2999999999999999E-2</c:v>
                </c:pt>
                <c:pt idx="6">
                  <c:v>0.11700000000000001</c:v>
                </c:pt>
                <c:pt idx="7">
                  <c:v>0.13900000000000001</c:v>
                </c:pt>
                <c:pt idx="8">
                  <c:v>1.6E-2</c:v>
                </c:pt>
                <c:pt idx="9">
                  <c:v>5.5E-2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DF-46EC-A1E8-8F7B21077C0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8"/>
        <c:axId val="76189568"/>
        <c:axId val="286248384"/>
      </c:barChart>
      <c:catAx>
        <c:axId val="761895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6248384"/>
        <c:crosses val="autoZero"/>
        <c:auto val="0"/>
        <c:lblAlgn val="ctr"/>
        <c:lblOffset val="70"/>
        <c:noMultiLvlLbl val="0"/>
      </c:catAx>
      <c:valAx>
        <c:axId val="286248384"/>
        <c:scaling>
          <c:orientation val="minMax"/>
          <c:max val="0.5"/>
          <c:min val="0"/>
        </c:scaling>
        <c:delete val="0"/>
        <c:axPos val="b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rgbClr val="F5F8FC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189568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660394418030578E-2"/>
          <c:y val="9.6702268987282236E-2"/>
          <c:w val="0.95067921116393883"/>
          <c:h val="0.7402737852197367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96F3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Sheet1!$A$3:$A$4</c:f>
              <c:strCache>
                <c:ptCount val="2"/>
                <c:pt idx="0">
                  <c:v>Any TEAE</c:v>
                </c:pt>
                <c:pt idx="1">
                  <c:v>Infections</c:v>
                </c:pt>
              </c:strCache>
            </c:strRef>
          </c:cat>
          <c:val>
            <c:numRef>
              <c:f>Sheet1!$B$3:$B$4</c:f>
              <c:numCache>
                <c:formatCode>General</c:formatCode>
                <c:ptCount val="2"/>
                <c:pt idx="0">
                  <c:v>92.1</c:v>
                </c:pt>
                <c:pt idx="1">
                  <c:v>33.700000000000003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89-41FA-B33D-26266124A03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6703904"/>
        <c:axId val="186693824"/>
      </c:barChart>
      <c:catAx>
        <c:axId val="186703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693824"/>
        <c:crosses val="autoZero"/>
        <c:auto val="1"/>
        <c:lblAlgn val="ctr"/>
        <c:lblOffset val="0"/>
        <c:noMultiLvlLbl val="0"/>
      </c:catAx>
      <c:valAx>
        <c:axId val="186693824"/>
        <c:scaling>
          <c:orientation val="minMax"/>
        </c:scaling>
        <c:delete val="1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86703904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B436E"/>
            </a:solidFill>
            <a:ln>
              <a:noFill/>
            </a:ln>
            <a:effectLst/>
          </c:spPr>
          <c:invertIfNegative val="0"/>
          <c:val>
            <c:numRef>
              <c:f>Sheet1!$B$2:$B$4</c:f>
              <c:numCache>
                <c:formatCode>General</c:formatCode>
                <c:ptCount val="3"/>
                <c:pt idx="0">
                  <c:v>-61.3</c:v>
                </c:pt>
                <c:pt idx="1">
                  <c:v>-60.1</c:v>
                </c:pt>
                <c:pt idx="2">
                  <c:v>-63.2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FB-4721-BE37-4E0AA30E1999}"/>
            </c:ext>
          </c:extLst>
        </c:ser>
        <c:ser>
          <c:idx val="1"/>
          <c:order val="1"/>
          <c:spPr>
            <a:solidFill>
              <a:srgbClr val="0B436E"/>
            </a:solidFill>
            <a:ln>
              <a:noFill/>
            </a:ln>
            <a:effectLst/>
          </c:spPr>
          <c:invertIfNegative val="0"/>
          <c:val>
            <c:numRef>
              <c:f>Sheet1!$C$2:$C$4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-63.5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FB-4721-BE37-4E0AA30E19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3"/>
        <c:overlap val="-30"/>
        <c:axId val="1200017823"/>
        <c:axId val="1200018303"/>
      </c:barChart>
      <c:catAx>
        <c:axId val="1200017823"/>
        <c:scaling>
          <c:orientation val="minMax"/>
        </c:scaling>
        <c:delete val="1"/>
        <c:axPos val="b"/>
        <c:majorTickMark val="none"/>
        <c:minorTickMark val="none"/>
        <c:tickLblPos val="nextTo"/>
        <c:crossAx val="1200018303"/>
        <c:crosses val="autoZero"/>
        <c:auto val="1"/>
        <c:lblAlgn val="ctr"/>
        <c:lblOffset val="100"/>
        <c:noMultiLvlLbl val="0"/>
      </c:catAx>
      <c:valAx>
        <c:axId val="1200018303"/>
        <c:scaling>
          <c:orientation val="minMax"/>
          <c:min val="-7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0017823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712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712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A35AC-F336-5141-AF62-C74BBB7BCBDF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84850" y="1778000"/>
            <a:ext cx="8534400" cy="4800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6845300"/>
            <a:ext cx="16084550" cy="5600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3511213"/>
            <a:ext cx="8712200" cy="712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3511213"/>
            <a:ext cx="8712200" cy="712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EFE9D-569B-1947-BBDC-E1E3C08CE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601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59893" rtl="0" eaLnBrk="1" latinLnBrk="0" hangingPunct="1">
      <a:defRPr sz="3362" kern="1200">
        <a:solidFill>
          <a:schemeClr val="tx1"/>
        </a:solidFill>
        <a:latin typeface="+mn-lt"/>
        <a:ea typeface="+mn-ea"/>
        <a:cs typeface="+mn-cs"/>
      </a:defRPr>
    </a:lvl1pPr>
    <a:lvl2pPr marL="1279947" algn="l" defTabSz="2559893" rtl="0" eaLnBrk="1" latinLnBrk="0" hangingPunct="1">
      <a:defRPr sz="3362" kern="1200">
        <a:solidFill>
          <a:schemeClr val="tx1"/>
        </a:solidFill>
        <a:latin typeface="+mn-lt"/>
        <a:ea typeface="+mn-ea"/>
        <a:cs typeface="+mn-cs"/>
      </a:defRPr>
    </a:lvl2pPr>
    <a:lvl3pPr marL="2559893" algn="l" defTabSz="2559893" rtl="0" eaLnBrk="1" latinLnBrk="0" hangingPunct="1">
      <a:defRPr sz="3362" kern="1200">
        <a:solidFill>
          <a:schemeClr val="tx1"/>
        </a:solidFill>
        <a:latin typeface="+mn-lt"/>
        <a:ea typeface="+mn-ea"/>
        <a:cs typeface="+mn-cs"/>
      </a:defRPr>
    </a:lvl3pPr>
    <a:lvl4pPr marL="3839840" algn="l" defTabSz="2559893" rtl="0" eaLnBrk="1" latinLnBrk="0" hangingPunct="1">
      <a:defRPr sz="3362" kern="1200">
        <a:solidFill>
          <a:schemeClr val="tx1"/>
        </a:solidFill>
        <a:latin typeface="+mn-lt"/>
        <a:ea typeface="+mn-ea"/>
        <a:cs typeface="+mn-cs"/>
      </a:defRPr>
    </a:lvl4pPr>
    <a:lvl5pPr marL="5119792" algn="l" defTabSz="2559893" rtl="0" eaLnBrk="1" latinLnBrk="0" hangingPunct="1">
      <a:defRPr sz="3362" kern="1200">
        <a:solidFill>
          <a:schemeClr val="tx1"/>
        </a:solidFill>
        <a:latin typeface="+mn-lt"/>
        <a:ea typeface="+mn-ea"/>
        <a:cs typeface="+mn-cs"/>
      </a:defRPr>
    </a:lvl5pPr>
    <a:lvl6pPr marL="6399739" algn="l" defTabSz="2559893" rtl="0" eaLnBrk="1" latinLnBrk="0" hangingPunct="1">
      <a:defRPr sz="3362" kern="1200">
        <a:solidFill>
          <a:schemeClr val="tx1"/>
        </a:solidFill>
        <a:latin typeface="+mn-lt"/>
        <a:ea typeface="+mn-ea"/>
        <a:cs typeface="+mn-cs"/>
      </a:defRPr>
    </a:lvl6pPr>
    <a:lvl7pPr marL="7679686" algn="l" defTabSz="2559893" rtl="0" eaLnBrk="1" latinLnBrk="0" hangingPunct="1">
      <a:defRPr sz="3362" kern="1200">
        <a:solidFill>
          <a:schemeClr val="tx1"/>
        </a:solidFill>
        <a:latin typeface="+mn-lt"/>
        <a:ea typeface="+mn-ea"/>
        <a:cs typeface="+mn-cs"/>
      </a:defRPr>
    </a:lvl7pPr>
    <a:lvl8pPr marL="8959633" algn="l" defTabSz="2559893" rtl="0" eaLnBrk="1" latinLnBrk="0" hangingPunct="1">
      <a:defRPr sz="3362" kern="1200">
        <a:solidFill>
          <a:schemeClr val="tx1"/>
        </a:solidFill>
        <a:latin typeface="+mn-lt"/>
        <a:ea typeface="+mn-ea"/>
        <a:cs typeface="+mn-cs"/>
      </a:defRPr>
    </a:lvl8pPr>
    <a:lvl9pPr marL="10239579" algn="l" defTabSz="2559893" rtl="0" eaLnBrk="1" latinLnBrk="0" hangingPunct="1">
      <a:defRPr sz="336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84850" y="1778000"/>
            <a:ext cx="8534400" cy="4800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676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EFE9D-569B-1947-BBDC-E1E3C08CEC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676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4613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6929D8A-C9D4-A6A9-D1C7-999A9B75D346}"/>
              </a:ext>
            </a:extLst>
          </p:cNvPr>
          <p:cNvCxnSpPr>
            <a:cxnSpLocks/>
          </p:cNvCxnSpPr>
          <p:nvPr userDrawn="1"/>
        </p:nvCxnSpPr>
        <p:spPr>
          <a:xfrm>
            <a:off x="10308481" y="28691759"/>
            <a:ext cx="0" cy="1833762"/>
          </a:xfrm>
          <a:prstGeom prst="line">
            <a:avLst/>
          </a:prstGeom>
          <a:noFill/>
          <a:ln w="9525" cap="flat" cmpd="sng" algn="ctr">
            <a:solidFill>
              <a:srgbClr val="FF2F92"/>
            </a:solidFill>
            <a:prstDash val="soli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8FE86A9-D115-5F32-61C3-2EC18927E722}"/>
              </a:ext>
            </a:extLst>
          </p:cNvPr>
          <p:cNvCxnSpPr/>
          <p:nvPr userDrawn="1"/>
        </p:nvCxnSpPr>
        <p:spPr>
          <a:xfrm>
            <a:off x="39761269" y="28691759"/>
            <a:ext cx="0" cy="1833762"/>
          </a:xfrm>
          <a:prstGeom prst="line">
            <a:avLst/>
          </a:prstGeom>
          <a:noFill/>
          <a:ln w="9525" cap="flat" cmpd="sng" algn="ctr">
            <a:solidFill>
              <a:srgbClr val="FF2F92"/>
            </a:solidFill>
            <a:prstDash val="solid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68AEBF2-F95C-2538-CD7D-D0B6A33380C9}"/>
              </a:ext>
            </a:extLst>
          </p:cNvPr>
          <p:cNvCxnSpPr>
            <a:cxnSpLocks/>
          </p:cNvCxnSpPr>
          <p:nvPr userDrawn="1"/>
        </p:nvCxnSpPr>
        <p:spPr>
          <a:xfrm flipH="1">
            <a:off x="-4033316" y="25609254"/>
            <a:ext cx="3154509" cy="0"/>
          </a:xfrm>
          <a:prstGeom prst="line">
            <a:avLst/>
          </a:prstGeom>
          <a:noFill/>
          <a:ln w="9525" cap="flat" cmpd="sng" algn="ctr">
            <a:solidFill>
              <a:srgbClr val="FF2F92"/>
            </a:solidFill>
            <a:prstDash val="soli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72EBDBF-8EE9-30F5-B0F5-82482D1EEA1D}"/>
              </a:ext>
            </a:extLst>
          </p:cNvPr>
          <p:cNvCxnSpPr>
            <a:cxnSpLocks/>
          </p:cNvCxnSpPr>
          <p:nvPr userDrawn="1"/>
        </p:nvCxnSpPr>
        <p:spPr>
          <a:xfrm flipH="1">
            <a:off x="-3761790" y="640089"/>
            <a:ext cx="3154509" cy="0"/>
          </a:xfrm>
          <a:prstGeom prst="line">
            <a:avLst/>
          </a:prstGeom>
          <a:noFill/>
          <a:ln w="9525" cap="flat" cmpd="sng" algn="ctr">
            <a:solidFill>
              <a:srgbClr val="FF2F92"/>
            </a:solidFill>
            <a:prstDash val="solid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8DEF118-31DD-F157-CAF9-3BB10CD55086}"/>
              </a:ext>
            </a:extLst>
          </p:cNvPr>
          <p:cNvCxnSpPr>
            <a:cxnSpLocks/>
          </p:cNvCxnSpPr>
          <p:nvPr userDrawn="1"/>
        </p:nvCxnSpPr>
        <p:spPr>
          <a:xfrm flipH="1">
            <a:off x="-3761790" y="4480610"/>
            <a:ext cx="3154509" cy="0"/>
          </a:xfrm>
          <a:prstGeom prst="line">
            <a:avLst/>
          </a:prstGeom>
          <a:noFill/>
          <a:ln w="9525" cap="flat" cmpd="sng" algn="ctr">
            <a:solidFill>
              <a:srgbClr val="FF2F92"/>
            </a:solidFill>
            <a:prstDash val="soli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914A104-9DB2-84EE-B2D3-7FAC397C0AF5}"/>
              </a:ext>
            </a:extLst>
          </p:cNvPr>
          <p:cNvCxnSpPr>
            <a:cxnSpLocks/>
          </p:cNvCxnSpPr>
          <p:nvPr userDrawn="1"/>
        </p:nvCxnSpPr>
        <p:spPr>
          <a:xfrm flipH="1">
            <a:off x="50677036" y="25609254"/>
            <a:ext cx="3154509" cy="0"/>
          </a:xfrm>
          <a:prstGeom prst="line">
            <a:avLst/>
          </a:prstGeom>
          <a:noFill/>
          <a:ln w="9525" cap="flat" cmpd="sng" algn="ctr">
            <a:solidFill>
              <a:srgbClr val="FF2F92"/>
            </a:solidFill>
            <a:prstDash val="solid"/>
          </a:ln>
          <a:effectLst/>
        </p:spPr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4A200312-857B-889C-3CC0-9D14A138C7E7}"/>
              </a:ext>
            </a:extLst>
          </p:cNvPr>
          <p:cNvSpPr/>
          <p:nvPr userDrawn="1"/>
        </p:nvSpPr>
        <p:spPr>
          <a:xfrm>
            <a:off x="10308472" y="4476749"/>
            <a:ext cx="38715329" cy="20618889"/>
          </a:xfrm>
          <a:prstGeom prst="rect">
            <a:avLst/>
          </a:prstGeom>
          <a:solidFill>
            <a:schemeClr val="accent2">
              <a:alpha val="75223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2560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38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E5F4CF2A-31F8-0F78-738F-E9C3DC70CD71}"/>
              </a:ext>
            </a:extLst>
          </p:cNvPr>
          <p:cNvSpPr/>
          <p:nvPr userDrawn="1"/>
        </p:nvSpPr>
        <p:spPr>
          <a:xfrm>
            <a:off x="39587745" y="4046793"/>
            <a:ext cx="10482008" cy="21063630"/>
          </a:xfrm>
          <a:custGeom>
            <a:avLst/>
            <a:gdLst>
              <a:gd name="connsiteX0" fmla="*/ 11125 w 3575788"/>
              <a:gd name="connsiteY0" fmla="*/ 0 h 7463871"/>
              <a:gd name="connsiteX1" fmla="*/ 31831 w 3575788"/>
              <a:gd name="connsiteY1" fmla="*/ 151450 h 7463871"/>
              <a:gd name="connsiteX2" fmla="*/ 3575788 w 3575788"/>
              <a:gd name="connsiteY2" fmla="*/ 151450 h 7463871"/>
              <a:gd name="connsiteX3" fmla="*/ 3575788 w 3575788"/>
              <a:gd name="connsiteY3" fmla="*/ 7463871 h 7463871"/>
              <a:gd name="connsiteX4" fmla="*/ 0 w 3575788"/>
              <a:gd name="connsiteY4" fmla="*/ 7463871 h 7463871"/>
              <a:gd name="connsiteX5" fmla="*/ 36481 w 3575788"/>
              <a:gd name="connsiteY5" fmla="*/ 185472 h 7463871"/>
              <a:gd name="connsiteX6" fmla="*/ 11125 w 3575788"/>
              <a:gd name="connsiteY6" fmla="*/ 0 h 7463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75788" h="7463871">
                <a:moveTo>
                  <a:pt x="11125" y="0"/>
                </a:moveTo>
                <a:lnTo>
                  <a:pt x="31831" y="151450"/>
                </a:lnTo>
                <a:lnTo>
                  <a:pt x="3575788" y="151450"/>
                </a:lnTo>
                <a:lnTo>
                  <a:pt x="3575788" y="7463871"/>
                </a:lnTo>
                <a:lnTo>
                  <a:pt x="0" y="7463871"/>
                </a:lnTo>
                <a:cubicBezTo>
                  <a:pt x="896843" y="4608781"/>
                  <a:pt x="295475" y="1997636"/>
                  <a:pt x="36481" y="185472"/>
                </a:cubicBezTo>
                <a:lnTo>
                  <a:pt x="11125" y="0"/>
                </a:lnTo>
                <a:close/>
              </a:path>
            </a:pathLst>
          </a:custGeom>
          <a:solidFill>
            <a:srgbClr val="EFFAE3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2560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38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57DE95-C3EB-5ED1-0FDA-73C2D762E5E9}"/>
              </a:ext>
            </a:extLst>
          </p:cNvPr>
          <p:cNvSpPr txBox="1"/>
          <p:nvPr userDrawn="1"/>
        </p:nvSpPr>
        <p:spPr>
          <a:xfrm>
            <a:off x="16" y="24983342"/>
            <a:ext cx="50069745" cy="6426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640088" bIns="0" rtlCol="0" anchor="ctr" anchorCtr="0">
            <a:noAutofit/>
          </a:bodyPr>
          <a:lstStyle/>
          <a:p>
            <a:pPr algn="r"/>
            <a:endParaRPr lang="en-US" sz="2234" b="1" dirty="0">
              <a:solidFill>
                <a:schemeClr val="accent3"/>
              </a:solidFill>
            </a:endParaRPr>
          </a:p>
        </p:txBody>
      </p:sp>
      <p:sp>
        <p:nvSpPr>
          <p:cNvPr id="4" name="Graphic 1013">
            <a:extLst>
              <a:ext uri="{FF2B5EF4-FFF2-40B4-BE49-F238E27FC236}">
                <a16:creationId xmlns:a16="http://schemas.microsoft.com/office/drawing/2014/main" id="{4992BD44-D2FB-1A8F-192A-03E2C484F8AF}"/>
              </a:ext>
            </a:extLst>
          </p:cNvPr>
          <p:cNvSpPr/>
          <p:nvPr userDrawn="1"/>
        </p:nvSpPr>
        <p:spPr>
          <a:xfrm rot="701115">
            <a:off x="827354" y="1159785"/>
            <a:ext cx="2861355" cy="2214143"/>
          </a:xfrm>
          <a:custGeom>
            <a:avLst/>
            <a:gdLst>
              <a:gd name="connsiteX0" fmla="*/ 59974 w 988434"/>
              <a:gd name="connsiteY0" fmla="*/ 781464 h 879851"/>
              <a:gd name="connsiteX1" fmla="*/ 112051 w 988434"/>
              <a:gd name="connsiteY1" fmla="*/ 830744 h 879851"/>
              <a:gd name="connsiteX2" fmla="*/ 172053 w 988434"/>
              <a:gd name="connsiteY2" fmla="*/ 865419 h 879851"/>
              <a:gd name="connsiteX3" fmla="*/ 196771 w 988434"/>
              <a:gd name="connsiteY3" fmla="*/ 873711 h 879851"/>
              <a:gd name="connsiteX4" fmla="*/ 228093 w 988434"/>
              <a:gd name="connsiteY4" fmla="*/ 879647 h 879851"/>
              <a:gd name="connsiteX5" fmla="*/ 289038 w 988434"/>
              <a:gd name="connsiteY5" fmla="*/ 874370 h 879851"/>
              <a:gd name="connsiteX6" fmla="*/ 344229 w 988434"/>
              <a:gd name="connsiteY6" fmla="*/ 861556 h 879851"/>
              <a:gd name="connsiteX7" fmla="*/ 405174 w 988434"/>
              <a:gd name="connsiteY7" fmla="*/ 839507 h 879851"/>
              <a:gd name="connsiteX8" fmla="*/ 543670 w 988434"/>
              <a:gd name="connsiteY8" fmla="*/ 773455 h 879851"/>
              <a:gd name="connsiteX9" fmla="*/ 742450 w 988434"/>
              <a:gd name="connsiteY9" fmla="*/ 673387 h 879851"/>
              <a:gd name="connsiteX10" fmla="*/ 796226 w 988434"/>
              <a:gd name="connsiteY10" fmla="*/ 649736 h 879851"/>
              <a:gd name="connsiteX11" fmla="*/ 822547 w 988434"/>
              <a:gd name="connsiteY11" fmla="*/ 636827 h 879851"/>
              <a:gd name="connsiteX12" fmla="*/ 932079 w 988434"/>
              <a:gd name="connsiteY12" fmla="*/ 550422 h 879851"/>
              <a:gd name="connsiteX13" fmla="*/ 957363 w 988434"/>
              <a:gd name="connsiteY13" fmla="*/ 507832 h 879851"/>
              <a:gd name="connsiteX14" fmla="*/ 960193 w 988434"/>
              <a:gd name="connsiteY14" fmla="*/ 501048 h 879851"/>
              <a:gd name="connsiteX15" fmla="*/ 984156 w 988434"/>
              <a:gd name="connsiteY15" fmla="*/ 355563 h 879851"/>
              <a:gd name="connsiteX16" fmla="*/ 983590 w 988434"/>
              <a:gd name="connsiteY16" fmla="*/ 354809 h 879851"/>
              <a:gd name="connsiteX17" fmla="*/ 903588 w 988434"/>
              <a:gd name="connsiteY17" fmla="*/ 243717 h 879851"/>
              <a:gd name="connsiteX18" fmla="*/ 885663 w 988434"/>
              <a:gd name="connsiteY18" fmla="*/ 232410 h 879851"/>
              <a:gd name="connsiteX19" fmla="*/ 851416 w 988434"/>
              <a:gd name="connsiteY19" fmla="*/ 211398 h 879851"/>
              <a:gd name="connsiteX20" fmla="*/ 828113 w 988434"/>
              <a:gd name="connsiteY20" fmla="*/ 200090 h 879851"/>
              <a:gd name="connsiteX21" fmla="*/ 573388 w 988434"/>
              <a:gd name="connsiteY21" fmla="*/ 74770 h 879851"/>
              <a:gd name="connsiteX22" fmla="*/ 541500 w 988434"/>
              <a:gd name="connsiteY22" fmla="*/ 57527 h 879851"/>
              <a:gd name="connsiteX23" fmla="*/ 450082 w 988434"/>
              <a:gd name="connsiteY23" fmla="*/ 15408 h 879851"/>
              <a:gd name="connsiteX24" fmla="*/ 409797 w 988434"/>
              <a:gd name="connsiteY24" fmla="*/ 5608 h 879851"/>
              <a:gd name="connsiteX25" fmla="*/ 349418 w 988434"/>
              <a:gd name="connsiteY25" fmla="*/ 49 h 879851"/>
              <a:gd name="connsiteX26" fmla="*/ 305171 w 988434"/>
              <a:gd name="connsiteY26" fmla="*/ 7681 h 879851"/>
              <a:gd name="connsiteX27" fmla="*/ 261585 w 988434"/>
              <a:gd name="connsiteY27" fmla="*/ 24925 h 879851"/>
              <a:gd name="connsiteX28" fmla="*/ 221961 w 988434"/>
              <a:gd name="connsiteY28" fmla="*/ 53852 h 879851"/>
              <a:gd name="connsiteX29" fmla="*/ 180827 w 988434"/>
              <a:gd name="connsiteY29" fmla="*/ 95217 h 879851"/>
              <a:gd name="connsiteX30" fmla="*/ 146958 w 988434"/>
              <a:gd name="connsiteY30" fmla="*/ 141670 h 879851"/>
              <a:gd name="connsiteX31" fmla="*/ 78748 w 988434"/>
              <a:gd name="connsiteY31" fmla="*/ 271891 h 879851"/>
              <a:gd name="connsiteX32" fmla="*/ 54408 w 988434"/>
              <a:gd name="connsiteY32" fmla="*/ 339922 h 879851"/>
              <a:gd name="connsiteX33" fmla="*/ 8651 w 988434"/>
              <a:gd name="connsiteY33" fmla="*/ 522154 h 879851"/>
              <a:gd name="connsiteX34" fmla="*/ 160 w 988434"/>
              <a:gd name="connsiteY34" fmla="*/ 610350 h 879851"/>
              <a:gd name="connsiteX35" fmla="*/ 2802 w 988434"/>
              <a:gd name="connsiteY35" fmla="*/ 659253 h 879851"/>
              <a:gd name="connsiteX36" fmla="*/ 32614 w 988434"/>
              <a:gd name="connsiteY36" fmla="*/ 742925 h 879851"/>
              <a:gd name="connsiteX37" fmla="*/ 59974 w 988434"/>
              <a:gd name="connsiteY37" fmla="*/ 781558 h 879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88434" h="879851">
                <a:moveTo>
                  <a:pt x="59974" y="781464"/>
                </a:moveTo>
                <a:cubicBezTo>
                  <a:pt x="75635" y="799649"/>
                  <a:pt x="93088" y="816139"/>
                  <a:pt x="112051" y="830744"/>
                </a:cubicBezTo>
                <a:cubicBezTo>
                  <a:pt x="129788" y="845726"/>
                  <a:pt x="150166" y="857504"/>
                  <a:pt x="172053" y="865419"/>
                </a:cubicBezTo>
                <a:cubicBezTo>
                  <a:pt x="180072" y="868905"/>
                  <a:pt x="188280" y="871638"/>
                  <a:pt x="196771" y="873711"/>
                </a:cubicBezTo>
                <a:cubicBezTo>
                  <a:pt x="207054" y="876349"/>
                  <a:pt x="217526" y="878328"/>
                  <a:pt x="228093" y="879647"/>
                </a:cubicBezTo>
                <a:cubicBezTo>
                  <a:pt x="248565" y="880495"/>
                  <a:pt x="269038" y="878705"/>
                  <a:pt x="289038" y="874370"/>
                </a:cubicBezTo>
                <a:cubicBezTo>
                  <a:pt x="307813" y="872015"/>
                  <a:pt x="326304" y="867680"/>
                  <a:pt x="344229" y="861556"/>
                </a:cubicBezTo>
                <a:cubicBezTo>
                  <a:pt x="367060" y="853075"/>
                  <a:pt x="387438" y="845726"/>
                  <a:pt x="405174" y="839507"/>
                </a:cubicBezTo>
                <a:cubicBezTo>
                  <a:pt x="452723" y="818589"/>
                  <a:pt x="498857" y="796540"/>
                  <a:pt x="543670" y="773455"/>
                </a:cubicBezTo>
                <a:lnTo>
                  <a:pt x="742450" y="673387"/>
                </a:lnTo>
                <a:cubicBezTo>
                  <a:pt x="759998" y="665283"/>
                  <a:pt x="777923" y="657368"/>
                  <a:pt x="796226" y="649736"/>
                </a:cubicBezTo>
                <a:cubicBezTo>
                  <a:pt x="804716" y="645213"/>
                  <a:pt x="813490" y="640785"/>
                  <a:pt x="822547" y="636827"/>
                </a:cubicBezTo>
                <a:cubicBezTo>
                  <a:pt x="864813" y="616192"/>
                  <a:pt x="902267" y="586793"/>
                  <a:pt x="932079" y="550422"/>
                </a:cubicBezTo>
                <a:cubicBezTo>
                  <a:pt x="941608" y="536854"/>
                  <a:pt x="950099" y="522625"/>
                  <a:pt x="957363" y="507832"/>
                </a:cubicBezTo>
                <a:cubicBezTo>
                  <a:pt x="958118" y="505476"/>
                  <a:pt x="959061" y="503215"/>
                  <a:pt x="960193" y="501048"/>
                </a:cubicBezTo>
                <a:cubicBezTo>
                  <a:pt x="986326" y="447999"/>
                  <a:pt x="994346" y="399566"/>
                  <a:pt x="984156" y="355563"/>
                </a:cubicBezTo>
                <a:lnTo>
                  <a:pt x="983590" y="354809"/>
                </a:lnTo>
                <a:cubicBezTo>
                  <a:pt x="973401" y="314198"/>
                  <a:pt x="946797" y="277167"/>
                  <a:pt x="903588" y="243717"/>
                </a:cubicBezTo>
                <a:cubicBezTo>
                  <a:pt x="897833" y="240231"/>
                  <a:pt x="891889" y="236085"/>
                  <a:pt x="885663" y="232410"/>
                </a:cubicBezTo>
                <a:cubicBezTo>
                  <a:pt x="874341" y="225908"/>
                  <a:pt x="862832" y="218841"/>
                  <a:pt x="851416" y="211398"/>
                </a:cubicBezTo>
                <a:cubicBezTo>
                  <a:pt x="843774" y="208100"/>
                  <a:pt x="836133" y="204331"/>
                  <a:pt x="828113" y="200090"/>
                </a:cubicBezTo>
                <a:cubicBezTo>
                  <a:pt x="741035" y="162589"/>
                  <a:pt x="656032" y="120752"/>
                  <a:pt x="573388" y="74770"/>
                </a:cubicBezTo>
                <a:cubicBezTo>
                  <a:pt x="562538" y="68834"/>
                  <a:pt x="551972" y="63086"/>
                  <a:pt x="541500" y="57527"/>
                </a:cubicBezTo>
                <a:cubicBezTo>
                  <a:pt x="511782" y="41791"/>
                  <a:pt x="481309" y="27751"/>
                  <a:pt x="450082" y="15408"/>
                </a:cubicBezTo>
                <a:cubicBezTo>
                  <a:pt x="435836" y="11262"/>
                  <a:pt x="422439" y="8058"/>
                  <a:pt x="409797" y="5608"/>
                </a:cubicBezTo>
                <a:cubicBezTo>
                  <a:pt x="389796" y="1462"/>
                  <a:pt x="369607" y="-328"/>
                  <a:pt x="349418" y="49"/>
                </a:cubicBezTo>
                <a:cubicBezTo>
                  <a:pt x="334417" y="1180"/>
                  <a:pt x="319605" y="3724"/>
                  <a:pt x="305171" y="7681"/>
                </a:cubicBezTo>
                <a:cubicBezTo>
                  <a:pt x="290170" y="12016"/>
                  <a:pt x="275547" y="17763"/>
                  <a:pt x="261585" y="24925"/>
                </a:cubicBezTo>
                <a:cubicBezTo>
                  <a:pt x="247622" y="33499"/>
                  <a:pt x="234319" y="43110"/>
                  <a:pt x="221961" y="53852"/>
                </a:cubicBezTo>
                <a:cubicBezTo>
                  <a:pt x="207054" y="66384"/>
                  <a:pt x="193280" y="80141"/>
                  <a:pt x="180827" y="95217"/>
                </a:cubicBezTo>
                <a:cubicBezTo>
                  <a:pt x="168751" y="110105"/>
                  <a:pt x="157430" y="125558"/>
                  <a:pt x="146958" y="141670"/>
                </a:cubicBezTo>
                <a:cubicBezTo>
                  <a:pt x="120542" y="183036"/>
                  <a:pt x="97711" y="226568"/>
                  <a:pt x="78748" y="271891"/>
                </a:cubicBezTo>
                <a:cubicBezTo>
                  <a:pt x="70257" y="293939"/>
                  <a:pt x="62144" y="316554"/>
                  <a:pt x="54408" y="339922"/>
                </a:cubicBezTo>
                <a:cubicBezTo>
                  <a:pt x="35633" y="399755"/>
                  <a:pt x="20444" y="460531"/>
                  <a:pt x="8651" y="522154"/>
                </a:cubicBezTo>
                <a:cubicBezTo>
                  <a:pt x="4029" y="551364"/>
                  <a:pt x="1104" y="580857"/>
                  <a:pt x="160" y="610350"/>
                </a:cubicBezTo>
                <a:cubicBezTo>
                  <a:pt x="-406" y="626651"/>
                  <a:pt x="538" y="643046"/>
                  <a:pt x="2802" y="659253"/>
                </a:cubicBezTo>
                <a:cubicBezTo>
                  <a:pt x="6010" y="689122"/>
                  <a:pt x="16199" y="717767"/>
                  <a:pt x="32614" y="742925"/>
                </a:cubicBezTo>
                <a:cubicBezTo>
                  <a:pt x="40634" y="756494"/>
                  <a:pt x="49785" y="769497"/>
                  <a:pt x="59974" y="781558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94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4233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C70617D3-8DFB-05E8-DB16-DFDD1435E9F9}"/>
              </a:ext>
            </a:extLst>
          </p:cNvPr>
          <p:cNvSpPr/>
          <p:nvPr userDrawn="1"/>
        </p:nvSpPr>
        <p:spPr>
          <a:xfrm rot="19320740">
            <a:off x="1414070" y="653515"/>
            <a:ext cx="2136417" cy="1674531"/>
          </a:xfrm>
          <a:custGeom>
            <a:avLst/>
            <a:gdLst>
              <a:gd name="connsiteX0" fmla="*/ 356452 w 628843"/>
              <a:gd name="connsiteY0" fmla="*/ 3205 h 566992"/>
              <a:gd name="connsiteX1" fmla="*/ 3659 w 628843"/>
              <a:gd name="connsiteY1" fmla="*/ 266001 h 566992"/>
              <a:gd name="connsiteX2" fmla="*/ 62654 w 628843"/>
              <a:gd name="connsiteY2" fmla="*/ 497293 h 566992"/>
              <a:gd name="connsiteX3" fmla="*/ 280555 w 628843"/>
              <a:gd name="connsiteY3" fmla="*/ 551039 h 566992"/>
              <a:gd name="connsiteX4" fmla="*/ 519274 w 628843"/>
              <a:gd name="connsiteY4" fmla="*/ 452613 h 566992"/>
              <a:gd name="connsiteX5" fmla="*/ 627605 w 628843"/>
              <a:gd name="connsiteY5" fmla="*/ 316225 h 566992"/>
              <a:gd name="connsiteX6" fmla="*/ 561366 w 628843"/>
              <a:gd name="connsiteY6" fmla="*/ 124852 h 566992"/>
              <a:gd name="connsiteX7" fmla="*/ 356452 w 628843"/>
              <a:gd name="connsiteY7" fmla="*/ 3205 h 566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8843" h="566992">
                <a:moveTo>
                  <a:pt x="356452" y="3205"/>
                </a:moveTo>
                <a:cubicBezTo>
                  <a:pt x="186516" y="-21189"/>
                  <a:pt x="28784" y="96283"/>
                  <a:pt x="3659" y="266001"/>
                </a:cubicBezTo>
                <a:cubicBezTo>
                  <a:pt x="-9197" y="347925"/>
                  <a:pt x="12143" y="431545"/>
                  <a:pt x="62654" y="497293"/>
                </a:cubicBezTo>
                <a:cubicBezTo>
                  <a:pt x="114013" y="565976"/>
                  <a:pt x="186647" y="583913"/>
                  <a:pt x="280555" y="551039"/>
                </a:cubicBezTo>
                <a:cubicBezTo>
                  <a:pt x="361999" y="522992"/>
                  <a:pt x="441680" y="490118"/>
                  <a:pt x="519274" y="452613"/>
                </a:cubicBezTo>
                <a:cubicBezTo>
                  <a:pt x="584533" y="420195"/>
                  <a:pt x="620687" y="374733"/>
                  <a:pt x="627605" y="316225"/>
                </a:cubicBezTo>
                <a:cubicBezTo>
                  <a:pt x="634522" y="257717"/>
                  <a:pt x="612464" y="193926"/>
                  <a:pt x="561366" y="124852"/>
                </a:cubicBezTo>
                <a:cubicBezTo>
                  <a:pt x="512879" y="57669"/>
                  <a:pt x="438679" y="13642"/>
                  <a:pt x="356452" y="3205"/>
                </a:cubicBezTo>
              </a:path>
            </a:pathLst>
          </a:custGeom>
          <a:solidFill>
            <a:srgbClr val="DBE8F4">
              <a:alpha val="65000"/>
            </a:srgbClr>
          </a:solidFill>
          <a:ln w="45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4233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150C00A-A205-CD4B-18AF-19450D3C0D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830890" y="646501"/>
            <a:ext cx="3207337" cy="1003943"/>
          </a:xfrm>
          <a:prstGeom prst="rect">
            <a:avLst/>
          </a:prstGeom>
        </p:spPr>
      </p:pic>
      <p:sp>
        <p:nvSpPr>
          <p:cNvPr id="6" name="Freeform 34">
            <a:extLst>
              <a:ext uri="{FF2B5EF4-FFF2-40B4-BE49-F238E27FC236}">
                <a16:creationId xmlns:a16="http://schemas.microsoft.com/office/drawing/2014/main" id="{A027423F-F1FD-9F3E-AEB2-8BFA04EFF9FB}"/>
              </a:ext>
            </a:extLst>
          </p:cNvPr>
          <p:cNvSpPr>
            <a:spLocks noChangeAspect="1"/>
          </p:cNvSpPr>
          <p:nvPr userDrawn="1"/>
        </p:nvSpPr>
        <p:spPr>
          <a:xfrm>
            <a:off x="39458936" y="0"/>
            <a:ext cx="257601" cy="4480560"/>
          </a:xfrm>
          <a:custGeom>
            <a:avLst/>
            <a:gdLst>
              <a:gd name="connsiteX0" fmla="*/ 64868 w 5257178"/>
              <a:gd name="connsiteY0" fmla="*/ 0 h 1676401"/>
              <a:gd name="connsiteX1" fmla="*/ 5257178 w 5257178"/>
              <a:gd name="connsiteY1" fmla="*/ 0 h 1676401"/>
              <a:gd name="connsiteX2" fmla="*/ 5257178 w 5257178"/>
              <a:gd name="connsiteY2" fmla="*/ 1676401 h 1676401"/>
              <a:gd name="connsiteX3" fmla="*/ 96386 w 5257178"/>
              <a:gd name="connsiteY3" fmla="*/ 1676401 h 1676401"/>
              <a:gd name="connsiteX4" fmla="*/ 69614 w 5257178"/>
              <a:gd name="connsiteY4" fmla="*/ 1480573 h 1676401"/>
              <a:gd name="connsiteX5" fmla="*/ 64868 w 5257178"/>
              <a:gd name="connsiteY5" fmla="*/ 0 h 1676401"/>
              <a:gd name="connsiteX0" fmla="*/ 64868 w 5257178"/>
              <a:gd name="connsiteY0" fmla="*/ 0 h 1676401"/>
              <a:gd name="connsiteX1" fmla="*/ 5257178 w 5257178"/>
              <a:gd name="connsiteY1" fmla="*/ 0 h 1676401"/>
              <a:gd name="connsiteX2" fmla="*/ 5247757 w 5257178"/>
              <a:gd name="connsiteY2" fmla="*/ 801277 h 1676401"/>
              <a:gd name="connsiteX3" fmla="*/ 5257178 w 5257178"/>
              <a:gd name="connsiteY3" fmla="*/ 1676401 h 1676401"/>
              <a:gd name="connsiteX4" fmla="*/ 96386 w 5257178"/>
              <a:gd name="connsiteY4" fmla="*/ 1676401 h 1676401"/>
              <a:gd name="connsiteX5" fmla="*/ 69614 w 5257178"/>
              <a:gd name="connsiteY5" fmla="*/ 1480573 h 1676401"/>
              <a:gd name="connsiteX6" fmla="*/ 64868 w 5257178"/>
              <a:gd name="connsiteY6" fmla="*/ 0 h 1676401"/>
              <a:gd name="connsiteX0" fmla="*/ 5247757 w 5339197"/>
              <a:gd name="connsiteY0" fmla="*/ 801277 h 1676401"/>
              <a:gd name="connsiteX1" fmla="*/ 5257178 w 5339197"/>
              <a:gd name="connsiteY1" fmla="*/ 1676401 h 1676401"/>
              <a:gd name="connsiteX2" fmla="*/ 96386 w 5339197"/>
              <a:gd name="connsiteY2" fmla="*/ 1676401 h 1676401"/>
              <a:gd name="connsiteX3" fmla="*/ 69614 w 5339197"/>
              <a:gd name="connsiteY3" fmla="*/ 1480573 h 1676401"/>
              <a:gd name="connsiteX4" fmla="*/ 64868 w 5339197"/>
              <a:gd name="connsiteY4" fmla="*/ 0 h 1676401"/>
              <a:gd name="connsiteX5" fmla="*/ 5257178 w 5339197"/>
              <a:gd name="connsiteY5" fmla="*/ 0 h 1676401"/>
              <a:gd name="connsiteX6" fmla="*/ 5339197 w 5339197"/>
              <a:gd name="connsiteY6" fmla="*/ 892717 h 1676401"/>
              <a:gd name="connsiteX0" fmla="*/ 5247757 w 5257178"/>
              <a:gd name="connsiteY0" fmla="*/ 801277 h 1676401"/>
              <a:gd name="connsiteX1" fmla="*/ 5257178 w 5257178"/>
              <a:gd name="connsiteY1" fmla="*/ 1676401 h 1676401"/>
              <a:gd name="connsiteX2" fmla="*/ 96386 w 5257178"/>
              <a:gd name="connsiteY2" fmla="*/ 1676401 h 1676401"/>
              <a:gd name="connsiteX3" fmla="*/ 69614 w 5257178"/>
              <a:gd name="connsiteY3" fmla="*/ 1480573 h 1676401"/>
              <a:gd name="connsiteX4" fmla="*/ 64868 w 5257178"/>
              <a:gd name="connsiteY4" fmla="*/ 0 h 1676401"/>
              <a:gd name="connsiteX5" fmla="*/ 5257178 w 5257178"/>
              <a:gd name="connsiteY5" fmla="*/ 0 h 1676401"/>
              <a:gd name="connsiteX0" fmla="*/ 5247757 w 5257178"/>
              <a:gd name="connsiteY0" fmla="*/ 801277 h 1676401"/>
              <a:gd name="connsiteX1" fmla="*/ 5257178 w 5257178"/>
              <a:gd name="connsiteY1" fmla="*/ 1676401 h 1676401"/>
              <a:gd name="connsiteX2" fmla="*/ 96386 w 5257178"/>
              <a:gd name="connsiteY2" fmla="*/ 1676401 h 1676401"/>
              <a:gd name="connsiteX3" fmla="*/ 69614 w 5257178"/>
              <a:gd name="connsiteY3" fmla="*/ 1480573 h 1676401"/>
              <a:gd name="connsiteX4" fmla="*/ 64868 w 5257178"/>
              <a:gd name="connsiteY4" fmla="*/ 0 h 1676401"/>
              <a:gd name="connsiteX0" fmla="*/ 5257178 w 5257178"/>
              <a:gd name="connsiteY0" fmla="*/ 1676401 h 1676401"/>
              <a:gd name="connsiteX1" fmla="*/ 96386 w 5257178"/>
              <a:gd name="connsiteY1" fmla="*/ 1676401 h 1676401"/>
              <a:gd name="connsiteX2" fmla="*/ 69614 w 5257178"/>
              <a:gd name="connsiteY2" fmla="*/ 1480573 h 1676401"/>
              <a:gd name="connsiteX3" fmla="*/ 64868 w 5257178"/>
              <a:gd name="connsiteY3" fmla="*/ 0 h 1676401"/>
              <a:gd name="connsiteX0" fmla="*/ 96386 w 96386"/>
              <a:gd name="connsiteY0" fmla="*/ 1676401 h 1676401"/>
              <a:gd name="connsiteX1" fmla="*/ 69614 w 96386"/>
              <a:gd name="connsiteY1" fmla="*/ 1480573 h 1676401"/>
              <a:gd name="connsiteX2" fmla="*/ 64868 w 96386"/>
              <a:gd name="connsiteY2" fmla="*/ 0 h 1676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386" h="1676401">
                <a:moveTo>
                  <a:pt x="96386" y="1676401"/>
                </a:moveTo>
                <a:lnTo>
                  <a:pt x="69614" y="1480573"/>
                </a:lnTo>
                <a:cubicBezTo>
                  <a:pt x="-8134" y="880735"/>
                  <a:pt x="-35281" y="379502"/>
                  <a:pt x="64868" y="0"/>
                </a:cubicBezTo>
              </a:path>
            </a:pathLst>
          </a:custGeom>
          <a:noFill/>
          <a:ln w="165100" cap="rnd" cmpd="sng" algn="ctr">
            <a:gradFill flip="none" rotWithShape="1">
              <a:gsLst>
                <a:gs pos="55000">
                  <a:srgbClr val="91C353">
                    <a:lumMod val="20000"/>
                    <a:lumOff val="8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  <a:tileRect/>
            </a:gradFill>
            <a:prstDash val="sysDot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8793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95" userDrawn="1">
          <p15:clr>
            <a:srgbClr val="FBAE40"/>
          </p15:clr>
        </p15:guide>
        <p15:guide id="2" pos="6030" userDrawn="1">
          <p15:clr>
            <a:srgbClr val="FBAE40"/>
          </p15:clr>
        </p15:guide>
        <p15:guide id="3" pos="6955" userDrawn="1">
          <p15:clr>
            <a:srgbClr val="FBAE40"/>
          </p15:clr>
        </p15:guide>
        <p15:guide id="4" pos="25045" userDrawn="1">
          <p15:clr>
            <a:srgbClr val="FBAE40"/>
          </p15:clr>
        </p15:guide>
        <p15:guide id="5" pos="25510" userDrawn="1">
          <p15:clr>
            <a:srgbClr val="FBAE40"/>
          </p15:clr>
        </p15:guide>
        <p15:guide id="6" pos="24585" userDrawn="1">
          <p15:clr>
            <a:srgbClr val="FBAE40"/>
          </p15:clr>
        </p15:guide>
        <p15:guide id="7" orient="horz" pos="2820" userDrawn="1">
          <p15:clr>
            <a:srgbClr val="FBAE40"/>
          </p15:clr>
        </p15:guide>
        <p15:guide id="8" orient="horz" pos="3225" userDrawn="1">
          <p15:clr>
            <a:srgbClr val="FBAE40"/>
          </p15:clr>
        </p15:guide>
        <p15:guide id="9" orient="horz" pos="15726" userDrawn="1">
          <p15:clr>
            <a:srgbClr val="FBAE40"/>
          </p15:clr>
        </p15:guide>
        <p15:guide id="10" orient="horz" pos="15321" userDrawn="1">
          <p15:clr>
            <a:srgbClr val="FBAE40"/>
          </p15:clr>
        </p15:guide>
        <p15:guide id="11" orient="horz" pos="16126" userDrawn="1">
          <p15:clr>
            <a:srgbClr val="FBAE40"/>
          </p15:clr>
        </p15:guide>
        <p15:guide id="12" orient="horz" pos="17336" userDrawn="1">
          <p15:clr>
            <a:srgbClr val="FBAE40"/>
          </p15:clr>
        </p15:guide>
        <p15:guide id="13" pos="466" userDrawn="1">
          <p15:clr>
            <a:srgbClr val="FBAE40"/>
          </p15:clr>
        </p15:guide>
        <p15:guide id="14" orient="horz" pos="405" userDrawn="1">
          <p15:clr>
            <a:srgbClr val="FBAE40"/>
          </p15:clr>
        </p15:guide>
        <p15:guide id="15" pos="31074" userDrawn="1">
          <p15:clr>
            <a:srgbClr val="FBAE40"/>
          </p15:clr>
        </p15:guide>
        <p15:guide id="16" pos="278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42299" y="1499465"/>
            <a:ext cx="43185158" cy="54437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42299" y="7497322"/>
            <a:ext cx="43185158" cy="17869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42299" y="26103708"/>
            <a:ext cx="11265694" cy="14994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9/22/2023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585608" y="26103708"/>
            <a:ext cx="16898539" cy="14994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361763" y="26103708"/>
            <a:ext cx="11265694" cy="14994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67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xStyles>
    <p:titleStyle>
      <a:lvl1pPr algn="l" defTabSz="3755266" rtl="0" eaLnBrk="1" latinLnBrk="0" hangingPunct="1">
        <a:lnSpc>
          <a:spcPct val="90000"/>
        </a:lnSpc>
        <a:spcBef>
          <a:spcPct val="0"/>
        </a:spcBef>
        <a:buNone/>
        <a:defRPr sz="180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38815" indent="-938815" algn="l" defTabSz="3755266" rtl="0" eaLnBrk="1" latinLnBrk="0" hangingPunct="1">
        <a:lnSpc>
          <a:spcPct val="90000"/>
        </a:lnSpc>
        <a:spcBef>
          <a:spcPts val="4107"/>
        </a:spcBef>
        <a:buFont typeface="Arial" panose="020B0604020202020204" pitchFamily="34" charset="0"/>
        <a:buChar char="•"/>
        <a:defRPr sz="11501" kern="1200">
          <a:solidFill>
            <a:schemeClr val="tx1"/>
          </a:solidFill>
          <a:latin typeface="+mn-lt"/>
          <a:ea typeface="+mn-ea"/>
          <a:cs typeface="+mn-cs"/>
        </a:defRPr>
      </a:lvl1pPr>
      <a:lvl2pPr marL="2816451" indent="-938815" algn="l" defTabSz="3755266" rtl="0" eaLnBrk="1" latinLnBrk="0" hangingPunct="1">
        <a:lnSpc>
          <a:spcPct val="90000"/>
        </a:lnSpc>
        <a:spcBef>
          <a:spcPts val="2054"/>
        </a:spcBef>
        <a:buFont typeface="Arial" panose="020B0604020202020204" pitchFamily="34" charset="0"/>
        <a:buChar char="•"/>
        <a:defRPr sz="9858" kern="1200">
          <a:solidFill>
            <a:schemeClr val="tx1"/>
          </a:solidFill>
          <a:latin typeface="+mn-lt"/>
          <a:ea typeface="+mn-ea"/>
          <a:cs typeface="+mn-cs"/>
        </a:defRPr>
      </a:lvl2pPr>
      <a:lvl3pPr marL="4694087" indent="-938815" algn="l" defTabSz="3755266" rtl="0" eaLnBrk="1" latinLnBrk="0" hangingPunct="1">
        <a:lnSpc>
          <a:spcPct val="90000"/>
        </a:lnSpc>
        <a:spcBef>
          <a:spcPts val="2054"/>
        </a:spcBef>
        <a:buFont typeface="Arial" panose="020B0604020202020204" pitchFamily="34" charset="0"/>
        <a:buChar char="•"/>
        <a:defRPr sz="8215" kern="1200">
          <a:solidFill>
            <a:schemeClr val="tx1"/>
          </a:solidFill>
          <a:latin typeface="+mn-lt"/>
          <a:ea typeface="+mn-ea"/>
          <a:cs typeface="+mn-cs"/>
        </a:defRPr>
      </a:lvl3pPr>
      <a:lvl4pPr marL="6571717" indent="-938815" algn="l" defTabSz="3755266" rtl="0" eaLnBrk="1" latinLnBrk="0" hangingPunct="1">
        <a:lnSpc>
          <a:spcPct val="90000"/>
        </a:lnSpc>
        <a:spcBef>
          <a:spcPts val="2054"/>
        </a:spcBef>
        <a:buFont typeface="Arial" panose="020B0604020202020204" pitchFamily="34" charset="0"/>
        <a:buChar char="•"/>
        <a:defRPr sz="7393" kern="1200">
          <a:solidFill>
            <a:schemeClr val="tx1"/>
          </a:solidFill>
          <a:latin typeface="+mn-lt"/>
          <a:ea typeface="+mn-ea"/>
          <a:cs typeface="+mn-cs"/>
        </a:defRPr>
      </a:lvl4pPr>
      <a:lvl5pPr marL="8449353" indent="-938815" algn="l" defTabSz="3755266" rtl="0" eaLnBrk="1" latinLnBrk="0" hangingPunct="1">
        <a:lnSpc>
          <a:spcPct val="90000"/>
        </a:lnSpc>
        <a:spcBef>
          <a:spcPts val="2054"/>
        </a:spcBef>
        <a:buFont typeface="Arial" panose="020B0604020202020204" pitchFamily="34" charset="0"/>
        <a:buChar char="•"/>
        <a:defRPr sz="7393" kern="1200">
          <a:solidFill>
            <a:schemeClr val="tx1"/>
          </a:solidFill>
          <a:latin typeface="+mn-lt"/>
          <a:ea typeface="+mn-ea"/>
          <a:cs typeface="+mn-cs"/>
        </a:defRPr>
      </a:lvl5pPr>
      <a:lvl6pPr marL="10326989" indent="-938815" algn="l" defTabSz="3755266" rtl="0" eaLnBrk="1" latinLnBrk="0" hangingPunct="1">
        <a:lnSpc>
          <a:spcPct val="90000"/>
        </a:lnSpc>
        <a:spcBef>
          <a:spcPts val="2054"/>
        </a:spcBef>
        <a:buFont typeface="Arial" panose="020B0604020202020204" pitchFamily="34" charset="0"/>
        <a:buChar char="•"/>
        <a:defRPr sz="7393" kern="1200">
          <a:solidFill>
            <a:schemeClr val="tx1"/>
          </a:solidFill>
          <a:latin typeface="+mn-lt"/>
          <a:ea typeface="+mn-ea"/>
          <a:cs typeface="+mn-cs"/>
        </a:defRPr>
      </a:lvl6pPr>
      <a:lvl7pPr marL="12204625" indent="-938815" algn="l" defTabSz="3755266" rtl="0" eaLnBrk="1" latinLnBrk="0" hangingPunct="1">
        <a:lnSpc>
          <a:spcPct val="90000"/>
        </a:lnSpc>
        <a:spcBef>
          <a:spcPts val="2054"/>
        </a:spcBef>
        <a:buFont typeface="Arial" panose="020B0604020202020204" pitchFamily="34" charset="0"/>
        <a:buChar char="•"/>
        <a:defRPr sz="7393" kern="1200">
          <a:solidFill>
            <a:schemeClr val="tx1"/>
          </a:solidFill>
          <a:latin typeface="+mn-lt"/>
          <a:ea typeface="+mn-ea"/>
          <a:cs typeface="+mn-cs"/>
        </a:defRPr>
      </a:lvl7pPr>
      <a:lvl8pPr marL="14082255" indent="-938815" algn="l" defTabSz="3755266" rtl="0" eaLnBrk="1" latinLnBrk="0" hangingPunct="1">
        <a:lnSpc>
          <a:spcPct val="90000"/>
        </a:lnSpc>
        <a:spcBef>
          <a:spcPts val="2054"/>
        </a:spcBef>
        <a:buFont typeface="Arial" panose="020B0604020202020204" pitchFamily="34" charset="0"/>
        <a:buChar char="•"/>
        <a:defRPr sz="7393" kern="1200">
          <a:solidFill>
            <a:schemeClr val="tx1"/>
          </a:solidFill>
          <a:latin typeface="+mn-lt"/>
          <a:ea typeface="+mn-ea"/>
          <a:cs typeface="+mn-cs"/>
        </a:defRPr>
      </a:lvl8pPr>
      <a:lvl9pPr marL="15959891" indent="-938815" algn="l" defTabSz="3755266" rtl="0" eaLnBrk="1" latinLnBrk="0" hangingPunct="1">
        <a:lnSpc>
          <a:spcPct val="90000"/>
        </a:lnSpc>
        <a:spcBef>
          <a:spcPts val="2054"/>
        </a:spcBef>
        <a:buFont typeface="Arial" panose="020B0604020202020204" pitchFamily="34" charset="0"/>
        <a:buChar char="•"/>
        <a:defRPr sz="739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55266" rtl="0" eaLnBrk="1" latinLnBrk="0" hangingPunct="1">
        <a:defRPr sz="7393" kern="1200">
          <a:solidFill>
            <a:schemeClr val="tx1"/>
          </a:solidFill>
          <a:latin typeface="+mn-lt"/>
          <a:ea typeface="+mn-ea"/>
          <a:cs typeface="+mn-cs"/>
        </a:defRPr>
      </a:lvl1pPr>
      <a:lvl2pPr marL="1877636" algn="l" defTabSz="3755266" rtl="0" eaLnBrk="1" latinLnBrk="0" hangingPunct="1">
        <a:defRPr sz="7393" kern="1200">
          <a:solidFill>
            <a:schemeClr val="tx1"/>
          </a:solidFill>
          <a:latin typeface="+mn-lt"/>
          <a:ea typeface="+mn-ea"/>
          <a:cs typeface="+mn-cs"/>
        </a:defRPr>
      </a:lvl2pPr>
      <a:lvl3pPr marL="3755266" algn="l" defTabSz="3755266" rtl="0" eaLnBrk="1" latinLnBrk="0" hangingPunct="1">
        <a:defRPr sz="7393" kern="1200">
          <a:solidFill>
            <a:schemeClr val="tx1"/>
          </a:solidFill>
          <a:latin typeface="+mn-lt"/>
          <a:ea typeface="+mn-ea"/>
          <a:cs typeface="+mn-cs"/>
        </a:defRPr>
      </a:lvl3pPr>
      <a:lvl4pPr marL="5632902" algn="l" defTabSz="3755266" rtl="0" eaLnBrk="1" latinLnBrk="0" hangingPunct="1">
        <a:defRPr sz="7393" kern="1200">
          <a:solidFill>
            <a:schemeClr val="tx1"/>
          </a:solidFill>
          <a:latin typeface="+mn-lt"/>
          <a:ea typeface="+mn-ea"/>
          <a:cs typeface="+mn-cs"/>
        </a:defRPr>
      </a:lvl4pPr>
      <a:lvl5pPr marL="7510538" algn="l" defTabSz="3755266" rtl="0" eaLnBrk="1" latinLnBrk="0" hangingPunct="1">
        <a:defRPr sz="7393" kern="1200">
          <a:solidFill>
            <a:schemeClr val="tx1"/>
          </a:solidFill>
          <a:latin typeface="+mn-lt"/>
          <a:ea typeface="+mn-ea"/>
          <a:cs typeface="+mn-cs"/>
        </a:defRPr>
      </a:lvl5pPr>
      <a:lvl6pPr marL="9388168" algn="l" defTabSz="3755266" rtl="0" eaLnBrk="1" latinLnBrk="0" hangingPunct="1">
        <a:defRPr sz="7393" kern="1200">
          <a:solidFill>
            <a:schemeClr val="tx1"/>
          </a:solidFill>
          <a:latin typeface="+mn-lt"/>
          <a:ea typeface="+mn-ea"/>
          <a:cs typeface="+mn-cs"/>
        </a:defRPr>
      </a:lvl6pPr>
      <a:lvl7pPr marL="11265804" algn="l" defTabSz="3755266" rtl="0" eaLnBrk="1" latinLnBrk="0" hangingPunct="1">
        <a:defRPr sz="7393" kern="1200">
          <a:solidFill>
            <a:schemeClr val="tx1"/>
          </a:solidFill>
          <a:latin typeface="+mn-lt"/>
          <a:ea typeface="+mn-ea"/>
          <a:cs typeface="+mn-cs"/>
        </a:defRPr>
      </a:lvl7pPr>
      <a:lvl8pPr marL="13143440" algn="l" defTabSz="3755266" rtl="0" eaLnBrk="1" latinLnBrk="0" hangingPunct="1">
        <a:defRPr sz="7393" kern="1200">
          <a:solidFill>
            <a:schemeClr val="tx1"/>
          </a:solidFill>
          <a:latin typeface="+mn-lt"/>
          <a:ea typeface="+mn-ea"/>
          <a:cs typeface="+mn-cs"/>
        </a:defRPr>
      </a:lvl8pPr>
      <a:lvl9pPr marL="15021076" algn="l" defTabSz="3755266" rtl="0" eaLnBrk="1" latinLnBrk="0" hangingPunct="1">
        <a:defRPr sz="739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871" userDrawn="1">
          <p15:clr>
            <a:srgbClr val="F26B43"/>
          </p15:clr>
        </p15:guide>
        <p15:guide id="2" pos="1577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4.svg"/><Relationship Id="rId26" Type="http://schemas.openxmlformats.org/officeDocument/2006/relationships/image" Target="../media/image22.svg"/><Relationship Id="rId21" Type="http://schemas.openxmlformats.org/officeDocument/2006/relationships/image" Target="../media/image17.png"/><Relationship Id="rId34" Type="http://schemas.openxmlformats.org/officeDocument/2006/relationships/image" Target="../media/image30.svg"/><Relationship Id="rId7" Type="http://schemas.openxmlformats.org/officeDocument/2006/relationships/chart" Target="../charts/chart4.xml"/><Relationship Id="rId12" Type="http://schemas.openxmlformats.org/officeDocument/2006/relationships/image" Target="../media/image8.svg"/><Relationship Id="rId17" Type="http://schemas.openxmlformats.org/officeDocument/2006/relationships/image" Target="../media/image13.png"/><Relationship Id="rId25" Type="http://schemas.openxmlformats.org/officeDocument/2006/relationships/image" Target="../media/image21.png"/><Relationship Id="rId3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svg"/><Relationship Id="rId20" Type="http://schemas.openxmlformats.org/officeDocument/2006/relationships/image" Target="../media/image16.svg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11" Type="http://schemas.openxmlformats.org/officeDocument/2006/relationships/image" Target="../media/image7.png"/><Relationship Id="rId24" Type="http://schemas.openxmlformats.org/officeDocument/2006/relationships/image" Target="../media/image20.svg"/><Relationship Id="rId32" Type="http://schemas.openxmlformats.org/officeDocument/2006/relationships/image" Target="../media/image28.svg"/><Relationship Id="rId37" Type="http://schemas.openxmlformats.org/officeDocument/2006/relationships/image" Target="../media/image31.png"/><Relationship Id="rId5" Type="http://schemas.openxmlformats.org/officeDocument/2006/relationships/chart" Target="../charts/chart2.xml"/><Relationship Id="rId15" Type="http://schemas.openxmlformats.org/officeDocument/2006/relationships/image" Target="../media/image11.png"/><Relationship Id="rId23" Type="http://schemas.openxmlformats.org/officeDocument/2006/relationships/image" Target="../media/image19.png"/><Relationship Id="rId28" Type="http://schemas.openxmlformats.org/officeDocument/2006/relationships/image" Target="../media/image24.svg"/><Relationship Id="rId36" Type="http://schemas.openxmlformats.org/officeDocument/2006/relationships/chart" Target="../charts/chart6.xml"/><Relationship Id="rId10" Type="http://schemas.openxmlformats.org/officeDocument/2006/relationships/image" Target="../media/image6.svg"/><Relationship Id="rId19" Type="http://schemas.openxmlformats.org/officeDocument/2006/relationships/image" Target="../media/image15.png"/><Relationship Id="rId31" Type="http://schemas.openxmlformats.org/officeDocument/2006/relationships/image" Target="../media/image27.png"/><Relationship Id="rId4" Type="http://schemas.openxmlformats.org/officeDocument/2006/relationships/image" Target="../media/image3.png"/><Relationship Id="rId9" Type="http://schemas.openxmlformats.org/officeDocument/2006/relationships/image" Target="../media/image5.png"/><Relationship Id="rId14" Type="http://schemas.openxmlformats.org/officeDocument/2006/relationships/image" Target="../media/image10.svg"/><Relationship Id="rId22" Type="http://schemas.openxmlformats.org/officeDocument/2006/relationships/image" Target="../media/image18.svg"/><Relationship Id="rId27" Type="http://schemas.openxmlformats.org/officeDocument/2006/relationships/image" Target="../media/image23.png"/><Relationship Id="rId30" Type="http://schemas.openxmlformats.org/officeDocument/2006/relationships/image" Target="../media/image26.svg"/><Relationship Id="rId35" Type="http://schemas.openxmlformats.org/officeDocument/2006/relationships/chart" Target="../charts/chart5.xml"/><Relationship Id="rId8" Type="http://schemas.openxmlformats.org/officeDocument/2006/relationships/image" Target="../media/image4.png"/><Relationship Id="rId3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8">
            <a:extLst>
              <a:ext uri="{FF2B5EF4-FFF2-40B4-BE49-F238E27FC236}">
                <a16:creationId xmlns:a16="http://schemas.microsoft.com/office/drawing/2014/main" id="{EA815810-12CF-0E53-3981-CD660AD444CC}"/>
              </a:ext>
            </a:extLst>
          </p:cNvPr>
          <p:cNvSpPr txBox="1"/>
          <p:nvPr/>
        </p:nvSpPr>
        <p:spPr>
          <a:xfrm>
            <a:off x="4418738" y="282189"/>
            <a:ext cx="33925101" cy="3840519"/>
          </a:xfrm>
          <a:prstGeom prst="rect">
            <a:avLst/>
          </a:prstGeom>
        </p:spPr>
        <p:txBody>
          <a:bodyPr vert="horz" wrap="square" lIns="0" tIns="0" rIns="0" bIns="256033" rtlCol="0" anchor="t" anchorCtr="0">
            <a:noAutofit/>
          </a:bodyPr>
          <a:lstStyle/>
          <a:p>
            <a:pPr marR="260560">
              <a:lnSpc>
                <a:spcPct val="95000"/>
              </a:lnSpc>
              <a:spcBef>
                <a:spcPts val="600"/>
              </a:spcBef>
              <a:defRPr/>
            </a:pPr>
            <a:r>
              <a:rPr lang="en-GB" sz="8001" b="1" spc="-5" dirty="0">
                <a:solidFill>
                  <a:schemeClr val="accent1"/>
                </a:solidFill>
                <a:cs typeface="Calibri"/>
              </a:rPr>
              <a:t>Overview of the Safety Profile From Efgartigimod Clinical Trials in Participants With Diverse IgG-Mediated Autoimmune Diseases</a:t>
            </a:r>
          </a:p>
          <a:p>
            <a:pPr marR="260560">
              <a:lnSpc>
                <a:spcPct val="95000"/>
              </a:lnSpc>
              <a:spcBef>
                <a:spcPts val="600"/>
              </a:spcBef>
              <a:defRPr/>
            </a:pPr>
            <a:r>
              <a:rPr lang="en-US" sz="2601" b="1" spc="-27" dirty="0">
                <a:solidFill>
                  <a:schemeClr val="accent3"/>
                </a:solidFill>
                <a:cs typeface="Calibri"/>
              </a:rPr>
              <a:t>Michelle Sholzberg,</a:t>
            </a:r>
            <a:r>
              <a:rPr lang="en-US" sz="2601" b="1" spc="-27" baseline="30000" dirty="0">
                <a:solidFill>
                  <a:schemeClr val="accent3"/>
                </a:solidFill>
                <a:cs typeface="Calibri"/>
              </a:rPr>
              <a:t>1</a:t>
            </a:r>
            <a:r>
              <a:rPr lang="en-US" sz="2601" b="1" spc="-27" dirty="0">
                <a:solidFill>
                  <a:schemeClr val="accent3"/>
                </a:solidFill>
                <a:cs typeface="Calibri"/>
              </a:rPr>
              <a:t> Kelly Gwathmey,</a:t>
            </a:r>
            <a:r>
              <a:rPr lang="en-US" sz="2601" b="1" spc="-27" baseline="30000" dirty="0">
                <a:solidFill>
                  <a:schemeClr val="accent3"/>
                </a:solidFill>
                <a:cs typeface="Calibri"/>
              </a:rPr>
              <a:t>2</a:t>
            </a:r>
            <a:r>
              <a:rPr lang="en-US" sz="2601" b="1" spc="-27" dirty="0">
                <a:solidFill>
                  <a:schemeClr val="accent3"/>
                </a:solidFill>
                <a:cs typeface="Calibri"/>
              </a:rPr>
              <a:t> Catherine M. Broome,</a:t>
            </a:r>
            <a:r>
              <a:rPr lang="en-US" sz="2601" b="1" spc="-27" baseline="30000" dirty="0">
                <a:solidFill>
                  <a:schemeClr val="accent3"/>
                </a:solidFill>
                <a:cs typeface="Calibri"/>
              </a:rPr>
              <a:t>3</a:t>
            </a:r>
            <a:r>
              <a:rPr lang="en-US" sz="2601" b="1" spc="-27" dirty="0">
                <a:solidFill>
                  <a:schemeClr val="accent3"/>
                </a:solidFill>
                <a:cs typeface="Calibri"/>
              </a:rPr>
              <a:t> Matthias Goebeler,</a:t>
            </a:r>
            <a:r>
              <a:rPr lang="en-US" sz="2601" b="1" spc="-27" baseline="30000" dirty="0">
                <a:solidFill>
                  <a:schemeClr val="accent3"/>
                </a:solidFill>
                <a:cs typeface="Calibri"/>
              </a:rPr>
              <a:t>4</a:t>
            </a:r>
            <a:r>
              <a:rPr lang="en-US" sz="2601" b="1" spc="-27" dirty="0">
                <a:solidFill>
                  <a:schemeClr val="accent3"/>
                </a:solidFill>
                <a:cs typeface="Calibri"/>
              </a:rPr>
              <a:t> Hiroyuki Murai,</a:t>
            </a:r>
            <a:r>
              <a:rPr lang="en-US" sz="2601" b="1" spc="-27" baseline="30000" dirty="0">
                <a:solidFill>
                  <a:schemeClr val="accent3"/>
                </a:solidFill>
                <a:cs typeface="Calibri"/>
              </a:rPr>
              <a:t>5</a:t>
            </a:r>
            <a:r>
              <a:rPr lang="en-US" sz="2601" b="1" spc="-27" dirty="0">
                <a:solidFill>
                  <a:schemeClr val="accent3"/>
                </a:solidFill>
                <a:cs typeface="Calibri"/>
              </a:rPr>
              <a:t> </a:t>
            </a:r>
            <a:r>
              <a:rPr lang="en-US" sz="2601" b="1" spc="-27" dirty="0" err="1">
                <a:solidFill>
                  <a:schemeClr val="accent3"/>
                </a:solidFill>
                <a:cs typeface="Calibri"/>
              </a:rPr>
              <a:t>Zsuzsanna</a:t>
            </a:r>
            <a:r>
              <a:rPr lang="en-US" sz="2601" b="1" spc="-27" dirty="0">
                <a:solidFill>
                  <a:schemeClr val="accent3"/>
                </a:solidFill>
                <a:cs typeface="Calibri"/>
              </a:rPr>
              <a:t> Bata-Csörgo,</a:t>
            </a:r>
            <a:r>
              <a:rPr lang="en-US" sz="2601" b="1" spc="-27" baseline="30000" dirty="0">
                <a:solidFill>
                  <a:schemeClr val="accent3"/>
                </a:solidFill>
                <a:cs typeface="Calibri"/>
              </a:rPr>
              <a:t>6</a:t>
            </a:r>
            <a:r>
              <a:rPr lang="en-US" sz="2601" b="1" spc="-27" dirty="0">
                <a:solidFill>
                  <a:schemeClr val="accent3"/>
                </a:solidFill>
                <a:cs typeface="Calibri"/>
              </a:rPr>
              <a:t> Adrian Newland,</a:t>
            </a:r>
            <a:r>
              <a:rPr lang="en-US" sz="2601" b="1" spc="-27" baseline="30000" dirty="0">
                <a:solidFill>
                  <a:schemeClr val="accent3"/>
                </a:solidFill>
                <a:cs typeface="Calibri"/>
              </a:rPr>
              <a:t>7</a:t>
            </a:r>
            <a:r>
              <a:rPr lang="en-US" sz="2601" b="1" spc="-27" dirty="0">
                <a:solidFill>
                  <a:schemeClr val="accent3"/>
                </a:solidFill>
                <a:cs typeface="Calibri"/>
              </a:rPr>
              <a:t> Peter Ulrichts,</a:t>
            </a:r>
            <a:r>
              <a:rPr lang="en-US" sz="2601" b="1" spc="-27" baseline="30000" dirty="0">
                <a:solidFill>
                  <a:schemeClr val="accent3"/>
                </a:solidFill>
                <a:cs typeface="Calibri"/>
              </a:rPr>
              <a:t>8</a:t>
            </a:r>
            <a:r>
              <a:rPr lang="en-US" sz="2601" b="1" spc="-27" dirty="0">
                <a:solidFill>
                  <a:schemeClr val="accent3"/>
                </a:solidFill>
                <a:cs typeface="Calibri"/>
              </a:rPr>
              <a:t> Rene Kerstens,</a:t>
            </a:r>
            <a:r>
              <a:rPr lang="en-US" sz="2601" b="1" spc="-27" baseline="30000" dirty="0">
                <a:solidFill>
                  <a:schemeClr val="accent3"/>
                </a:solidFill>
                <a:cs typeface="Calibri"/>
              </a:rPr>
              <a:t>8</a:t>
            </a:r>
            <a:r>
              <a:rPr lang="en-US" sz="2601" b="1" spc="-27" dirty="0">
                <a:solidFill>
                  <a:schemeClr val="accent3"/>
                </a:solidFill>
                <a:cs typeface="Calibri"/>
              </a:rPr>
              <a:t> Jeffrey T. Guptill,</a:t>
            </a:r>
            <a:r>
              <a:rPr lang="en-US" sz="2601" b="1" spc="-27" baseline="30000" dirty="0">
                <a:solidFill>
                  <a:schemeClr val="accent3"/>
                </a:solidFill>
                <a:cs typeface="Calibri"/>
              </a:rPr>
              <a:t>8</a:t>
            </a:r>
            <a:r>
              <a:rPr lang="en-US" sz="2601" b="1" spc="-27" dirty="0">
                <a:solidFill>
                  <a:schemeClr val="accent3"/>
                </a:solidFill>
                <a:cs typeface="Calibri"/>
              </a:rPr>
              <a:t> Sofiane Agha,</a:t>
            </a:r>
            <a:r>
              <a:rPr lang="en-US" sz="2601" b="1" spc="-27" baseline="30000" dirty="0">
                <a:solidFill>
                  <a:schemeClr val="accent3"/>
                </a:solidFill>
                <a:cs typeface="Calibri"/>
              </a:rPr>
              <a:t>8</a:t>
            </a:r>
            <a:r>
              <a:rPr lang="en-US" sz="2601" b="1" spc="-27" dirty="0">
                <a:solidFill>
                  <a:schemeClr val="accent3"/>
                </a:solidFill>
                <a:cs typeface="Calibri"/>
              </a:rPr>
              <a:t> Ming Jiang,</a:t>
            </a:r>
            <a:r>
              <a:rPr lang="en-US" sz="2601" b="1" spc="-27" baseline="30000" dirty="0">
                <a:solidFill>
                  <a:schemeClr val="accent3"/>
                </a:solidFill>
                <a:cs typeface="Calibri"/>
              </a:rPr>
              <a:t>8</a:t>
            </a:r>
            <a:r>
              <a:rPr lang="en-US" sz="2601" b="1" spc="-27" dirty="0">
                <a:solidFill>
                  <a:schemeClr val="accent3"/>
                </a:solidFill>
                <a:cs typeface="Calibri"/>
              </a:rPr>
              <a:t> James F. Howard Jr</a:t>
            </a:r>
            <a:r>
              <a:rPr lang="en-US" sz="2601" b="1" spc="-27" baseline="30000" dirty="0">
                <a:solidFill>
                  <a:schemeClr val="accent3"/>
                </a:solidFill>
                <a:cs typeface="Calibri"/>
              </a:rPr>
              <a:t>9</a:t>
            </a:r>
          </a:p>
          <a:p>
            <a:pPr marL="351">
              <a:lnSpc>
                <a:spcPct val="95000"/>
              </a:lnSpc>
              <a:spcBef>
                <a:spcPts val="600"/>
              </a:spcBef>
            </a:pPr>
            <a:r>
              <a:rPr lang="en-GB" sz="2202" spc="5" baseline="30000" dirty="0">
                <a:solidFill>
                  <a:schemeClr val="accent3"/>
                </a:solidFill>
                <a:cs typeface="Calibri"/>
              </a:rPr>
              <a:t>1</a:t>
            </a:r>
            <a:r>
              <a:rPr lang="en-GB" sz="2202" spc="5" dirty="0">
                <a:solidFill>
                  <a:schemeClr val="accent3"/>
                </a:solidFill>
                <a:cs typeface="Calibri"/>
              </a:rPr>
              <a:t>Department of Medicine, University of Toronto, Toronto, ON, Canada; </a:t>
            </a:r>
            <a:r>
              <a:rPr lang="en-GB" sz="2202" spc="5" baseline="30000" dirty="0">
                <a:solidFill>
                  <a:schemeClr val="accent3"/>
                </a:solidFill>
                <a:cs typeface="Calibri"/>
              </a:rPr>
              <a:t>2</a:t>
            </a:r>
            <a:r>
              <a:rPr lang="en-GB" sz="2202" spc="5" dirty="0">
                <a:solidFill>
                  <a:schemeClr val="accent3"/>
                </a:solidFill>
                <a:cs typeface="Calibri"/>
              </a:rPr>
              <a:t>Department of Neurology, Virginia Commonwealth University, Richmond, VA, USA; </a:t>
            </a:r>
            <a:r>
              <a:rPr lang="en-GB" sz="2202" spc="5" baseline="30000" dirty="0">
                <a:solidFill>
                  <a:schemeClr val="accent3"/>
                </a:solidFill>
                <a:cs typeface="Calibri"/>
              </a:rPr>
              <a:t>3</a:t>
            </a:r>
            <a:r>
              <a:rPr lang="en-GB" sz="2202" spc="5" dirty="0">
                <a:solidFill>
                  <a:schemeClr val="accent3"/>
                </a:solidFill>
                <a:cs typeface="Calibri"/>
              </a:rPr>
              <a:t>Department of Medicine, Georgetown University, Washington, DC, USA; </a:t>
            </a:r>
            <a:r>
              <a:rPr lang="en-GB" sz="2202" spc="5" baseline="30000" dirty="0">
                <a:solidFill>
                  <a:schemeClr val="accent3"/>
                </a:solidFill>
                <a:cs typeface="Calibri"/>
              </a:rPr>
              <a:t>4</a:t>
            </a:r>
            <a:r>
              <a:rPr lang="en-GB" sz="2202" spc="5" dirty="0">
                <a:solidFill>
                  <a:schemeClr val="accent3"/>
                </a:solidFill>
                <a:cs typeface="Calibri"/>
              </a:rPr>
              <a:t>Department of Dermatology, Venereology and Allergology, University Hospital </a:t>
            </a:r>
            <a:r>
              <a:rPr lang="en-GB" sz="2202" spc="5" dirty="0" err="1">
                <a:solidFill>
                  <a:schemeClr val="accent3"/>
                </a:solidFill>
                <a:cs typeface="Calibri"/>
              </a:rPr>
              <a:t>Wϋrzburg</a:t>
            </a:r>
            <a:r>
              <a:rPr lang="en-GB" sz="2202" spc="5" dirty="0">
                <a:solidFill>
                  <a:schemeClr val="accent3"/>
                </a:solidFill>
                <a:cs typeface="Calibri"/>
              </a:rPr>
              <a:t>, </a:t>
            </a:r>
            <a:r>
              <a:rPr lang="en-GB" sz="2202" spc="5" dirty="0" err="1">
                <a:solidFill>
                  <a:schemeClr val="accent3"/>
                </a:solidFill>
                <a:cs typeface="Calibri"/>
              </a:rPr>
              <a:t>Wϋrzburg</a:t>
            </a:r>
            <a:r>
              <a:rPr lang="en-GB" sz="2202" spc="5" dirty="0">
                <a:solidFill>
                  <a:schemeClr val="accent3"/>
                </a:solidFill>
                <a:cs typeface="Calibri"/>
              </a:rPr>
              <a:t>, Germany; </a:t>
            </a:r>
            <a:r>
              <a:rPr lang="en-GB" sz="2202" spc="5" baseline="30000" dirty="0">
                <a:solidFill>
                  <a:schemeClr val="accent3"/>
                </a:solidFill>
                <a:cs typeface="Calibri"/>
              </a:rPr>
              <a:t>5</a:t>
            </a:r>
            <a:r>
              <a:rPr lang="en-GB" sz="2202" spc="5" dirty="0">
                <a:solidFill>
                  <a:schemeClr val="accent3"/>
                </a:solidFill>
                <a:cs typeface="Calibri"/>
              </a:rPr>
              <a:t>Department of Neurology, School of Medicine, International University of Health and Welfare, Narita, Japan; </a:t>
            </a:r>
            <a:r>
              <a:rPr lang="en-GB" sz="2202" spc="5" baseline="30000" dirty="0">
                <a:solidFill>
                  <a:schemeClr val="accent3"/>
                </a:solidFill>
                <a:cs typeface="Calibri"/>
              </a:rPr>
              <a:t>6</a:t>
            </a:r>
            <a:r>
              <a:rPr lang="en-GB" sz="2202" spc="5" dirty="0">
                <a:solidFill>
                  <a:schemeClr val="accent3"/>
                </a:solidFill>
                <a:cs typeface="Calibri"/>
              </a:rPr>
              <a:t>Department of Dermatology and Allergology, University of Szeged, Szeged, Hungary; </a:t>
            </a:r>
            <a:r>
              <a:rPr lang="en-GB" sz="2202" spc="5" baseline="30000" dirty="0">
                <a:solidFill>
                  <a:schemeClr val="accent3"/>
                </a:solidFill>
                <a:cs typeface="Calibri"/>
              </a:rPr>
              <a:t>7</a:t>
            </a:r>
            <a:r>
              <a:rPr lang="en-GB" sz="2202" spc="5" dirty="0">
                <a:solidFill>
                  <a:schemeClr val="accent3"/>
                </a:solidFill>
                <a:cs typeface="Calibri"/>
              </a:rPr>
              <a:t>Centre for Haematology, Barts and the London School of Medicine &amp; Dentistry, Queen Mary University of London, London, UK; </a:t>
            </a:r>
            <a:r>
              <a:rPr lang="en-GB" sz="2202" spc="5" baseline="30000" dirty="0">
                <a:solidFill>
                  <a:schemeClr val="accent3"/>
                </a:solidFill>
                <a:cs typeface="Calibri"/>
              </a:rPr>
              <a:t>8</a:t>
            </a:r>
            <a:r>
              <a:rPr lang="en-GB" sz="2202" spc="5" dirty="0">
                <a:solidFill>
                  <a:schemeClr val="accent3"/>
                </a:solidFill>
                <a:cs typeface="Calibri"/>
              </a:rPr>
              <a:t>argenx, Ghent, Belgium; </a:t>
            </a:r>
            <a:r>
              <a:rPr lang="en-GB" sz="2202" spc="5" baseline="30000" dirty="0">
                <a:solidFill>
                  <a:schemeClr val="accent3"/>
                </a:solidFill>
                <a:cs typeface="Calibri"/>
              </a:rPr>
              <a:t>9</a:t>
            </a:r>
            <a:r>
              <a:rPr lang="en-GB" sz="2202" spc="5" dirty="0">
                <a:solidFill>
                  <a:schemeClr val="accent3"/>
                </a:solidFill>
                <a:cs typeface="Calibri"/>
              </a:rPr>
              <a:t>Department of Neurology, The University of North Carolina at Chapel Hill, Chapel Hill, NC, USA</a:t>
            </a:r>
          </a:p>
        </p:txBody>
      </p:sp>
      <p:sp>
        <p:nvSpPr>
          <p:cNvPr id="2339" name="Rounded Rectangle 13">
            <a:extLst>
              <a:ext uri="{FF2B5EF4-FFF2-40B4-BE49-F238E27FC236}">
                <a16:creationId xmlns:a16="http://schemas.microsoft.com/office/drawing/2014/main" id="{8440DDAB-5375-EF85-D22A-868B43B8EBF9}"/>
              </a:ext>
            </a:extLst>
          </p:cNvPr>
          <p:cNvSpPr/>
          <p:nvPr/>
        </p:nvSpPr>
        <p:spPr>
          <a:xfrm>
            <a:off x="357" y="4806380"/>
            <a:ext cx="7361433" cy="768105"/>
          </a:xfrm>
          <a:custGeom>
            <a:avLst/>
            <a:gdLst>
              <a:gd name="connsiteX0" fmla="*/ 0 w 2743200"/>
              <a:gd name="connsiteY0" fmla="*/ 137160 h 274320"/>
              <a:gd name="connsiteX1" fmla="*/ 137160 w 2743200"/>
              <a:gd name="connsiteY1" fmla="*/ 0 h 274320"/>
              <a:gd name="connsiteX2" fmla="*/ 2606040 w 2743200"/>
              <a:gd name="connsiteY2" fmla="*/ 0 h 274320"/>
              <a:gd name="connsiteX3" fmla="*/ 2743200 w 2743200"/>
              <a:gd name="connsiteY3" fmla="*/ 137160 h 274320"/>
              <a:gd name="connsiteX4" fmla="*/ 2743200 w 2743200"/>
              <a:gd name="connsiteY4" fmla="*/ 137160 h 274320"/>
              <a:gd name="connsiteX5" fmla="*/ 2606040 w 2743200"/>
              <a:gd name="connsiteY5" fmla="*/ 274320 h 274320"/>
              <a:gd name="connsiteX6" fmla="*/ 137160 w 2743200"/>
              <a:gd name="connsiteY6" fmla="*/ 274320 h 274320"/>
              <a:gd name="connsiteX7" fmla="*/ 0 w 2743200"/>
              <a:gd name="connsiteY7" fmla="*/ 137160 h 274320"/>
              <a:gd name="connsiteX0" fmla="*/ 0 w 2743200"/>
              <a:gd name="connsiteY0" fmla="*/ 137160 h 274320"/>
              <a:gd name="connsiteX1" fmla="*/ 137160 w 2743200"/>
              <a:gd name="connsiteY1" fmla="*/ 0 h 274320"/>
              <a:gd name="connsiteX2" fmla="*/ 2606040 w 2743200"/>
              <a:gd name="connsiteY2" fmla="*/ 0 h 274320"/>
              <a:gd name="connsiteX3" fmla="*/ 2743200 w 2743200"/>
              <a:gd name="connsiteY3" fmla="*/ 137160 h 274320"/>
              <a:gd name="connsiteX4" fmla="*/ 2743200 w 2743200"/>
              <a:gd name="connsiteY4" fmla="*/ 137160 h 274320"/>
              <a:gd name="connsiteX5" fmla="*/ 2606040 w 2743200"/>
              <a:gd name="connsiteY5" fmla="*/ 274320 h 274320"/>
              <a:gd name="connsiteX6" fmla="*/ 137160 w 2743200"/>
              <a:gd name="connsiteY6" fmla="*/ 274320 h 274320"/>
              <a:gd name="connsiteX7" fmla="*/ 0 w 2743200"/>
              <a:gd name="connsiteY7" fmla="*/ 137160 h 274320"/>
              <a:gd name="connsiteX0" fmla="*/ 0 w 2743200"/>
              <a:gd name="connsiteY0" fmla="*/ 137160 h 274320"/>
              <a:gd name="connsiteX1" fmla="*/ 137160 w 2743200"/>
              <a:gd name="connsiteY1" fmla="*/ 0 h 274320"/>
              <a:gd name="connsiteX2" fmla="*/ 2606040 w 2743200"/>
              <a:gd name="connsiteY2" fmla="*/ 0 h 274320"/>
              <a:gd name="connsiteX3" fmla="*/ 2743200 w 2743200"/>
              <a:gd name="connsiteY3" fmla="*/ 137160 h 274320"/>
              <a:gd name="connsiteX4" fmla="*/ 2743200 w 2743200"/>
              <a:gd name="connsiteY4" fmla="*/ 137160 h 274320"/>
              <a:gd name="connsiteX5" fmla="*/ 2606040 w 2743200"/>
              <a:gd name="connsiteY5" fmla="*/ 274320 h 274320"/>
              <a:gd name="connsiteX6" fmla="*/ 137160 w 2743200"/>
              <a:gd name="connsiteY6" fmla="*/ 274320 h 274320"/>
              <a:gd name="connsiteX7" fmla="*/ 91440 w 2743200"/>
              <a:gd name="connsiteY7" fmla="*/ 228600 h 274320"/>
              <a:gd name="connsiteX0" fmla="*/ 0 w 2743200"/>
              <a:gd name="connsiteY0" fmla="*/ 137160 h 274320"/>
              <a:gd name="connsiteX1" fmla="*/ 137160 w 2743200"/>
              <a:gd name="connsiteY1" fmla="*/ 0 h 274320"/>
              <a:gd name="connsiteX2" fmla="*/ 2606040 w 2743200"/>
              <a:gd name="connsiteY2" fmla="*/ 0 h 274320"/>
              <a:gd name="connsiteX3" fmla="*/ 2743200 w 2743200"/>
              <a:gd name="connsiteY3" fmla="*/ 137160 h 274320"/>
              <a:gd name="connsiteX4" fmla="*/ 2743200 w 2743200"/>
              <a:gd name="connsiteY4" fmla="*/ 137160 h 274320"/>
              <a:gd name="connsiteX5" fmla="*/ 2606040 w 2743200"/>
              <a:gd name="connsiteY5" fmla="*/ 274320 h 274320"/>
              <a:gd name="connsiteX6" fmla="*/ 137160 w 2743200"/>
              <a:gd name="connsiteY6" fmla="*/ 274320 h 274320"/>
              <a:gd name="connsiteX0" fmla="*/ 0 w 2606040"/>
              <a:gd name="connsiteY0" fmla="*/ 0 h 274320"/>
              <a:gd name="connsiteX1" fmla="*/ 2468880 w 2606040"/>
              <a:gd name="connsiteY1" fmla="*/ 0 h 274320"/>
              <a:gd name="connsiteX2" fmla="*/ 2606040 w 2606040"/>
              <a:gd name="connsiteY2" fmla="*/ 137160 h 274320"/>
              <a:gd name="connsiteX3" fmla="*/ 2606040 w 2606040"/>
              <a:gd name="connsiteY3" fmla="*/ 137160 h 274320"/>
              <a:gd name="connsiteX4" fmla="*/ 2468880 w 2606040"/>
              <a:gd name="connsiteY4" fmla="*/ 274320 h 274320"/>
              <a:gd name="connsiteX5" fmla="*/ 0 w 2606040"/>
              <a:gd name="connsiteY5" fmla="*/ 274320 h 274320"/>
              <a:gd name="connsiteX0" fmla="*/ 0 w 2606040"/>
              <a:gd name="connsiteY0" fmla="*/ 0 h 274320"/>
              <a:gd name="connsiteX1" fmla="*/ 2468880 w 2606040"/>
              <a:gd name="connsiteY1" fmla="*/ 0 h 274320"/>
              <a:gd name="connsiteX2" fmla="*/ 2606040 w 2606040"/>
              <a:gd name="connsiteY2" fmla="*/ 137160 h 274320"/>
              <a:gd name="connsiteX3" fmla="*/ 2606040 w 2606040"/>
              <a:gd name="connsiteY3" fmla="*/ 137160 h 274320"/>
              <a:gd name="connsiteX4" fmla="*/ 2468880 w 2606040"/>
              <a:gd name="connsiteY4" fmla="*/ 274320 h 274320"/>
              <a:gd name="connsiteX5" fmla="*/ 0 w 2606040"/>
              <a:gd name="connsiteY5" fmla="*/ 274320 h 274320"/>
              <a:gd name="connsiteX6" fmla="*/ 0 w 2606040"/>
              <a:gd name="connsiteY6" fmla="*/ 0 h 274320"/>
              <a:gd name="connsiteX0" fmla="*/ 3614 w 2609654"/>
              <a:gd name="connsiteY0" fmla="*/ 0 h 274320"/>
              <a:gd name="connsiteX1" fmla="*/ 2472494 w 2609654"/>
              <a:gd name="connsiteY1" fmla="*/ 0 h 274320"/>
              <a:gd name="connsiteX2" fmla="*/ 2609654 w 2609654"/>
              <a:gd name="connsiteY2" fmla="*/ 137160 h 274320"/>
              <a:gd name="connsiteX3" fmla="*/ 2609654 w 2609654"/>
              <a:gd name="connsiteY3" fmla="*/ 137160 h 274320"/>
              <a:gd name="connsiteX4" fmla="*/ 2472494 w 2609654"/>
              <a:gd name="connsiteY4" fmla="*/ 274320 h 274320"/>
              <a:gd name="connsiteX5" fmla="*/ 3614 w 2609654"/>
              <a:gd name="connsiteY5" fmla="*/ 274320 h 274320"/>
              <a:gd name="connsiteX6" fmla="*/ 0 w 2609654"/>
              <a:gd name="connsiteY6" fmla="*/ 141053 h 274320"/>
              <a:gd name="connsiteX7" fmla="*/ 3614 w 2609654"/>
              <a:gd name="connsiteY7" fmla="*/ 0 h 274320"/>
              <a:gd name="connsiteX0" fmla="*/ 0 w 2609654"/>
              <a:gd name="connsiteY0" fmla="*/ 141053 h 274320"/>
              <a:gd name="connsiteX1" fmla="*/ 3614 w 2609654"/>
              <a:gd name="connsiteY1" fmla="*/ 0 h 274320"/>
              <a:gd name="connsiteX2" fmla="*/ 2472494 w 2609654"/>
              <a:gd name="connsiteY2" fmla="*/ 0 h 274320"/>
              <a:gd name="connsiteX3" fmla="*/ 2609654 w 2609654"/>
              <a:gd name="connsiteY3" fmla="*/ 137160 h 274320"/>
              <a:gd name="connsiteX4" fmla="*/ 2609654 w 2609654"/>
              <a:gd name="connsiteY4" fmla="*/ 137160 h 274320"/>
              <a:gd name="connsiteX5" fmla="*/ 2472494 w 2609654"/>
              <a:gd name="connsiteY5" fmla="*/ 274320 h 274320"/>
              <a:gd name="connsiteX6" fmla="*/ 3614 w 2609654"/>
              <a:gd name="connsiteY6" fmla="*/ 274320 h 274320"/>
              <a:gd name="connsiteX7" fmla="*/ 91440 w 2609654"/>
              <a:gd name="connsiteY7" fmla="*/ 232493 h 274320"/>
              <a:gd name="connsiteX0" fmla="*/ 0 w 2609654"/>
              <a:gd name="connsiteY0" fmla="*/ 141053 h 274320"/>
              <a:gd name="connsiteX1" fmla="*/ 3614 w 2609654"/>
              <a:gd name="connsiteY1" fmla="*/ 0 h 274320"/>
              <a:gd name="connsiteX2" fmla="*/ 2472494 w 2609654"/>
              <a:gd name="connsiteY2" fmla="*/ 0 h 274320"/>
              <a:gd name="connsiteX3" fmla="*/ 2609654 w 2609654"/>
              <a:gd name="connsiteY3" fmla="*/ 137160 h 274320"/>
              <a:gd name="connsiteX4" fmla="*/ 2609654 w 2609654"/>
              <a:gd name="connsiteY4" fmla="*/ 137160 h 274320"/>
              <a:gd name="connsiteX5" fmla="*/ 2472494 w 2609654"/>
              <a:gd name="connsiteY5" fmla="*/ 274320 h 274320"/>
              <a:gd name="connsiteX6" fmla="*/ 3614 w 2609654"/>
              <a:gd name="connsiteY6" fmla="*/ 274320 h 274320"/>
              <a:gd name="connsiteX0" fmla="*/ 0 w 2606040"/>
              <a:gd name="connsiteY0" fmla="*/ 0 h 274320"/>
              <a:gd name="connsiteX1" fmla="*/ 2468880 w 2606040"/>
              <a:gd name="connsiteY1" fmla="*/ 0 h 274320"/>
              <a:gd name="connsiteX2" fmla="*/ 2606040 w 2606040"/>
              <a:gd name="connsiteY2" fmla="*/ 137160 h 274320"/>
              <a:gd name="connsiteX3" fmla="*/ 2606040 w 2606040"/>
              <a:gd name="connsiteY3" fmla="*/ 137160 h 274320"/>
              <a:gd name="connsiteX4" fmla="*/ 2468880 w 2606040"/>
              <a:gd name="connsiteY4" fmla="*/ 274320 h 274320"/>
              <a:gd name="connsiteX5" fmla="*/ 0 w 2606040"/>
              <a:gd name="connsiteY5" fmla="*/ 27432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6040" h="274320">
                <a:moveTo>
                  <a:pt x="0" y="0"/>
                </a:moveTo>
                <a:lnTo>
                  <a:pt x="2468880" y="0"/>
                </a:lnTo>
                <a:cubicBezTo>
                  <a:pt x="2544631" y="0"/>
                  <a:pt x="2606040" y="61409"/>
                  <a:pt x="2606040" y="137160"/>
                </a:cubicBezTo>
                <a:lnTo>
                  <a:pt x="2606040" y="137160"/>
                </a:lnTo>
                <a:cubicBezTo>
                  <a:pt x="2606040" y="212911"/>
                  <a:pt x="2544631" y="274320"/>
                  <a:pt x="2468880" y="274320"/>
                </a:cubicBezTo>
                <a:lnTo>
                  <a:pt x="0" y="274320"/>
                </a:lnTo>
              </a:path>
            </a:pathLst>
          </a:custGeom>
          <a:solidFill>
            <a:schemeClr val="accent3"/>
          </a:solidFill>
          <a:ln w="3175">
            <a:solidFill>
              <a:srgbClr val="547795"/>
            </a:solidFill>
          </a:ln>
          <a:effectLst/>
        </p:spPr>
        <p:txBody>
          <a:bodyPr wrap="square" lIns="716898" tIns="0" rIns="0" bIns="0" rtlCol="0" anchor="ctr" anchorCtr="0">
            <a:noAutofit/>
          </a:bodyPr>
          <a:lstStyle/>
          <a:p>
            <a:pPr>
              <a:defRPr/>
            </a:pPr>
            <a:r>
              <a:rPr lang="en-US" sz="4398" dirty="0">
                <a:solidFill>
                  <a:srgbClr val="FFFFFF"/>
                </a:solidFill>
              </a:rPr>
              <a:t>BACKGROUND</a:t>
            </a:r>
          </a:p>
        </p:txBody>
      </p:sp>
      <p:sp>
        <p:nvSpPr>
          <p:cNvPr id="2447" name="Text Placeholder 4">
            <a:extLst>
              <a:ext uri="{FF2B5EF4-FFF2-40B4-BE49-F238E27FC236}">
                <a16:creationId xmlns:a16="http://schemas.microsoft.com/office/drawing/2014/main" id="{D70D846F-EE52-5B4C-2CEA-2DDB2E4FF471}"/>
              </a:ext>
            </a:extLst>
          </p:cNvPr>
          <p:cNvSpPr txBox="1">
            <a:spLocks/>
          </p:cNvSpPr>
          <p:nvPr/>
        </p:nvSpPr>
        <p:spPr>
          <a:xfrm>
            <a:off x="738237" y="24983203"/>
            <a:ext cx="31579081" cy="64263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63525" indent="-263525" algn="l" defTabSz="4572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Calibri" panose="020F0502020204030204" pitchFamily="34" charset="0"/>
              <a:buChar char="•"/>
              <a:tabLst>
                <a:tab pos="169863" algn="l"/>
              </a:tabLst>
              <a:defRPr sz="2100" kern="1200" cap="none">
                <a:solidFill>
                  <a:schemeClr val="accent6"/>
                </a:solidFill>
                <a:effectLst/>
                <a:latin typeface="+mn-lt"/>
                <a:ea typeface="+mn-ea"/>
                <a:cs typeface="+mn-cs"/>
              </a:defRPr>
            </a:lvl1pPr>
            <a:lvl2pPr marL="536575" indent="-273050" algn="l" defTabSz="4572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–"/>
              <a:defRPr sz="2000" kern="1200" cap="none">
                <a:solidFill>
                  <a:schemeClr val="accent6"/>
                </a:solidFill>
                <a:effectLst/>
                <a:latin typeface="+mn-lt"/>
                <a:ea typeface="+mn-ea"/>
                <a:cs typeface="+mn-cs"/>
              </a:defRPr>
            </a:lvl2pPr>
            <a:lvl3pPr marL="811213" indent="-274638" algn="l" defTabSz="457200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800" kern="1200" cap="none">
                <a:solidFill>
                  <a:schemeClr val="accent6"/>
                </a:solidFill>
                <a:effectLst/>
                <a:latin typeface="+mn-lt"/>
                <a:ea typeface="+mn-ea"/>
                <a:cs typeface="+mn-cs"/>
              </a:defRPr>
            </a:lvl3pPr>
            <a:lvl4pPr marL="1074738" indent="-263525" algn="l" defTabSz="457200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/>
              <a:buChar char="•"/>
              <a:tabLst>
                <a:tab pos="1074738" algn="l"/>
              </a:tabLst>
              <a:defRPr sz="1800" kern="1200" cap="none">
                <a:solidFill>
                  <a:schemeClr val="accent6"/>
                </a:solidFill>
                <a:effectLst/>
                <a:latin typeface="+mn-lt"/>
                <a:ea typeface="+mn-ea"/>
                <a:cs typeface="+mn-cs"/>
              </a:defRPr>
            </a:lvl4pPr>
            <a:lvl5pPr marL="1347788" indent="-273050" algn="l" defTabSz="457200" rtl="0" eaLnBrk="1" latinLnBrk="0" hangingPunct="1"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/>
              <a:buChar char="•"/>
              <a:tabLst>
                <a:tab pos="1347788" algn="l"/>
              </a:tabLst>
              <a:defRPr sz="1800" kern="1200" cap="none">
                <a:solidFill>
                  <a:schemeClr val="accent6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defTabSz="2149215">
              <a:buClr>
                <a:srgbClr val="91C453"/>
              </a:buClr>
              <a:buNone/>
              <a:tabLst/>
              <a:defRPr/>
            </a:pPr>
            <a:r>
              <a:rPr lang="en-US" sz="2202" b="1" dirty="0">
                <a:solidFill>
                  <a:schemeClr val="accent3"/>
                </a:solidFill>
              </a:rPr>
              <a:t>EFG is approved for the treatment of gMG in adult patients positive for anti-acetylcholine receptor antibodies in the US and Europe, and for patients regardless of antibody status in Japan </a:t>
            </a:r>
          </a:p>
        </p:txBody>
      </p:sp>
      <p:sp>
        <p:nvSpPr>
          <p:cNvPr id="27" name="object 61">
            <a:extLst>
              <a:ext uri="{FF2B5EF4-FFF2-40B4-BE49-F238E27FC236}">
                <a16:creationId xmlns:a16="http://schemas.microsoft.com/office/drawing/2014/main" id="{6274167D-25CE-0261-8B77-D1B67A55B971}"/>
              </a:ext>
            </a:extLst>
          </p:cNvPr>
          <p:cNvSpPr txBox="1"/>
          <p:nvPr/>
        </p:nvSpPr>
        <p:spPr>
          <a:xfrm>
            <a:off x="16040101" y="25785653"/>
            <a:ext cx="21043900" cy="1739717"/>
          </a:xfrm>
          <a:prstGeom prst="rect">
            <a:avLst/>
          </a:prstGeom>
        </p:spPr>
        <p:txBody>
          <a:bodyPr vert="horz" wrap="square" lIns="0" tIns="16901" rIns="0" bIns="0" rtlCol="0">
            <a:spAutoFit/>
          </a:bodyPr>
          <a:lstStyle/>
          <a:p>
            <a:pPr marL="16901">
              <a:tabLst>
                <a:tab pos="209907" algn="l"/>
              </a:tabLst>
              <a:defRPr/>
            </a:pPr>
            <a:r>
              <a:rPr lang="en-US" sz="1599" b="1" cap="all" dirty="0">
                <a:solidFill>
                  <a:schemeClr val="accent3"/>
                </a:solidFill>
                <a:cs typeface="Calibri"/>
              </a:rPr>
              <a:t>DISC</a:t>
            </a:r>
            <a:r>
              <a:rPr lang="en-US" sz="1599" b="1" cap="all" spc="-49" dirty="0">
                <a:solidFill>
                  <a:schemeClr val="accent3"/>
                </a:solidFill>
                <a:cs typeface="Calibri"/>
              </a:rPr>
              <a:t>L</a:t>
            </a:r>
            <a:r>
              <a:rPr lang="en-US" sz="1599" b="1" cap="all" spc="5" dirty="0">
                <a:solidFill>
                  <a:schemeClr val="accent3"/>
                </a:solidFill>
                <a:cs typeface="Calibri"/>
              </a:rPr>
              <a:t>OSUR</a:t>
            </a:r>
            <a:r>
              <a:rPr lang="en-US" sz="1599" b="1" cap="all" spc="-16" dirty="0">
                <a:solidFill>
                  <a:schemeClr val="accent3"/>
                </a:solidFill>
                <a:cs typeface="Calibri"/>
              </a:rPr>
              <a:t>E</a:t>
            </a:r>
            <a:r>
              <a:rPr lang="en-US" sz="1599" b="1" cap="all" dirty="0">
                <a:solidFill>
                  <a:schemeClr val="accent3"/>
                </a:solidFill>
                <a:cs typeface="Calibri"/>
              </a:rPr>
              <a:t>S and acknowledgments </a:t>
            </a:r>
          </a:p>
          <a:p>
            <a:pPr marL="16901">
              <a:tabLst>
                <a:tab pos="209907" algn="l"/>
              </a:tabLst>
              <a:defRPr/>
            </a:pPr>
            <a:r>
              <a:rPr lang="en-US" sz="1599" b="1" spc="-11" dirty="0">
                <a:solidFill>
                  <a:schemeClr val="tx2">
                    <a:lumMod val="75000"/>
                  </a:schemeClr>
                </a:solidFill>
                <a:cs typeface="Calibri"/>
              </a:rPr>
              <a:t>MS: </a:t>
            </a:r>
            <a:r>
              <a:rPr lang="en-US" sz="1599" spc="-11" dirty="0">
                <a:solidFill>
                  <a:schemeClr val="tx2">
                    <a:lumMod val="75000"/>
                  </a:schemeClr>
                </a:solidFill>
                <a:cs typeface="Calibri"/>
              </a:rPr>
              <a:t>Consultant: Band Therapeutics; Unrestricted research funding: </a:t>
            </a:r>
            <a:r>
              <a:rPr lang="en-US" sz="1599" spc="-11" dirty="0" err="1">
                <a:solidFill>
                  <a:schemeClr val="tx2">
                    <a:lumMod val="75000"/>
                  </a:schemeClr>
                </a:solidFill>
                <a:cs typeface="Calibri"/>
              </a:rPr>
              <a:t>Octapharma</a:t>
            </a:r>
            <a:r>
              <a:rPr lang="en-US" sz="1599" spc="-11" dirty="0">
                <a:solidFill>
                  <a:schemeClr val="tx2">
                    <a:lumMod val="75000"/>
                  </a:schemeClr>
                </a:solidFill>
                <a:cs typeface="Calibri"/>
              </a:rPr>
              <a:t>, Pfizer; Honoraria: Amgen, Novartis, </a:t>
            </a:r>
            <a:r>
              <a:rPr lang="en-US" sz="1599" spc="-11" dirty="0" err="1">
                <a:solidFill>
                  <a:schemeClr val="tx2">
                    <a:lumMod val="75000"/>
                  </a:schemeClr>
                </a:solidFill>
                <a:cs typeface="Calibri"/>
              </a:rPr>
              <a:t>Octapharma</a:t>
            </a:r>
            <a:r>
              <a:rPr lang="en-US" sz="1599" spc="-11" dirty="0">
                <a:solidFill>
                  <a:schemeClr val="tx2">
                    <a:lumMod val="75000"/>
                  </a:schemeClr>
                </a:solidFill>
                <a:cs typeface="Calibri"/>
              </a:rPr>
              <a:t>, Pfizer; </a:t>
            </a:r>
            <a:r>
              <a:rPr lang="en-US" sz="1599" b="1" spc="-11" dirty="0">
                <a:solidFill>
                  <a:schemeClr val="tx2">
                    <a:lumMod val="75000"/>
                  </a:schemeClr>
                </a:solidFill>
                <a:cs typeface="Calibri"/>
              </a:rPr>
              <a:t>KG:</a:t>
            </a:r>
            <a:r>
              <a:rPr lang="en-US" sz="1599" spc="-11" dirty="0">
                <a:solidFill>
                  <a:schemeClr val="tx2">
                    <a:lumMod val="75000"/>
                  </a:schemeClr>
                </a:solidFill>
                <a:cs typeface="Calibri"/>
              </a:rPr>
              <a:t> Consultant: Alexion Pharmaceuticals, argenx BVBA, </a:t>
            </a:r>
            <a:r>
              <a:rPr lang="en-US" sz="1599" spc="-11" dirty="0" err="1">
                <a:solidFill>
                  <a:schemeClr val="tx2">
                    <a:lumMod val="75000"/>
                  </a:schemeClr>
                </a:solidFill>
                <a:cs typeface="Calibri"/>
              </a:rPr>
              <a:t>Strongbridge</a:t>
            </a:r>
            <a:r>
              <a:rPr lang="en-US" sz="1599" spc="-11" dirty="0">
                <a:solidFill>
                  <a:schemeClr val="tx2">
                    <a:lumMod val="75000"/>
                  </a:schemeClr>
                </a:solidFill>
                <a:cs typeface="Calibri"/>
              </a:rPr>
              <a:t>, UCB; Honoraria: Alexion Pharmaceuticals; </a:t>
            </a:r>
            <a:br>
              <a:rPr lang="en-US" sz="1599" spc="-11" dirty="0">
                <a:solidFill>
                  <a:schemeClr val="tx2">
                    <a:lumMod val="75000"/>
                  </a:schemeClr>
                </a:solidFill>
                <a:cs typeface="Calibri"/>
              </a:rPr>
            </a:br>
            <a:r>
              <a:rPr lang="en-US" sz="1599" b="1" spc="-11" dirty="0">
                <a:solidFill>
                  <a:schemeClr val="tx2">
                    <a:lumMod val="75000"/>
                  </a:schemeClr>
                </a:solidFill>
                <a:cs typeface="Calibri"/>
              </a:rPr>
              <a:t>CMB:</a:t>
            </a:r>
            <a:r>
              <a:rPr lang="en-US" sz="1599" spc="-11" dirty="0">
                <a:solidFill>
                  <a:schemeClr val="tx2">
                    <a:lumMod val="75000"/>
                  </a:schemeClr>
                </a:solidFill>
                <a:cs typeface="Calibri"/>
              </a:rPr>
              <a:t> Honoraria: Alexion Pharmaceuticals, Apellis, argenx, Sanofi; </a:t>
            </a:r>
            <a:r>
              <a:rPr lang="en-US" sz="1599" b="1" spc="-11" dirty="0">
                <a:solidFill>
                  <a:schemeClr val="tx2">
                    <a:lumMod val="75000"/>
                  </a:schemeClr>
                </a:solidFill>
                <a:cs typeface="Calibri"/>
              </a:rPr>
              <a:t>MG:</a:t>
            </a:r>
            <a:r>
              <a:rPr lang="en-US" sz="1599" spc="-11" dirty="0">
                <a:solidFill>
                  <a:schemeClr val="tx2">
                    <a:lumMod val="75000"/>
                  </a:schemeClr>
                </a:solidFill>
                <a:cs typeface="Calibri"/>
              </a:rPr>
              <a:t> Consultant: </a:t>
            </a:r>
            <a:r>
              <a:rPr lang="en-US" sz="1599" spc="-11" dirty="0" err="1">
                <a:solidFill>
                  <a:schemeClr val="tx2">
                    <a:lumMod val="75000"/>
                  </a:schemeClr>
                </a:solidFill>
                <a:cs typeface="Calibri"/>
              </a:rPr>
              <a:t>Almirall</a:t>
            </a:r>
            <a:r>
              <a:rPr lang="en-US" sz="1599" spc="-11" dirty="0">
                <a:solidFill>
                  <a:schemeClr val="tx2">
                    <a:lumMod val="75000"/>
                  </a:schemeClr>
                </a:solidFill>
                <a:cs typeface="Calibri"/>
              </a:rPr>
              <a:t>, argenx (paid to institution); Honoraria: Biotest, GSK, Janssen, Leo Pharma, Lilly, Novartis, UCB; </a:t>
            </a:r>
            <a:r>
              <a:rPr lang="en-US" sz="1599" b="1" spc="-11" dirty="0">
                <a:solidFill>
                  <a:schemeClr val="tx2">
                    <a:lumMod val="75000"/>
                  </a:schemeClr>
                </a:solidFill>
                <a:cs typeface="Calibri"/>
              </a:rPr>
              <a:t>HM:</a:t>
            </a:r>
            <a:r>
              <a:rPr lang="en-US" sz="1599" spc="-11" dirty="0">
                <a:solidFill>
                  <a:schemeClr val="tx2">
                    <a:lumMod val="75000"/>
                  </a:schemeClr>
                </a:solidFill>
                <a:cs typeface="Calibri"/>
              </a:rPr>
              <a:t> </a:t>
            </a:r>
            <a:r>
              <a:rPr lang="en-GB" sz="1599" spc="-11" dirty="0">
                <a:solidFill>
                  <a:schemeClr val="tx2">
                    <a:lumMod val="75000"/>
                  </a:schemeClr>
                </a:solidFill>
                <a:cs typeface="Calibri"/>
              </a:rPr>
              <a:t>Consultant: Alexion </a:t>
            </a:r>
            <a:r>
              <a:rPr lang="en-US" sz="1599" spc="-11" dirty="0">
                <a:solidFill>
                  <a:schemeClr val="tx2">
                    <a:lumMod val="75000"/>
                  </a:schemeClr>
                </a:solidFill>
                <a:cs typeface="Calibri"/>
              </a:rPr>
              <a:t>Pharmaceuticals</a:t>
            </a:r>
            <a:r>
              <a:rPr lang="en-GB" sz="1599" spc="-11" dirty="0">
                <a:solidFill>
                  <a:schemeClr val="tx2">
                    <a:lumMod val="75000"/>
                  </a:schemeClr>
                </a:solidFill>
                <a:cs typeface="Calibri"/>
              </a:rPr>
              <a:t>, </a:t>
            </a:r>
            <a:r>
              <a:rPr lang="en-GB" sz="1599" spc="-11" dirty="0" err="1">
                <a:solidFill>
                  <a:schemeClr val="tx2">
                    <a:lumMod val="75000"/>
                  </a:schemeClr>
                </a:solidFill>
                <a:cs typeface="Calibri"/>
              </a:rPr>
              <a:t>argenx</a:t>
            </a:r>
            <a:r>
              <a:rPr lang="en-GB" sz="1599" spc="-11" dirty="0">
                <a:solidFill>
                  <a:schemeClr val="tx2">
                    <a:lumMod val="75000"/>
                  </a:schemeClr>
                </a:solidFill>
                <a:cs typeface="Calibri"/>
              </a:rPr>
              <a:t>, Roche, UCB; Honoraria: Japan Blood Products Organization, Chugai</a:t>
            </a:r>
            <a:r>
              <a:rPr lang="en-US" sz="1599" spc="-11" dirty="0">
                <a:solidFill>
                  <a:schemeClr val="tx2">
                    <a:lumMod val="75000"/>
                  </a:schemeClr>
                </a:solidFill>
                <a:cs typeface="Calibri"/>
              </a:rPr>
              <a:t>; </a:t>
            </a:r>
            <a:r>
              <a:rPr lang="en-US" sz="1599" b="1" spc="-11" dirty="0">
                <a:solidFill>
                  <a:schemeClr val="tx2">
                    <a:lumMod val="75000"/>
                  </a:schemeClr>
                </a:solidFill>
                <a:cs typeface="Calibri"/>
              </a:rPr>
              <a:t>ZB-C:</a:t>
            </a:r>
            <a:r>
              <a:rPr lang="en-US" sz="1599" spc="-11" dirty="0">
                <a:solidFill>
                  <a:schemeClr val="tx2">
                    <a:lumMod val="75000"/>
                  </a:schemeClr>
                </a:solidFill>
                <a:cs typeface="Calibri"/>
              </a:rPr>
              <a:t> Consultant: Sanofi-Genzyme Hungary; Honoraria: </a:t>
            </a:r>
            <a:r>
              <a:rPr lang="en-US" sz="1599" spc="-11" dirty="0" err="1">
                <a:solidFill>
                  <a:schemeClr val="tx2">
                    <a:lumMod val="75000"/>
                  </a:schemeClr>
                </a:solidFill>
                <a:cs typeface="Calibri"/>
              </a:rPr>
              <a:t>Orvostovábbképzo</a:t>
            </a:r>
            <a:r>
              <a:rPr lang="en-US" sz="1599" spc="-11" dirty="0">
                <a:solidFill>
                  <a:schemeClr val="tx2">
                    <a:lumMod val="75000"/>
                  </a:schemeClr>
                </a:solidFill>
                <a:cs typeface="Calibri"/>
              </a:rPr>
              <a:t> </a:t>
            </a:r>
            <a:r>
              <a:rPr lang="en-US" sz="1599" spc="-11" dirty="0" err="1">
                <a:solidFill>
                  <a:schemeClr val="tx2">
                    <a:lumMod val="75000"/>
                  </a:schemeClr>
                </a:solidFill>
                <a:cs typeface="Calibri"/>
              </a:rPr>
              <a:t>Szemle</a:t>
            </a:r>
            <a:r>
              <a:rPr lang="en-US" sz="1599" spc="-11" dirty="0">
                <a:solidFill>
                  <a:schemeClr val="tx2">
                    <a:lumMod val="75000"/>
                  </a:schemeClr>
                </a:solidFill>
                <a:cs typeface="Calibri"/>
              </a:rPr>
              <a:t>; Research funding: NKFI Hungary; </a:t>
            </a:r>
            <a:r>
              <a:rPr lang="en-US" sz="1599" b="1" spc="-11" dirty="0">
                <a:solidFill>
                  <a:schemeClr val="tx2">
                    <a:lumMod val="75000"/>
                  </a:schemeClr>
                </a:solidFill>
                <a:cs typeface="Calibri"/>
              </a:rPr>
              <a:t>AN:</a:t>
            </a:r>
            <a:r>
              <a:rPr lang="en-US" sz="1599" spc="-11" dirty="0">
                <a:solidFill>
                  <a:schemeClr val="tx2">
                    <a:lumMod val="75000"/>
                  </a:schemeClr>
                </a:solidFill>
                <a:cs typeface="Calibri"/>
              </a:rPr>
              <a:t> Consultant: Amgen, Angle, argenx, </a:t>
            </a:r>
            <a:r>
              <a:rPr lang="en-US" sz="1599" spc="-11" dirty="0" err="1">
                <a:solidFill>
                  <a:schemeClr val="tx2">
                    <a:lumMod val="75000"/>
                  </a:schemeClr>
                </a:solidFill>
                <a:cs typeface="Calibri"/>
              </a:rPr>
              <a:t>Dova</a:t>
            </a:r>
            <a:r>
              <a:rPr lang="en-US" sz="1599" spc="-11" dirty="0">
                <a:solidFill>
                  <a:schemeClr val="tx2">
                    <a:lumMod val="75000"/>
                  </a:schemeClr>
                </a:solidFill>
                <a:cs typeface="Calibri"/>
              </a:rPr>
              <a:t>, Novartis, Ono, Rigel, Shionogi; Research funding: Amgen, Novartis, Rigel; Honoraria: Amgen, Angle, argenx, </a:t>
            </a:r>
            <a:r>
              <a:rPr lang="en-US" sz="1599" spc="-11" dirty="0" err="1">
                <a:solidFill>
                  <a:schemeClr val="tx2">
                    <a:lumMod val="75000"/>
                  </a:schemeClr>
                </a:solidFill>
                <a:cs typeface="Calibri"/>
              </a:rPr>
              <a:t>Dova</a:t>
            </a:r>
            <a:r>
              <a:rPr lang="en-US" sz="1599" spc="-11" dirty="0">
                <a:solidFill>
                  <a:schemeClr val="tx2">
                    <a:lumMod val="75000"/>
                  </a:schemeClr>
                </a:solidFill>
                <a:cs typeface="Calibri"/>
              </a:rPr>
              <a:t>, Novartis, Ono, Rigel, Shionogi; Paid expert testimony: argenx, Rigel; </a:t>
            </a:r>
            <a:r>
              <a:rPr lang="en-US" sz="1599" b="1" spc="-11" dirty="0">
                <a:solidFill>
                  <a:schemeClr val="tx2">
                    <a:lumMod val="75000"/>
                  </a:schemeClr>
                </a:solidFill>
                <a:cs typeface="Calibri"/>
              </a:rPr>
              <a:t>PU, RK, JTG, SA, MJ:</a:t>
            </a:r>
            <a:r>
              <a:rPr lang="en-US" sz="1599" spc="-11" dirty="0">
                <a:solidFill>
                  <a:schemeClr val="tx2">
                    <a:lumMod val="75000"/>
                  </a:schemeClr>
                </a:solidFill>
                <a:cs typeface="Calibri"/>
              </a:rPr>
              <a:t> Employees of argenx; </a:t>
            </a:r>
            <a:r>
              <a:rPr lang="en-US" sz="1599" b="1" spc="-11" dirty="0">
                <a:solidFill>
                  <a:schemeClr val="tx2">
                    <a:lumMod val="75000"/>
                  </a:schemeClr>
                </a:solidFill>
                <a:cs typeface="Calibri"/>
              </a:rPr>
              <a:t>JFH:</a:t>
            </a:r>
            <a:r>
              <a:rPr lang="en-US" sz="1599" spc="-11" dirty="0">
                <a:solidFill>
                  <a:schemeClr val="tx2">
                    <a:lumMod val="75000"/>
                  </a:schemeClr>
                </a:solidFill>
                <a:cs typeface="Calibri"/>
              </a:rPr>
              <a:t> Alexion, </a:t>
            </a:r>
            <a:r>
              <a:rPr lang="en-US" sz="1599" spc="-11" dirty="0" err="1">
                <a:solidFill>
                  <a:schemeClr val="tx2">
                    <a:lumMod val="75000"/>
                  </a:schemeClr>
                </a:solidFill>
                <a:cs typeface="Calibri"/>
              </a:rPr>
              <a:t>argenx</a:t>
            </a:r>
            <a:r>
              <a:rPr lang="en-US" sz="1599" spc="-11" dirty="0">
                <a:solidFill>
                  <a:schemeClr val="tx2">
                    <a:lumMod val="75000"/>
                  </a:schemeClr>
                </a:solidFill>
                <a:cs typeface="Calibri"/>
              </a:rPr>
              <a:t>, </a:t>
            </a:r>
            <a:r>
              <a:rPr lang="en-US" sz="1599" spc="-11" dirty="0" err="1">
                <a:solidFill>
                  <a:schemeClr val="tx2">
                    <a:lumMod val="75000"/>
                  </a:schemeClr>
                </a:solidFill>
                <a:cs typeface="Calibri"/>
              </a:rPr>
              <a:t>Biologix</a:t>
            </a:r>
            <a:r>
              <a:rPr lang="en-US" sz="1599" spc="-11" dirty="0">
                <a:solidFill>
                  <a:schemeClr val="tx2">
                    <a:lumMod val="75000"/>
                  </a:schemeClr>
                </a:solidFill>
                <a:cs typeface="Calibri"/>
              </a:rPr>
              <a:t> Pharma, Cartesian Therapeutics, Centers for Disease Control and Prevention, F. Hoffman-LaRoche Ltd, Horizon, Merck EMD Serono, Muscular Dystrophy Association, Myasthenia Gravis Foundation of America, NIH (including NINDS and NIAMS), NMD, Novartis, Patient-Centered Outcomes Research Institute, Regeneron, Roche, Sanofi US, Takeda, </a:t>
            </a:r>
            <a:r>
              <a:rPr lang="en-US" sz="1599" spc="-11" dirty="0" err="1">
                <a:solidFill>
                  <a:schemeClr val="tx2">
                    <a:lumMod val="75000"/>
                  </a:schemeClr>
                </a:solidFill>
                <a:cs typeface="Calibri"/>
              </a:rPr>
              <a:t>Toleranzia</a:t>
            </a:r>
            <a:r>
              <a:rPr lang="en-US" sz="1599" spc="-11" dirty="0">
                <a:solidFill>
                  <a:schemeClr val="tx2">
                    <a:lumMod val="75000"/>
                  </a:schemeClr>
                </a:solidFill>
                <a:cs typeface="Calibri"/>
              </a:rPr>
              <a:t>, UCB, Zai Labs.</a:t>
            </a:r>
            <a:endParaRPr lang="en-US" sz="1599" b="1" cap="all" dirty="0">
              <a:solidFill>
                <a:schemeClr val="tx2">
                  <a:lumMod val="75000"/>
                </a:schemeClr>
              </a:solidFill>
              <a:cs typeface="Calibri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8BE3F-16B2-88C4-7F15-8FA8BA1B1025}"/>
              </a:ext>
            </a:extLst>
          </p:cNvPr>
          <p:cNvGrpSpPr/>
          <p:nvPr/>
        </p:nvGrpSpPr>
        <p:grpSpPr>
          <a:xfrm>
            <a:off x="738234" y="5913361"/>
            <a:ext cx="8830921" cy="4097631"/>
            <a:chOff x="228129" y="2121808"/>
            <a:chExt cx="2971802" cy="1463419"/>
          </a:xfrm>
        </p:grpSpPr>
        <p:sp>
          <p:nvSpPr>
            <p:cNvPr id="49" name="Text Placeholder 11">
              <a:extLst>
                <a:ext uri="{FF2B5EF4-FFF2-40B4-BE49-F238E27FC236}">
                  <a16:creationId xmlns:a16="http://schemas.microsoft.com/office/drawing/2014/main" id="{A18A1CDC-9651-3F64-D740-1AA2207C3CD0}"/>
                </a:ext>
              </a:extLst>
            </p:cNvPr>
            <p:cNvSpPr txBox="1">
              <a:spLocks/>
            </p:cNvSpPr>
            <p:nvPr/>
          </p:nvSpPr>
          <p:spPr>
            <a:xfrm>
              <a:off x="228599" y="2322945"/>
              <a:ext cx="2971330" cy="1262282"/>
            </a:xfrm>
            <a:prstGeom prst="rect">
              <a:avLst/>
            </a:prstGeom>
          </p:spPr>
          <p:txBody>
            <a:bodyPr wrap="square" lIns="0" tIns="0" rIns="0" bIns="98563">
              <a:spAutoFit/>
            </a:bodyPr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marL="318930" marR="135184" indent="-277587">
                <a:lnSpc>
                  <a:spcPct val="90000"/>
                </a:lnSpc>
                <a:spcAft>
                  <a:spcPts val="559"/>
                </a:spcAft>
                <a:buFont typeface="Arial"/>
                <a:buChar char="•"/>
              </a:pPr>
              <a:r>
                <a:rPr lang="en-US" sz="2202" spc="-11" dirty="0">
                  <a:solidFill>
                    <a:schemeClr val="tx2">
                      <a:lumMod val="75000"/>
                    </a:schemeClr>
                  </a:solidFill>
                  <a:cs typeface="Calibri"/>
                </a:rPr>
                <a:t>The neonatal Fc receptor (</a:t>
              </a:r>
              <a:r>
                <a:rPr lang="en-US" sz="2202" spc="-11" dirty="0" err="1">
                  <a:solidFill>
                    <a:schemeClr val="tx2">
                      <a:lumMod val="75000"/>
                    </a:schemeClr>
                  </a:solidFill>
                  <a:cs typeface="Calibri"/>
                </a:rPr>
                <a:t>FcRn</a:t>
              </a:r>
              <a:r>
                <a:rPr lang="en-US" sz="2202" spc="-11" dirty="0">
                  <a:solidFill>
                    <a:schemeClr val="tx2">
                      <a:lumMod val="75000"/>
                    </a:schemeClr>
                  </a:solidFill>
                  <a:cs typeface="Calibri"/>
                </a:rPr>
                <a:t>) recycles immunoglobulin G (IgG), extending its half-life and serum concentration</a:t>
              </a:r>
              <a:r>
                <a:rPr lang="en-US" sz="2202" spc="-11" baseline="30000" dirty="0">
                  <a:solidFill>
                    <a:schemeClr val="tx2">
                      <a:lumMod val="75000"/>
                    </a:schemeClr>
                  </a:solidFill>
                  <a:cs typeface="Calibri"/>
                </a:rPr>
                <a:t>1</a:t>
              </a:r>
            </a:p>
            <a:p>
              <a:pPr marL="318930" marR="135184" indent="-277587">
                <a:lnSpc>
                  <a:spcPct val="90000"/>
                </a:lnSpc>
                <a:spcAft>
                  <a:spcPts val="559"/>
                </a:spcAft>
                <a:buFont typeface="Arial"/>
                <a:buChar char="•"/>
              </a:pPr>
              <a:r>
                <a:rPr lang="en-US" sz="2202" spc="-11" dirty="0">
                  <a:solidFill>
                    <a:schemeClr val="tx2">
                      <a:lumMod val="75000"/>
                    </a:schemeClr>
                  </a:solidFill>
                  <a:cs typeface="Calibri"/>
                </a:rPr>
                <a:t>Efgartigimod (EFG) is a human IgG1 Fc fragment, a natural ligand of FcRn, engineered for increased affinity for FcRn</a:t>
              </a:r>
              <a:r>
                <a:rPr lang="en-US" sz="2202" spc="-11" baseline="30000" dirty="0">
                  <a:solidFill>
                    <a:schemeClr val="tx2">
                      <a:lumMod val="75000"/>
                    </a:schemeClr>
                  </a:solidFill>
                  <a:cs typeface="Calibri"/>
                </a:rPr>
                <a:t>2</a:t>
              </a:r>
            </a:p>
            <a:p>
              <a:pPr marL="318930" marR="135184" indent="-277587">
                <a:lnSpc>
                  <a:spcPct val="90000"/>
                </a:lnSpc>
                <a:spcAft>
                  <a:spcPts val="559"/>
                </a:spcAft>
                <a:buFont typeface="Arial"/>
                <a:buChar char="•"/>
              </a:pPr>
              <a:r>
                <a:rPr lang="en-US" sz="2202" spc="-11" dirty="0">
                  <a:solidFill>
                    <a:schemeClr val="tx2">
                      <a:lumMod val="75000"/>
                    </a:schemeClr>
                  </a:solidFill>
                  <a:cs typeface="Calibri"/>
                </a:rPr>
                <a:t>EFG was designed to outcompete endogenous IgG, preventing recycling</a:t>
              </a:r>
              <a:br>
                <a:rPr lang="en-US" sz="2202" spc="-11" dirty="0">
                  <a:solidFill>
                    <a:schemeClr val="tx2">
                      <a:lumMod val="75000"/>
                    </a:schemeClr>
                  </a:solidFill>
                  <a:cs typeface="Calibri"/>
                </a:rPr>
              </a:br>
              <a:r>
                <a:rPr lang="en-US" sz="2202" spc="-11" dirty="0">
                  <a:solidFill>
                    <a:schemeClr val="tx2">
                      <a:lumMod val="75000"/>
                    </a:schemeClr>
                  </a:solidFill>
                  <a:cs typeface="Calibri"/>
                </a:rPr>
                <a:t>and promoting lysosomal degradation of IgG, without impacting its production</a:t>
              </a:r>
              <a:r>
                <a:rPr lang="en-US" sz="2202" spc="-11" baseline="30000" dirty="0">
                  <a:solidFill>
                    <a:schemeClr val="tx2">
                      <a:lumMod val="75000"/>
                    </a:schemeClr>
                  </a:solidFill>
                  <a:cs typeface="Calibri"/>
                </a:rPr>
                <a:t>2–5</a:t>
              </a:r>
              <a:r>
                <a:rPr lang="en-US" sz="2202" spc="-11" dirty="0">
                  <a:solidFill>
                    <a:schemeClr val="tx2">
                      <a:lumMod val="75000"/>
                    </a:schemeClr>
                  </a:solidFill>
                  <a:cs typeface="Calibri"/>
                </a:rPr>
                <a:t>:</a:t>
              </a:r>
              <a:endParaRPr lang="en-US" sz="2202" spc="-11" baseline="30000" dirty="0">
                <a:solidFill>
                  <a:schemeClr val="tx2">
                    <a:lumMod val="75000"/>
                  </a:schemeClr>
                </a:solidFill>
                <a:cs typeface="Calibri"/>
              </a:endParaRPr>
            </a:p>
            <a:p>
              <a:pPr marL="640039" marR="135184" lvl="1" indent="-324467">
                <a:lnSpc>
                  <a:spcPct val="90000"/>
                </a:lnSpc>
                <a:spcAft>
                  <a:spcPts val="559"/>
                </a:spcAft>
                <a:buFont typeface="Verdana" panose="020B0604030504040204" pitchFamily="34" charset="0"/>
                <a:buChar char="‒"/>
              </a:pPr>
              <a:r>
                <a:rPr lang="en-US" sz="2202" spc="-11" dirty="0">
                  <a:solidFill>
                    <a:schemeClr val="tx2">
                      <a:lumMod val="75000"/>
                    </a:schemeClr>
                  </a:solidFill>
                  <a:cs typeface="Calibri"/>
                </a:rPr>
                <a:t>Targeted reduction of all IgG subtypes</a:t>
              </a:r>
            </a:p>
            <a:p>
              <a:pPr marL="640039" marR="135184" lvl="1" indent="-324467">
                <a:lnSpc>
                  <a:spcPct val="90000"/>
                </a:lnSpc>
                <a:spcAft>
                  <a:spcPts val="559"/>
                </a:spcAft>
                <a:buFont typeface="Verdana" panose="020B0604030504040204" pitchFamily="34" charset="0"/>
                <a:buChar char="‒"/>
              </a:pPr>
              <a:r>
                <a:rPr lang="en-US" sz="2202" spc="-11" dirty="0">
                  <a:solidFill>
                    <a:schemeClr val="tx2">
                      <a:lumMod val="75000"/>
                    </a:schemeClr>
                  </a:solidFill>
                  <a:cs typeface="Calibri"/>
                </a:rPr>
                <a:t>No impact on other immunoglobulins</a:t>
              </a:r>
            </a:p>
            <a:p>
              <a:pPr marL="640039" marR="135184" lvl="1" indent="-324467">
                <a:lnSpc>
                  <a:spcPct val="90000"/>
                </a:lnSpc>
                <a:spcAft>
                  <a:spcPts val="559"/>
                </a:spcAft>
                <a:buFont typeface="Verdana" panose="020B0604030504040204" pitchFamily="34" charset="0"/>
                <a:buChar char="‒"/>
              </a:pPr>
              <a:r>
                <a:rPr lang="en-US" sz="2202" spc="-11" dirty="0">
                  <a:solidFill>
                    <a:schemeClr val="tx2">
                      <a:lumMod val="75000"/>
                    </a:schemeClr>
                  </a:solidFill>
                  <a:cs typeface="Calibri"/>
                </a:rPr>
                <a:t>No reduction in albumin or increase in cholesterol levels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2869E5B-956C-A8A8-C354-6600BCC201CF}"/>
                </a:ext>
              </a:extLst>
            </p:cNvPr>
            <p:cNvSpPr txBox="1"/>
            <p:nvPr/>
          </p:nvSpPr>
          <p:spPr>
            <a:xfrm>
              <a:off x="228129" y="2121808"/>
              <a:ext cx="2971802" cy="153840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41343" marR="135184">
                <a:spcAft>
                  <a:spcPts val="559"/>
                </a:spcAft>
                <a:defRPr/>
              </a:pPr>
              <a:r>
                <a:rPr lang="en-US" sz="2799" b="1" kern="0" dirty="0">
                  <a:solidFill>
                    <a:schemeClr val="accent3"/>
                  </a:solidFill>
                </a:rPr>
                <a:t>Efgartigimod: Engineered IgG1 Fc Fragment</a:t>
              </a:r>
              <a:r>
                <a:rPr lang="en-US" sz="2799" b="1" kern="0" baseline="30000" dirty="0">
                  <a:solidFill>
                    <a:schemeClr val="accent3"/>
                  </a:solidFill>
                </a:rPr>
                <a:t>1–5</a:t>
              </a:r>
            </a:p>
          </p:txBody>
        </p:sp>
      </p:grp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E93B513A-6255-9D19-6954-8A731DC73621}"/>
              </a:ext>
            </a:extLst>
          </p:cNvPr>
          <p:cNvSpPr txBox="1">
            <a:spLocks/>
          </p:cNvSpPr>
          <p:nvPr/>
        </p:nvSpPr>
        <p:spPr>
          <a:xfrm>
            <a:off x="738234" y="15812676"/>
            <a:ext cx="8830921" cy="1778511"/>
          </a:xfrm>
          <a:prstGeom prst="rect">
            <a:avLst/>
          </a:prstGeom>
        </p:spPr>
        <p:txBody>
          <a:bodyPr wrap="square" lIns="0" tIns="0" rIns="0" bIns="98563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18930" marR="135184" indent="-277587">
              <a:lnSpc>
                <a:spcPct val="90000"/>
              </a:lnSpc>
              <a:spcAft>
                <a:spcPts val="559"/>
              </a:spcAft>
              <a:buFont typeface="Arial"/>
              <a:buChar char="•"/>
            </a:pPr>
            <a:r>
              <a:rPr lang="en-US" sz="2202" spc="-11" dirty="0">
                <a:solidFill>
                  <a:schemeClr val="tx2">
                    <a:lumMod val="75000"/>
                  </a:schemeClr>
                </a:solidFill>
                <a:cs typeface="Calibri"/>
              </a:rPr>
              <a:t>FcRn blockade with EFG does not lead to complete IgG removal</a:t>
            </a:r>
            <a:r>
              <a:rPr lang="en-US" sz="2202" spc="-11" baseline="30000" dirty="0">
                <a:solidFill>
                  <a:schemeClr val="tx2">
                    <a:lumMod val="75000"/>
                  </a:schemeClr>
                </a:solidFill>
                <a:cs typeface="Calibri"/>
              </a:rPr>
              <a:t>2,5</a:t>
            </a:r>
            <a:endParaRPr lang="en-US" sz="2202" spc="-11" dirty="0">
              <a:solidFill>
                <a:schemeClr val="tx2">
                  <a:lumMod val="75000"/>
                </a:schemeClr>
              </a:solidFill>
              <a:cs typeface="Calibri"/>
            </a:endParaRPr>
          </a:p>
          <a:p>
            <a:pPr marL="318930" marR="135184" indent="-277587">
              <a:lnSpc>
                <a:spcPct val="90000"/>
              </a:lnSpc>
              <a:spcAft>
                <a:spcPts val="559"/>
              </a:spcAft>
              <a:buFont typeface="Arial"/>
              <a:buChar char="•"/>
            </a:pPr>
            <a:r>
              <a:rPr lang="en-US" sz="2202" spc="-11" dirty="0">
                <a:solidFill>
                  <a:schemeClr val="tx2">
                    <a:lumMod val="75000"/>
                  </a:schemeClr>
                </a:solidFill>
                <a:cs typeface="Calibri"/>
              </a:rPr>
              <a:t>Patients treated with EFG for various IgG-mediated autoimmune disorders showed a mean maximum reduction of 60.1–63.5% in total IgG levels</a:t>
            </a:r>
            <a:r>
              <a:rPr lang="en-US" sz="2202" spc="-11" baseline="30000" dirty="0">
                <a:solidFill>
                  <a:schemeClr val="tx2">
                    <a:lumMod val="75000"/>
                  </a:schemeClr>
                </a:solidFill>
                <a:cs typeface="Calibri"/>
              </a:rPr>
              <a:t>4,6–8</a:t>
            </a:r>
          </a:p>
          <a:p>
            <a:pPr marL="318930" marR="135184" indent="-277587">
              <a:lnSpc>
                <a:spcPct val="90000"/>
              </a:lnSpc>
              <a:spcAft>
                <a:spcPts val="559"/>
              </a:spcAft>
              <a:buFont typeface="Arial"/>
              <a:buChar char="•"/>
            </a:pPr>
            <a:r>
              <a:rPr lang="en-US" sz="2202" spc="-11" dirty="0">
                <a:solidFill>
                  <a:schemeClr val="tx2">
                    <a:lumMod val="75000"/>
                  </a:schemeClr>
                </a:solidFill>
                <a:cs typeface="Calibri"/>
              </a:rPr>
              <a:t>EFG treatment did not </a:t>
            </a:r>
            <a:r>
              <a:rPr lang="en-GB" sz="2202" spc="-11" dirty="0">
                <a:solidFill>
                  <a:schemeClr val="tx2">
                    <a:lumMod val="75000"/>
                  </a:schemeClr>
                </a:solidFill>
                <a:cs typeface="Calibri"/>
              </a:rPr>
              <a:t>lead to any abnormal infection patterns</a:t>
            </a:r>
            <a:r>
              <a:rPr lang="en-US" sz="2202" spc="-11" dirty="0">
                <a:solidFill>
                  <a:schemeClr val="tx2">
                    <a:lumMod val="75000"/>
                  </a:schemeClr>
                </a:solidFill>
                <a:cs typeface="Calibri"/>
              </a:rPr>
              <a:t> compared with placebo, and most infections were mild to moderate in severity</a:t>
            </a:r>
            <a:r>
              <a:rPr lang="en-US" sz="2202" spc="-11" baseline="30000" dirty="0">
                <a:solidFill>
                  <a:schemeClr val="tx2">
                    <a:lumMod val="75000"/>
                  </a:schemeClr>
                </a:solidFill>
                <a:cs typeface="Calibri"/>
              </a:rPr>
              <a:t>4,6–8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ABFE987-9E1F-276C-AAF9-70E4D196D2E9}"/>
              </a:ext>
            </a:extLst>
          </p:cNvPr>
          <p:cNvSpPr txBox="1"/>
          <p:nvPr/>
        </p:nvSpPr>
        <p:spPr>
          <a:xfrm>
            <a:off x="738234" y="17841469"/>
            <a:ext cx="8830921" cy="7753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41343" marR="135184" algn="ctr">
              <a:lnSpc>
                <a:spcPct val="90000"/>
              </a:lnSpc>
              <a:defRPr/>
            </a:pPr>
            <a:r>
              <a:rPr lang="en-US" sz="2799" b="1" kern="0" dirty="0">
                <a:solidFill>
                  <a:schemeClr val="accent3"/>
                </a:solidFill>
              </a:rPr>
              <a:t>Mean Maximum Reduction in Total IgG Levels From</a:t>
            </a:r>
            <a:br>
              <a:rPr lang="en-US" sz="2799" b="1" kern="0" dirty="0">
                <a:solidFill>
                  <a:schemeClr val="accent3"/>
                </a:solidFill>
              </a:rPr>
            </a:br>
            <a:r>
              <a:rPr lang="en-US" sz="2799" b="1" kern="0" dirty="0">
                <a:solidFill>
                  <a:schemeClr val="accent3"/>
                </a:solidFill>
              </a:rPr>
              <a:t>Baseline Upon Treatment With EFG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108CDC2-62F6-0F8A-AF0F-FEFC2D408AB9}"/>
              </a:ext>
            </a:extLst>
          </p:cNvPr>
          <p:cNvGrpSpPr/>
          <p:nvPr/>
        </p:nvGrpSpPr>
        <p:grpSpPr>
          <a:xfrm>
            <a:off x="40272236" y="4806380"/>
            <a:ext cx="9045671" cy="768105"/>
            <a:chOff x="11353798" y="1756989"/>
            <a:chExt cx="3230561" cy="274320"/>
          </a:xfrm>
          <a:effectLst/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03522D8-9BC5-39EF-685B-65883DCA0FD6}"/>
                </a:ext>
              </a:extLst>
            </p:cNvPr>
            <p:cNvSpPr txBox="1"/>
            <p:nvPr/>
          </p:nvSpPr>
          <p:spPr>
            <a:xfrm>
              <a:off x="11353798" y="1756989"/>
              <a:ext cx="3230561" cy="27432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defRPr/>
              </a:pPr>
              <a:r>
                <a:rPr lang="en-US" sz="4398" dirty="0">
                  <a:solidFill>
                    <a:srgbClr val="FFFFFF"/>
                  </a:solidFill>
                </a:rPr>
                <a:t>KEY TAKEAWAYS</a:t>
              </a: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1F5A1040-BB9F-7B9A-E5F0-310652221F4C}"/>
                </a:ext>
              </a:extLst>
            </p:cNvPr>
            <p:cNvGrpSpPr/>
            <p:nvPr/>
          </p:nvGrpSpPr>
          <p:grpSpPr>
            <a:xfrm>
              <a:off x="11353798" y="1756993"/>
              <a:ext cx="274312" cy="274312"/>
              <a:chOff x="11353798" y="1756993"/>
              <a:chExt cx="274312" cy="274312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EC11B1C7-4741-A275-897B-61B49146140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353798" y="1756993"/>
                <a:ext cx="274312" cy="27431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1857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1694A303-7FBA-9565-8DDF-35E899E6B04A}"/>
                  </a:ext>
                </a:extLst>
              </p:cNvPr>
              <p:cNvSpPr/>
              <p:nvPr/>
            </p:nvSpPr>
            <p:spPr>
              <a:xfrm>
                <a:off x="11387640" y="1790835"/>
                <a:ext cx="206629" cy="206628"/>
              </a:xfrm>
              <a:custGeom>
                <a:avLst/>
                <a:gdLst>
                  <a:gd name="connsiteX0" fmla="*/ 593312 w 1186624"/>
                  <a:gd name="connsiteY0" fmla="*/ 0 h 1186622"/>
                  <a:gd name="connsiteX1" fmla="*/ 1186624 w 1186624"/>
                  <a:gd name="connsiteY1" fmla="*/ 593311 h 1186622"/>
                  <a:gd name="connsiteX2" fmla="*/ 593312 w 1186624"/>
                  <a:gd name="connsiteY2" fmla="*/ 1186622 h 1186622"/>
                  <a:gd name="connsiteX3" fmla="*/ 0 w 1186624"/>
                  <a:gd name="connsiteY3" fmla="*/ 593311 h 1186622"/>
                  <a:gd name="connsiteX4" fmla="*/ 593312 w 1186624"/>
                  <a:gd name="connsiteY4" fmla="*/ 0 h 1186622"/>
                  <a:gd name="connsiteX5" fmla="*/ 593312 w 1186624"/>
                  <a:gd name="connsiteY5" fmla="*/ 258365 h 1186622"/>
                  <a:gd name="connsiteX6" fmla="*/ 370976 w 1186624"/>
                  <a:gd name="connsiteY6" fmla="*/ 480701 h 1186622"/>
                  <a:gd name="connsiteX7" fmla="*/ 506768 w 1186624"/>
                  <a:gd name="connsiteY7" fmla="*/ 685565 h 1186622"/>
                  <a:gd name="connsiteX8" fmla="*/ 521874 w 1186624"/>
                  <a:gd name="connsiteY8" fmla="*/ 688615 h 1186622"/>
                  <a:gd name="connsiteX9" fmla="*/ 521874 w 1186624"/>
                  <a:gd name="connsiteY9" fmla="*/ 856817 h 1186622"/>
                  <a:gd name="connsiteX10" fmla="*/ 593312 w 1186624"/>
                  <a:gd name="connsiteY10" fmla="*/ 928255 h 1186622"/>
                  <a:gd name="connsiteX11" fmla="*/ 593312 w 1186624"/>
                  <a:gd name="connsiteY11" fmla="*/ 928256 h 1186622"/>
                  <a:gd name="connsiteX12" fmla="*/ 664748 w 1186624"/>
                  <a:gd name="connsiteY12" fmla="*/ 856818 h 1186622"/>
                  <a:gd name="connsiteX13" fmla="*/ 664750 w 1186624"/>
                  <a:gd name="connsiteY13" fmla="*/ 688615 h 1186622"/>
                  <a:gd name="connsiteX14" fmla="*/ 679854 w 1186624"/>
                  <a:gd name="connsiteY14" fmla="*/ 685565 h 1186622"/>
                  <a:gd name="connsiteX15" fmla="*/ 815648 w 1186624"/>
                  <a:gd name="connsiteY15" fmla="*/ 480701 h 1186622"/>
                  <a:gd name="connsiteX16" fmla="*/ 593312 w 1186624"/>
                  <a:gd name="connsiteY16" fmla="*/ 258365 h 1186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86624" h="1186622">
                    <a:moveTo>
                      <a:pt x="593312" y="0"/>
                    </a:moveTo>
                    <a:cubicBezTo>
                      <a:pt x="920988" y="0"/>
                      <a:pt x="1186624" y="265634"/>
                      <a:pt x="1186624" y="593311"/>
                    </a:cubicBezTo>
                    <a:cubicBezTo>
                      <a:pt x="1186624" y="920988"/>
                      <a:pt x="920988" y="1186622"/>
                      <a:pt x="593312" y="1186622"/>
                    </a:cubicBezTo>
                    <a:cubicBezTo>
                      <a:pt x="265636" y="1186622"/>
                      <a:pt x="0" y="920988"/>
                      <a:pt x="0" y="593311"/>
                    </a:cubicBezTo>
                    <a:cubicBezTo>
                      <a:pt x="0" y="265634"/>
                      <a:pt x="265636" y="0"/>
                      <a:pt x="593312" y="0"/>
                    </a:cubicBezTo>
                    <a:close/>
                    <a:moveTo>
                      <a:pt x="593312" y="258365"/>
                    </a:moveTo>
                    <a:cubicBezTo>
                      <a:pt x="470518" y="258365"/>
                      <a:pt x="370976" y="357908"/>
                      <a:pt x="370976" y="480701"/>
                    </a:cubicBezTo>
                    <a:cubicBezTo>
                      <a:pt x="370976" y="572796"/>
                      <a:pt x="426968" y="651813"/>
                      <a:pt x="506768" y="685565"/>
                    </a:cubicBezTo>
                    <a:lnTo>
                      <a:pt x="521874" y="688615"/>
                    </a:lnTo>
                    <a:lnTo>
                      <a:pt x="521874" y="856817"/>
                    </a:lnTo>
                    <a:cubicBezTo>
                      <a:pt x="521874" y="896271"/>
                      <a:pt x="553858" y="928255"/>
                      <a:pt x="593312" y="928255"/>
                    </a:cubicBezTo>
                    <a:lnTo>
                      <a:pt x="593312" y="928256"/>
                    </a:lnTo>
                    <a:cubicBezTo>
                      <a:pt x="632764" y="928256"/>
                      <a:pt x="664748" y="896272"/>
                      <a:pt x="664748" y="856818"/>
                    </a:cubicBezTo>
                    <a:lnTo>
                      <a:pt x="664750" y="688615"/>
                    </a:lnTo>
                    <a:lnTo>
                      <a:pt x="679854" y="685565"/>
                    </a:lnTo>
                    <a:cubicBezTo>
                      <a:pt x="759654" y="651813"/>
                      <a:pt x="815648" y="572796"/>
                      <a:pt x="815648" y="480701"/>
                    </a:cubicBezTo>
                    <a:cubicBezTo>
                      <a:pt x="815648" y="357908"/>
                      <a:pt x="716104" y="258365"/>
                      <a:pt x="593312" y="258365"/>
                    </a:cubicBezTo>
                    <a:close/>
                  </a:path>
                </a:pathLst>
              </a:custGeom>
              <a:solidFill>
                <a:srgbClr val="0B43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>
                  <a:defRPr/>
                </a:pPr>
                <a:endParaRPr lang="en-US" sz="11857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2AE9605-2203-BD72-F2FD-E4B67C1033B1}"/>
              </a:ext>
            </a:extLst>
          </p:cNvPr>
          <p:cNvSpPr txBox="1"/>
          <p:nvPr/>
        </p:nvSpPr>
        <p:spPr>
          <a:xfrm>
            <a:off x="32462030" y="24983203"/>
            <a:ext cx="17607376" cy="64263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768105" bIns="0" rtlCol="0" anchor="ctr" anchorCtr="0">
            <a:noAutofit/>
          </a:bodyPr>
          <a:lstStyle/>
          <a:p>
            <a:pPr algn="r">
              <a:defRPr/>
            </a:pPr>
            <a:r>
              <a:rPr lang="en-US" sz="2202" b="1" dirty="0">
                <a:solidFill>
                  <a:schemeClr val="accent3"/>
                </a:solidFill>
              </a:rPr>
              <a:t>Presented at the </a:t>
            </a:r>
            <a:r>
              <a:rPr lang="en-GB" sz="2202" b="1" dirty="0">
                <a:solidFill>
                  <a:schemeClr val="accent3"/>
                </a:solidFill>
              </a:rPr>
              <a:t>Fall Clinical Dermatology Conference</a:t>
            </a:r>
            <a:r>
              <a:rPr lang="en-US" sz="2202" b="1" dirty="0">
                <a:solidFill>
                  <a:schemeClr val="accent3"/>
                </a:solidFill>
              </a:rPr>
              <a:t>; October 19–22, 2023; Las Vegas, NV, USA</a:t>
            </a:r>
          </a:p>
        </p:txBody>
      </p:sp>
      <p:graphicFrame>
        <p:nvGraphicFramePr>
          <p:cNvPr id="211" name="Table 2311">
            <a:extLst>
              <a:ext uri="{FF2B5EF4-FFF2-40B4-BE49-F238E27FC236}">
                <a16:creationId xmlns:a16="http://schemas.microsoft.com/office/drawing/2014/main" id="{8822C983-60C0-7F96-40EA-F82E76D80E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434415"/>
              </p:ext>
            </p:extLst>
          </p:nvPr>
        </p:nvGraphicFramePr>
        <p:xfrm>
          <a:off x="10593287" y="17838005"/>
          <a:ext cx="29180196" cy="3814897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577824">
                  <a:extLst>
                    <a:ext uri="{9D8B030D-6E8A-4147-A177-3AD203B41FA5}">
                      <a16:colId xmlns:a16="http://schemas.microsoft.com/office/drawing/2014/main" val="2582645154"/>
                    </a:ext>
                  </a:extLst>
                </a:gridCol>
                <a:gridCol w="3615769">
                  <a:extLst>
                    <a:ext uri="{9D8B030D-6E8A-4147-A177-3AD203B41FA5}">
                      <a16:colId xmlns:a16="http://schemas.microsoft.com/office/drawing/2014/main" val="1628068319"/>
                    </a:ext>
                  </a:extLst>
                </a:gridCol>
                <a:gridCol w="3615769">
                  <a:extLst>
                    <a:ext uri="{9D8B030D-6E8A-4147-A177-3AD203B41FA5}">
                      <a16:colId xmlns:a16="http://schemas.microsoft.com/office/drawing/2014/main" val="1778437489"/>
                    </a:ext>
                  </a:extLst>
                </a:gridCol>
                <a:gridCol w="4437676">
                  <a:extLst>
                    <a:ext uri="{9D8B030D-6E8A-4147-A177-3AD203B41FA5}">
                      <a16:colId xmlns:a16="http://schemas.microsoft.com/office/drawing/2014/main" val="289315144"/>
                    </a:ext>
                  </a:extLst>
                </a:gridCol>
                <a:gridCol w="3966882">
                  <a:extLst>
                    <a:ext uri="{9D8B030D-6E8A-4147-A177-3AD203B41FA5}">
                      <a16:colId xmlns:a16="http://schemas.microsoft.com/office/drawing/2014/main" val="4140983179"/>
                    </a:ext>
                  </a:extLst>
                </a:gridCol>
                <a:gridCol w="3171897">
                  <a:extLst>
                    <a:ext uri="{9D8B030D-6E8A-4147-A177-3AD203B41FA5}">
                      <a16:colId xmlns:a16="http://schemas.microsoft.com/office/drawing/2014/main" val="2351509685"/>
                    </a:ext>
                  </a:extLst>
                </a:gridCol>
                <a:gridCol w="5794379">
                  <a:extLst>
                    <a:ext uri="{9D8B030D-6E8A-4147-A177-3AD203B41FA5}">
                      <a16:colId xmlns:a16="http://schemas.microsoft.com/office/drawing/2014/main" val="4061914898"/>
                    </a:ext>
                  </a:extLst>
                </a:gridCol>
              </a:tblGrid>
              <a:tr h="435256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en-US" sz="2200" dirty="0">
                        <a:solidFill>
                          <a:srgbClr val="434343"/>
                        </a:solidFill>
                        <a:latin typeface="+mn-lt"/>
                      </a:endParaRPr>
                    </a:p>
                  </a:txBody>
                  <a:tcPr marL="91438" marR="91438" marT="45719" marB="45719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5E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+mn-lt"/>
                        </a:rPr>
                        <a:t>Phase 3 ADAPT for </a:t>
                      </a:r>
                      <a:r>
                        <a:rPr lang="en-US" sz="2200" b="1" dirty="0" err="1">
                          <a:solidFill>
                            <a:schemeClr val="bg1"/>
                          </a:solidFill>
                          <a:latin typeface="+mn-lt"/>
                        </a:rPr>
                        <a:t>gMG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 marL="91438" marR="91438" marT="45719" marB="45719" anchor="ctr">
                    <a:lnL w="19050" cap="flat" cmpd="sng" algn="ctr">
                      <a:solidFill>
                        <a:srgbClr val="325E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5E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b="1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6350" cap="flat" cmpd="sng" algn="ctr">
                      <a:solidFill>
                        <a:srgbClr val="355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55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25E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+mn-lt"/>
                        </a:rPr>
                        <a:t>Phase 3 ADAPT+ OLE for gMG</a:t>
                      </a:r>
                    </a:p>
                  </a:txBody>
                  <a:tcPr marL="91438" marR="91438" marT="45719" marB="45719" anchor="ctr">
                    <a:lnL w="19050" cap="flat" cmpd="sng" algn="ctr">
                      <a:solidFill>
                        <a:srgbClr val="325E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5E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+mn-lt"/>
                        </a:rPr>
                        <a:t>Phase 3 ADVANCE IV for Primary ITP</a:t>
                      </a:r>
                    </a:p>
                  </a:txBody>
                  <a:tcPr marL="91438" marR="91438" marT="45719" marB="45719" anchor="ctr">
                    <a:lnL w="19050" cap="flat" cmpd="sng" algn="ctr">
                      <a:solidFill>
                        <a:srgbClr val="325E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5E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b="1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6350" cap="flat" cmpd="sng" algn="ctr">
                      <a:solidFill>
                        <a:srgbClr val="355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25E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25E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41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+mn-lt"/>
                        </a:rPr>
                        <a:t>Phase 3 ADVANCE+ OLE for Primary ITP</a:t>
                      </a:r>
                    </a:p>
                  </a:txBody>
                  <a:tcPr marL="91438" marR="91438" marT="45719" marB="45719" anchor="ctr">
                    <a:lnL w="19050" cap="flat" cmpd="sng" algn="ctr">
                      <a:solidFill>
                        <a:srgbClr val="325E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589947"/>
                  </a:ext>
                </a:extLst>
              </a:tr>
              <a:tr h="768105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r>
                        <a:rPr lang="en-US" sz="2200" b="1" dirty="0">
                          <a:solidFill>
                            <a:srgbClr val="434343"/>
                          </a:solidFill>
                          <a:latin typeface="+mn-lt"/>
                        </a:rPr>
                        <a:t>Incidence Rate</a:t>
                      </a:r>
                      <a:r>
                        <a:rPr lang="en-US" sz="2200" b="1" baseline="30000" dirty="0">
                          <a:solidFill>
                            <a:srgbClr val="434343"/>
                          </a:solidFill>
                          <a:latin typeface="+mn-lt"/>
                        </a:rPr>
                        <a:t>†</a:t>
                      </a:r>
                    </a:p>
                  </a:txBody>
                  <a:tcPr marL="91438" marR="91438" marT="45719" marB="45719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5E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EFG 10 mg/kg IV (n=84)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[34.9 PY]</a:t>
                      </a:r>
                    </a:p>
                  </a:txBody>
                  <a:tcPr marL="91438" marR="91438" marT="45719" marB="45719" anchor="ctr">
                    <a:lnL w="19050" cap="flat" cmpd="sng" algn="ctr">
                      <a:solidFill>
                        <a:srgbClr val="325E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Placebo IV (n=83)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[34.5 PY]</a:t>
                      </a:r>
                    </a:p>
                  </a:txBody>
                  <a:tcPr marL="91438" marR="91438" marT="45719" marB="45719"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5E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EFG 10 mg/kg IV (N=145)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[229.0 PY]</a:t>
                      </a:r>
                    </a:p>
                  </a:txBody>
                  <a:tcPr marL="91438" marR="91438" marT="45719" marB="45719" anchor="ctr">
                    <a:lnL w="19050" cap="flat" cmpd="sng" algn="ctr">
                      <a:solidFill>
                        <a:srgbClr val="325E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5E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EFG 10 mg/kg IV (n=86)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[38.0 PY]</a:t>
                      </a:r>
                    </a:p>
                  </a:txBody>
                  <a:tcPr marL="91438" marR="91438" marT="45719" marB="45719" anchor="ctr">
                    <a:lnL w="19050" cap="flat" cmpd="sng" algn="ctr">
                      <a:solidFill>
                        <a:srgbClr val="325E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Placebo IV (n=45)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[19.2 PY]</a:t>
                      </a:r>
                    </a:p>
                  </a:txBody>
                  <a:tcPr marL="91438" marR="91438" marT="45719" marB="45719"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5E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EFG 10 mg/kg IV (N=101)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[69.1 PY]</a:t>
                      </a:r>
                    </a:p>
                  </a:txBody>
                  <a:tcPr marL="91438" marR="91438" marT="45719" marB="45719" anchor="ctr">
                    <a:lnL w="19050" cap="flat" cmpd="sng" algn="ctr">
                      <a:solidFill>
                        <a:srgbClr val="325E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7269784"/>
                  </a:ext>
                </a:extLst>
              </a:tr>
              <a:tr h="4352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rgbClr val="434343"/>
                          </a:solidFill>
                          <a:latin typeface="+mn-lt"/>
                        </a:rPr>
                        <a:t>≥1 TEAE</a:t>
                      </a:r>
                    </a:p>
                  </a:txBody>
                  <a:tcPr marL="91438" marR="91438" marT="45719" marB="45719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5E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2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7.2</a:t>
                      </a:r>
                    </a:p>
                  </a:txBody>
                  <a:tcPr marL="91438" marR="91438" marT="45719" marB="45719" anchor="ctr">
                    <a:lnL w="19050" cap="flat" cmpd="sng" algn="ctr">
                      <a:solidFill>
                        <a:srgbClr val="325E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2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7.8</a:t>
                      </a:r>
                    </a:p>
                  </a:txBody>
                  <a:tcPr marL="91438" marR="91438" marT="45719" marB="45719"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5E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2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3.5</a:t>
                      </a:r>
                    </a:p>
                  </a:txBody>
                  <a:tcPr marL="91438" marR="91438" marT="45719" marB="45719" anchor="ctr">
                    <a:lnL w="19050" cap="flat" cmpd="sng" algn="ctr">
                      <a:solidFill>
                        <a:srgbClr val="325E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5E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2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13.6</a:t>
                      </a:r>
                    </a:p>
                  </a:txBody>
                  <a:tcPr marL="91438" marR="91438" marT="45719" marB="45719" anchor="ctr">
                    <a:lnL w="19050" cap="flat" cmpd="sng" algn="ctr">
                      <a:solidFill>
                        <a:srgbClr val="325E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2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17.9</a:t>
                      </a:r>
                    </a:p>
                  </a:txBody>
                  <a:tcPr marL="91438" marR="91438" marT="45719" marB="45719"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5E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2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8.2</a:t>
                      </a:r>
                    </a:p>
                  </a:txBody>
                  <a:tcPr marL="91438" marR="91438" marT="45719" marB="45719" anchor="ctr">
                    <a:lnL w="19050" cap="flat" cmpd="sng" algn="ctr">
                      <a:solidFill>
                        <a:srgbClr val="325E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7475709"/>
                  </a:ext>
                </a:extLst>
              </a:tr>
              <a:tr h="435256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r>
                        <a:rPr lang="en-US" sz="2200" b="1" dirty="0">
                          <a:solidFill>
                            <a:srgbClr val="434343"/>
                          </a:solidFill>
                          <a:latin typeface="+mn-lt"/>
                        </a:rPr>
                        <a:t>≥1 serious TEAE</a:t>
                      </a:r>
                    </a:p>
                  </a:txBody>
                  <a:tcPr marL="91438" marR="91438" marT="45719" marB="45719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5E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2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0.1</a:t>
                      </a:r>
                    </a:p>
                  </a:txBody>
                  <a:tcPr marL="91438" marR="91438" marT="45719" marB="45719" anchor="ctr">
                    <a:lnL w="19050" cap="flat" cmpd="sng" algn="ctr">
                      <a:solidFill>
                        <a:srgbClr val="325E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2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0.3</a:t>
                      </a:r>
                    </a:p>
                  </a:txBody>
                  <a:tcPr marL="91438" marR="91438" marT="45719" marB="45719"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5E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2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0.2</a:t>
                      </a:r>
                    </a:p>
                  </a:txBody>
                  <a:tcPr marL="91438" marR="91438" marT="45719" marB="45719" anchor="ctr">
                    <a:lnL w="19050" cap="flat" cmpd="sng" algn="ctr">
                      <a:solidFill>
                        <a:srgbClr val="325E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5E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2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0.3</a:t>
                      </a:r>
                    </a:p>
                  </a:txBody>
                  <a:tcPr marL="91438" marR="91438" marT="45719" marB="45719" anchor="ctr">
                    <a:lnL w="19050" cap="flat" cmpd="sng" algn="ctr">
                      <a:solidFill>
                        <a:srgbClr val="325E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2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0.4</a:t>
                      </a:r>
                    </a:p>
                  </a:txBody>
                  <a:tcPr marL="91438" marR="91438" marT="45719" marB="45719"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5E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2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0.3</a:t>
                      </a:r>
                    </a:p>
                  </a:txBody>
                  <a:tcPr marL="91438" marR="91438" marT="45719" marB="45719" anchor="ctr">
                    <a:lnL w="19050" cap="flat" cmpd="sng" algn="ctr">
                      <a:solidFill>
                        <a:srgbClr val="325E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2476916"/>
                  </a:ext>
                </a:extLst>
              </a:tr>
              <a:tr h="4352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rgbClr val="434343"/>
                          </a:solidFill>
                          <a:latin typeface="+mn-lt"/>
                        </a:rPr>
                        <a:t>Severe TEAEs (grade ≥3)</a:t>
                      </a:r>
                    </a:p>
                  </a:txBody>
                  <a:tcPr marL="91438" marR="91438" marT="45719" marB="45719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5E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2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0.3</a:t>
                      </a:r>
                    </a:p>
                  </a:txBody>
                  <a:tcPr marL="91438" marR="91438" marT="45719" marB="45719" anchor="ctr">
                    <a:lnL w="19050" cap="flat" cmpd="sng" algn="ctr">
                      <a:solidFill>
                        <a:srgbClr val="325E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2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0.4</a:t>
                      </a:r>
                    </a:p>
                  </a:txBody>
                  <a:tcPr marL="91438" marR="91438" marT="45719" marB="45719"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5E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2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0.3</a:t>
                      </a:r>
                    </a:p>
                  </a:txBody>
                  <a:tcPr marL="91438" marR="91438" marT="45719" marB="45719" anchor="ctr">
                    <a:lnL w="19050" cap="flat" cmpd="sng" algn="ctr">
                      <a:solidFill>
                        <a:srgbClr val="325E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5E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2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0.6</a:t>
                      </a:r>
                    </a:p>
                  </a:txBody>
                  <a:tcPr marL="91438" marR="91438" marT="45719" marB="45719" anchor="ctr">
                    <a:lnL w="19050" cap="flat" cmpd="sng" algn="ctr">
                      <a:solidFill>
                        <a:srgbClr val="325E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2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0.7</a:t>
                      </a:r>
                    </a:p>
                  </a:txBody>
                  <a:tcPr marL="91438" marR="91438" marT="45719" marB="45719"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5E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2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0.5</a:t>
                      </a:r>
                    </a:p>
                  </a:txBody>
                  <a:tcPr marL="91438" marR="91438" marT="45719" marB="45719" anchor="ctr">
                    <a:lnL w="19050" cap="flat" cmpd="sng" algn="ctr">
                      <a:solidFill>
                        <a:srgbClr val="325E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2566874"/>
                  </a:ext>
                </a:extLst>
              </a:tr>
              <a:tr h="4352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rgbClr val="434343"/>
                          </a:solidFill>
                          <a:latin typeface="+mn-lt"/>
                        </a:rPr>
                        <a:t>Discontinued due to AEs</a:t>
                      </a:r>
                    </a:p>
                  </a:txBody>
                  <a:tcPr marL="91438" marR="91438" marT="45719" marB="45719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5E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2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0.2</a:t>
                      </a:r>
                    </a:p>
                  </a:txBody>
                  <a:tcPr marL="91438" marR="91438" marT="45719" marB="45719" anchor="ctr">
                    <a:lnL w="19050" cap="flat" cmpd="sng" algn="ctr">
                      <a:solidFill>
                        <a:srgbClr val="325E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2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0.1</a:t>
                      </a:r>
                    </a:p>
                  </a:txBody>
                  <a:tcPr marL="91438" marR="91438" marT="45719" marB="45719"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5E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2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0.1</a:t>
                      </a:r>
                    </a:p>
                  </a:txBody>
                  <a:tcPr marL="91438" marR="91438" marT="45719" marB="45719" anchor="ctr">
                    <a:lnL w="19050" cap="flat" cmpd="sng" algn="ctr">
                      <a:solidFill>
                        <a:srgbClr val="325E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5E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2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0.1</a:t>
                      </a:r>
                    </a:p>
                  </a:txBody>
                  <a:tcPr marL="91438" marR="91438" marT="45719" marB="45719" anchor="ctr">
                    <a:lnL w="19050" cap="flat" cmpd="sng" algn="ctr">
                      <a:solidFill>
                        <a:srgbClr val="325E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2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0.0</a:t>
                      </a:r>
                    </a:p>
                  </a:txBody>
                  <a:tcPr marL="91438" marR="91438" marT="45719" marB="45719"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5E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2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0.0</a:t>
                      </a:r>
                    </a:p>
                  </a:txBody>
                  <a:tcPr marL="91438" marR="91438" marT="45719" marB="45719" anchor="ctr">
                    <a:lnL w="19050" cap="flat" cmpd="sng" algn="ctr">
                      <a:solidFill>
                        <a:srgbClr val="325E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7374323"/>
                  </a:ext>
                </a:extLst>
              </a:tr>
              <a:tr h="4352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rgbClr val="434343"/>
                          </a:solidFill>
                          <a:latin typeface="+mn-lt"/>
                        </a:rPr>
                        <a:t>Infection</a:t>
                      </a:r>
                    </a:p>
                  </a:txBody>
                  <a:tcPr marL="91438" marR="91438" marT="45719" marB="45719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5E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2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1.6</a:t>
                      </a:r>
                    </a:p>
                  </a:txBody>
                  <a:tcPr marL="91438" marR="91438" marT="45719" marB="45719" anchor="ctr">
                    <a:lnL w="19050" cap="flat" cmpd="sng" algn="ctr">
                      <a:solidFill>
                        <a:srgbClr val="325E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2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1.2</a:t>
                      </a:r>
                    </a:p>
                  </a:txBody>
                  <a:tcPr marL="91438" marR="91438" marT="45719" marB="45719"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5E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2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0.7</a:t>
                      </a:r>
                    </a:p>
                  </a:txBody>
                  <a:tcPr marL="91438" marR="91438" marT="45719" marB="45719" anchor="ctr">
                    <a:lnL w="19050" cap="flat" cmpd="sng" algn="ctr">
                      <a:solidFill>
                        <a:srgbClr val="325E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5E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2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1.0</a:t>
                      </a:r>
                    </a:p>
                  </a:txBody>
                  <a:tcPr marL="91438" marR="91438" marT="45719" marB="45719" anchor="ctr">
                    <a:lnL w="19050" cap="flat" cmpd="sng" algn="ctr">
                      <a:solidFill>
                        <a:srgbClr val="325E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2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0.6</a:t>
                      </a:r>
                    </a:p>
                  </a:txBody>
                  <a:tcPr marL="91438" marR="91438" marT="45719" marB="45719"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5E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2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0.8</a:t>
                      </a:r>
                    </a:p>
                  </a:txBody>
                  <a:tcPr marL="91438" marR="91438" marT="45719" marB="45719" anchor="ctr">
                    <a:lnL w="19050" cap="flat" cmpd="sng" algn="ctr">
                      <a:solidFill>
                        <a:srgbClr val="325E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0113653"/>
                  </a:ext>
                </a:extLst>
              </a:tr>
              <a:tr h="435256">
                <a:tc>
                  <a:txBody>
                    <a:bodyPr/>
                    <a:lstStyle/>
                    <a:p>
                      <a:pPr indent="0" algn="l" fontAlgn="b"/>
                      <a:r>
                        <a:rPr lang="en-US" sz="2200" b="1" i="0" u="none" strike="noStrike" dirty="0">
                          <a:solidFill>
                            <a:srgbClr val="434343"/>
                          </a:solidFill>
                          <a:effectLst/>
                          <a:latin typeface="+mn-lt"/>
                        </a:rPr>
                        <a:t>Thromboembolic events</a:t>
                      </a:r>
                    </a:p>
                  </a:txBody>
                  <a:tcPr marL="91438" marR="91438" marT="45719" marB="45719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5E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2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0.03</a:t>
                      </a:r>
                    </a:p>
                  </a:txBody>
                  <a:tcPr marL="91438" marR="91438" marT="45719" marB="45719" anchor="ctr">
                    <a:lnL w="19050" cap="flat" cmpd="sng" algn="ctr">
                      <a:solidFill>
                        <a:srgbClr val="325E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2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0.03</a:t>
                      </a:r>
                    </a:p>
                  </a:txBody>
                  <a:tcPr marL="91438" marR="91438" marT="45719" marB="45719"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5E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2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0.02</a:t>
                      </a:r>
                    </a:p>
                  </a:txBody>
                  <a:tcPr marL="91438" marR="91438" marT="45719" marB="45719" anchor="ctr">
                    <a:lnL w="19050" cap="flat" cmpd="sng" algn="ctr">
                      <a:solidFill>
                        <a:srgbClr val="325E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5E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2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0.00</a:t>
                      </a:r>
                    </a:p>
                  </a:txBody>
                  <a:tcPr marL="91438" marR="91438" marT="45719" marB="45719" anchor="ctr">
                    <a:lnL w="19050" cap="flat" cmpd="sng" algn="ctr">
                      <a:solidFill>
                        <a:srgbClr val="325E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2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0.00</a:t>
                      </a:r>
                    </a:p>
                  </a:txBody>
                  <a:tcPr marL="91438" marR="91438" marT="45719" marB="45719"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5E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2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0.05</a:t>
                      </a:r>
                    </a:p>
                  </a:txBody>
                  <a:tcPr marL="91438" marR="91438" marT="45719" marB="45719" anchor="ctr">
                    <a:lnL w="19050" cap="flat" cmpd="sng" algn="ctr">
                      <a:solidFill>
                        <a:srgbClr val="325E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7545458"/>
                  </a:ext>
                </a:extLst>
              </a:tr>
            </a:tbl>
          </a:graphicData>
        </a:graphic>
      </p:graphicFrame>
      <p:sp>
        <p:nvSpPr>
          <p:cNvPr id="2104" name="Text Placeholder 11">
            <a:extLst>
              <a:ext uri="{FF2B5EF4-FFF2-40B4-BE49-F238E27FC236}">
                <a16:creationId xmlns:a16="http://schemas.microsoft.com/office/drawing/2014/main" id="{F161D77F-9ACF-0E4F-EE1E-0F31C483F005}"/>
              </a:ext>
            </a:extLst>
          </p:cNvPr>
          <p:cNvSpPr txBox="1">
            <a:spLocks/>
          </p:cNvSpPr>
          <p:nvPr/>
        </p:nvSpPr>
        <p:spPr>
          <a:xfrm>
            <a:off x="42989728" y="9496880"/>
            <a:ext cx="6340391" cy="1798919"/>
          </a:xfrm>
          <a:prstGeom prst="rect">
            <a:avLst/>
          </a:prstGeom>
        </p:spPr>
        <p:txBody>
          <a:bodyPr wrap="square" lIns="256033" tIns="0" rIns="0" bIns="0" anchor="ctr" anchorCtr="0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1343" marR="135184">
              <a:spcAft>
                <a:spcPts val="2240"/>
              </a:spcAft>
            </a:pPr>
            <a:r>
              <a:rPr lang="en-GB" sz="2799" b="1" spc="-11" dirty="0">
                <a:solidFill>
                  <a:schemeClr val="tx2">
                    <a:lumMod val="75000"/>
                  </a:schemeClr>
                </a:solidFill>
                <a:cs typeface="Calibri"/>
              </a:rPr>
              <a:t>Patients with various IgG-mediated autoimmune disorders demonstrated 60.1–63.5% reduction in total IgG levels when treated with EFG</a:t>
            </a:r>
          </a:p>
        </p:txBody>
      </p:sp>
      <p:sp>
        <p:nvSpPr>
          <p:cNvPr id="264" name="Text Placeholder 11">
            <a:extLst>
              <a:ext uri="{FF2B5EF4-FFF2-40B4-BE49-F238E27FC236}">
                <a16:creationId xmlns:a16="http://schemas.microsoft.com/office/drawing/2014/main" id="{C7ABAA4F-2CA1-F10C-71FB-3D3C8EA05531}"/>
              </a:ext>
            </a:extLst>
          </p:cNvPr>
          <p:cNvSpPr txBox="1">
            <a:spLocks/>
          </p:cNvSpPr>
          <p:nvPr/>
        </p:nvSpPr>
        <p:spPr>
          <a:xfrm>
            <a:off x="43169591" y="16131540"/>
            <a:ext cx="6145264" cy="1798919"/>
          </a:xfrm>
          <a:prstGeom prst="rect">
            <a:avLst/>
          </a:prstGeom>
        </p:spPr>
        <p:txBody>
          <a:bodyPr wrap="square" lIns="256033" tIns="0" rIns="0" bIns="0" anchor="ctr" anchorCtr="0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1343" marR="135184">
              <a:spcAft>
                <a:spcPts val="2240"/>
              </a:spcAft>
            </a:pPr>
            <a:r>
              <a:rPr lang="en-US" sz="2799" b="1" spc="-11" dirty="0">
                <a:solidFill>
                  <a:schemeClr val="tx2">
                    <a:lumMod val="75000"/>
                  </a:schemeClr>
                </a:solidFill>
                <a:cs typeface="Calibri"/>
              </a:rPr>
              <a:t>Most TEAEs, including infections, were mild to moderate in severity, and incidence rate did not increase with longer exposure</a:t>
            </a:r>
          </a:p>
        </p:txBody>
      </p:sp>
      <p:sp>
        <p:nvSpPr>
          <p:cNvPr id="288" name="Text Placeholder 11">
            <a:extLst>
              <a:ext uri="{FF2B5EF4-FFF2-40B4-BE49-F238E27FC236}">
                <a16:creationId xmlns:a16="http://schemas.microsoft.com/office/drawing/2014/main" id="{E4F1322D-15C1-FF46-937E-E9029C81385E}"/>
              </a:ext>
            </a:extLst>
          </p:cNvPr>
          <p:cNvSpPr txBox="1">
            <a:spLocks/>
          </p:cNvSpPr>
          <p:nvPr/>
        </p:nvSpPr>
        <p:spPr>
          <a:xfrm>
            <a:off x="42989723" y="19194085"/>
            <a:ext cx="6340396" cy="1798919"/>
          </a:xfrm>
          <a:prstGeom prst="rect">
            <a:avLst/>
          </a:prstGeom>
        </p:spPr>
        <p:txBody>
          <a:bodyPr wrap="square" lIns="256033" tIns="0" rIns="0" bIns="0" anchor="ctr" anchorCtr="0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1343" marR="135184">
              <a:spcAft>
                <a:spcPts val="2240"/>
              </a:spcAft>
            </a:pPr>
            <a:r>
              <a:rPr lang="en-GB" sz="2799" b="1" spc="-11" dirty="0">
                <a:solidFill>
                  <a:schemeClr val="tx2">
                    <a:lumMod val="75000"/>
                  </a:schemeClr>
                </a:solidFill>
                <a:cs typeface="Calibri"/>
              </a:rPr>
              <a:t>EFG was well tolerated and demonstrated a consistent safety profile across varying dosing regimens and exposure times</a:t>
            </a:r>
            <a:endParaRPr lang="en-US" sz="2799" b="1" spc="-11" dirty="0">
              <a:solidFill>
                <a:schemeClr val="tx2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306" name="Text Placeholder 11">
            <a:extLst>
              <a:ext uri="{FF2B5EF4-FFF2-40B4-BE49-F238E27FC236}">
                <a16:creationId xmlns:a16="http://schemas.microsoft.com/office/drawing/2014/main" id="{D29D7D8C-B2BE-4979-863A-C92D5C632370}"/>
              </a:ext>
            </a:extLst>
          </p:cNvPr>
          <p:cNvSpPr txBox="1">
            <a:spLocks/>
          </p:cNvSpPr>
          <p:nvPr/>
        </p:nvSpPr>
        <p:spPr>
          <a:xfrm>
            <a:off x="42550776" y="22256636"/>
            <a:ext cx="6779343" cy="1798919"/>
          </a:xfrm>
          <a:prstGeom prst="rect">
            <a:avLst/>
          </a:prstGeom>
        </p:spPr>
        <p:txBody>
          <a:bodyPr wrap="square" lIns="256033" tIns="0" rIns="0" bIns="0" anchor="ctr" anchorCtr="0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1343" marR="135184">
              <a:spcAft>
                <a:spcPts val="2240"/>
              </a:spcAft>
            </a:pPr>
            <a:r>
              <a:rPr lang="en-US" sz="2799" b="1" spc="-11" dirty="0">
                <a:solidFill>
                  <a:schemeClr val="tx2">
                    <a:lumMod val="75000"/>
                  </a:schemeClr>
                </a:solidFill>
                <a:cs typeface="Calibri"/>
              </a:rPr>
              <a:t>EFG treatment did not decrease albumin or increase cholesterol levels</a:t>
            </a:r>
          </a:p>
        </p:txBody>
      </p:sp>
      <p:sp>
        <p:nvSpPr>
          <p:cNvPr id="2179" name="Text Placeholder 11">
            <a:extLst>
              <a:ext uri="{FF2B5EF4-FFF2-40B4-BE49-F238E27FC236}">
                <a16:creationId xmlns:a16="http://schemas.microsoft.com/office/drawing/2014/main" id="{CAED7DC7-A2EB-B469-B223-8DC14C1B48B1}"/>
              </a:ext>
            </a:extLst>
          </p:cNvPr>
          <p:cNvSpPr txBox="1">
            <a:spLocks/>
          </p:cNvSpPr>
          <p:nvPr/>
        </p:nvSpPr>
        <p:spPr>
          <a:xfrm>
            <a:off x="42550776" y="6302922"/>
            <a:ext cx="6764078" cy="1798919"/>
          </a:xfrm>
          <a:prstGeom prst="rect">
            <a:avLst/>
          </a:prstGeom>
        </p:spPr>
        <p:txBody>
          <a:bodyPr wrap="square" lIns="256033" tIns="0" rIns="0" bIns="0" anchor="ctr" anchorCtr="0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1343" marR="135184">
              <a:spcAft>
                <a:spcPts val="2240"/>
              </a:spcAft>
            </a:pPr>
            <a:r>
              <a:rPr lang="en-US" sz="2799" b="1" spc="-11" dirty="0">
                <a:solidFill>
                  <a:schemeClr val="tx2">
                    <a:lumMod val="75000"/>
                  </a:schemeClr>
                </a:solidFill>
                <a:cs typeface="Calibri"/>
              </a:rPr>
              <a:t>EFG reduces IgG levels via FcRn blockade and does not lead to complete removal of IgG, nor does it impact IgG production</a:t>
            </a:r>
          </a:p>
        </p:txBody>
      </p:sp>
      <p:sp>
        <p:nvSpPr>
          <p:cNvPr id="2180" name="Text Placeholder 11">
            <a:extLst>
              <a:ext uri="{FF2B5EF4-FFF2-40B4-BE49-F238E27FC236}">
                <a16:creationId xmlns:a16="http://schemas.microsoft.com/office/drawing/2014/main" id="{B5D4B238-4FE4-F40A-16BD-A0548CA9BAFE}"/>
              </a:ext>
            </a:extLst>
          </p:cNvPr>
          <p:cNvSpPr txBox="1">
            <a:spLocks/>
          </p:cNvSpPr>
          <p:nvPr/>
        </p:nvSpPr>
        <p:spPr>
          <a:xfrm>
            <a:off x="43169398" y="12728670"/>
            <a:ext cx="6324414" cy="1798919"/>
          </a:xfrm>
          <a:prstGeom prst="rect">
            <a:avLst/>
          </a:prstGeom>
        </p:spPr>
        <p:txBody>
          <a:bodyPr wrap="square" lIns="256033" tIns="0" rIns="0" bIns="0" anchor="ctr" anchorCtr="0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1343" marR="135184">
              <a:spcAft>
                <a:spcPts val="2240"/>
              </a:spcAft>
            </a:pPr>
            <a:r>
              <a:rPr lang="en-GB" sz="2799" b="1" spc="-11" dirty="0">
                <a:solidFill>
                  <a:schemeClr val="tx2">
                    <a:lumMod val="75000"/>
                  </a:schemeClr>
                </a:solidFill>
                <a:cs typeface="Calibri"/>
              </a:rPr>
              <a:t>EFG was well tolerated with </a:t>
            </a:r>
            <a:r>
              <a:rPr lang="en-US" sz="2799" b="1" spc="-11" dirty="0">
                <a:solidFill>
                  <a:schemeClr val="tx2">
                    <a:lumMod val="75000"/>
                  </a:schemeClr>
                </a:solidFill>
                <a:cs typeface="Calibri"/>
              </a:rPr>
              <a:t>comparable TEAE rates to placebo across multiple</a:t>
            </a:r>
            <a:r>
              <a:rPr lang="en-GB" sz="2799" b="1" spc="-11" dirty="0">
                <a:solidFill>
                  <a:schemeClr val="tx2">
                    <a:lumMod val="75000"/>
                  </a:schemeClr>
                </a:solidFill>
                <a:cs typeface="Calibri"/>
              </a:rPr>
              <a:t> IgG-mediated autoimmune disorders</a:t>
            </a:r>
          </a:p>
        </p:txBody>
      </p:sp>
      <p:grpSp>
        <p:nvGrpSpPr>
          <p:cNvPr id="2314" name="Group 2313">
            <a:extLst>
              <a:ext uri="{FF2B5EF4-FFF2-40B4-BE49-F238E27FC236}">
                <a16:creationId xmlns:a16="http://schemas.microsoft.com/office/drawing/2014/main" id="{A874FA65-0C16-CE26-02F2-BCCD62057854}"/>
              </a:ext>
            </a:extLst>
          </p:cNvPr>
          <p:cNvGrpSpPr/>
          <p:nvPr/>
        </p:nvGrpSpPr>
        <p:grpSpPr>
          <a:xfrm>
            <a:off x="41190484" y="9492093"/>
            <a:ext cx="1808492" cy="1808492"/>
            <a:chOff x="14266797" y="3577813"/>
            <a:chExt cx="645883" cy="645883"/>
          </a:xfrm>
        </p:grpSpPr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9E0BB337-5C87-9D0E-091A-BDD8486C9F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66797" y="3577813"/>
              <a:ext cx="645883" cy="64588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857"/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2B7580C0-8315-3613-6420-2B896C03503E}"/>
                </a:ext>
              </a:extLst>
            </p:cNvPr>
            <p:cNvGrpSpPr/>
            <p:nvPr/>
          </p:nvGrpSpPr>
          <p:grpSpPr>
            <a:xfrm>
              <a:off x="14442328" y="3724066"/>
              <a:ext cx="294821" cy="353377"/>
              <a:chOff x="5334000" y="2590800"/>
              <a:chExt cx="4068737" cy="4876837"/>
            </a:xfrm>
            <a:solidFill>
              <a:srgbClr val="547795"/>
            </a:solidFill>
          </p:grpSpPr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B541AB8A-5207-60D3-6115-2D0CC60093BA}"/>
                  </a:ext>
                </a:extLst>
              </p:cNvPr>
              <p:cNvSpPr/>
              <p:nvPr/>
            </p:nvSpPr>
            <p:spPr>
              <a:xfrm>
                <a:off x="6162972" y="2590800"/>
                <a:ext cx="2349253" cy="2349179"/>
              </a:xfrm>
              <a:custGeom>
                <a:avLst/>
                <a:gdLst>
                  <a:gd name="connsiteX0" fmla="*/ 1174631 w 2349253"/>
                  <a:gd name="connsiteY0" fmla="*/ 2349179 h 2349179"/>
                  <a:gd name="connsiteX1" fmla="*/ 2005163 w 2349253"/>
                  <a:gd name="connsiteY1" fmla="*/ 2005051 h 2349179"/>
                  <a:gd name="connsiteX2" fmla="*/ 2349254 w 2349253"/>
                  <a:gd name="connsiteY2" fmla="*/ 1174547 h 2349179"/>
                  <a:gd name="connsiteX3" fmla="*/ 2005125 w 2349253"/>
                  <a:gd name="connsiteY3" fmla="*/ 344054 h 2349179"/>
                  <a:gd name="connsiteX4" fmla="*/ 1174631 w 2349253"/>
                  <a:gd name="connsiteY4" fmla="*/ 0 h 2349179"/>
                  <a:gd name="connsiteX5" fmla="*/ 344127 w 2349253"/>
                  <a:gd name="connsiteY5" fmla="*/ 344091 h 2349179"/>
                  <a:gd name="connsiteX6" fmla="*/ 0 w 2349253"/>
                  <a:gd name="connsiteY6" fmla="*/ 1174547 h 2349179"/>
                  <a:gd name="connsiteX7" fmla="*/ 344165 w 2349253"/>
                  <a:gd name="connsiteY7" fmla="*/ 2005089 h 2349179"/>
                  <a:gd name="connsiteX8" fmla="*/ 1174631 w 2349253"/>
                  <a:gd name="connsiteY8" fmla="*/ 2349179 h 2349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49253" h="2349179">
                    <a:moveTo>
                      <a:pt x="1174631" y="2349179"/>
                    </a:moveTo>
                    <a:cubicBezTo>
                      <a:pt x="1497357" y="2349179"/>
                      <a:pt x="1776820" y="2233422"/>
                      <a:pt x="2005163" y="2005051"/>
                    </a:cubicBezTo>
                    <a:cubicBezTo>
                      <a:pt x="2233506" y="1776708"/>
                      <a:pt x="2349254" y="1497321"/>
                      <a:pt x="2349254" y="1174547"/>
                    </a:cubicBezTo>
                    <a:cubicBezTo>
                      <a:pt x="2349254" y="851892"/>
                      <a:pt x="2233506" y="572468"/>
                      <a:pt x="2005125" y="344054"/>
                    </a:cubicBezTo>
                    <a:cubicBezTo>
                      <a:pt x="1776744" y="115751"/>
                      <a:pt x="1497319" y="0"/>
                      <a:pt x="1174631" y="0"/>
                    </a:cubicBezTo>
                    <a:cubicBezTo>
                      <a:pt x="851857" y="0"/>
                      <a:pt x="572470" y="115751"/>
                      <a:pt x="344127" y="344091"/>
                    </a:cubicBezTo>
                    <a:cubicBezTo>
                      <a:pt x="115789" y="572431"/>
                      <a:pt x="0" y="851855"/>
                      <a:pt x="0" y="1174547"/>
                    </a:cubicBezTo>
                    <a:cubicBezTo>
                      <a:pt x="0" y="1497321"/>
                      <a:pt x="115789" y="1776746"/>
                      <a:pt x="344165" y="2005089"/>
                    </a:cubicBezTo>
                    <a:cubicBezTo>
                      <a:pt x="572546" y="2233394"/>
                      <a:pt x="851971" y="2349179"/>
                      <a:pt x="1174631" y="234917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1857"/>
              </a:p>
            </p:txBody>
          </p:sp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20A7D7A1-74E3-37E0-552C-0EC11FD50C28}"/>
                  </a:ext>
                </a:extLst>
              </p:cNvPr>
              <p:cNvSpPr/>
              <p:nvPr/>
            </p:nvSpPr>
            <p:spPr>
              <a:xfrm>
                <a:off x="5334000" y="4946484"/>
                <a:ext cx="4068737" cy="2521153"/>
              </a:xfrm>
              <a:custGeom>
                <a:avLst/>
                <a:gdLst>
                  <a:gd name="connsiteX0" fmla="*/ 4058879 w 4068737"/>
                  <a:gd name="connsiteY0" fmla="*/ 1394336 h 2521153"/>
                  <a:gd name="connsiteX1" fmla="*/ 4019360 w 4068737"/>
                  <a:gd name="connsiteY1" fmla="*/ 1086193 h 2521153"/>
                  <a:gd name="connsiteX2" fmla="*/ 3943569 w 4068737"/>
                  <a:gd name="connsiteY2" fmla="*/ 776364 h 2521153"/>
                  <a:gd name="connsiteX3" fmla="*/ 3816211 w 4068737"/>
                  <a:gd name="connsiteY3" fmla="*/ 487413 h 2521153"/>
                  <a:gd name="connsiteX4" fmla="*/ 3624148 w 4068737"/>
                  <a:gd name="connsiteY4" fmla="*/ 237125 h 2521153"/>
                  <a:gd name="connsiteX5" fmla="*/ 3348257 w 4068737"/>
                  <a:gd name="connsiteY5" fmla="*/ 63779 h 2521153"/>
                  <a:gd name="connsiteX6" fmla="*/ 2996060 w 4068737"/>
                  <a:gd name="connsiteY6" fmla="*/ 38 h 2521153"/>
                  <a:gd name="connsiteX7" fmla="*/ 2805151 w 4068737"/>
                  <a:gd name="connsiteY7" fmla="*/ 81001 h 2521153"/>
                  <a:gd name="connsiteX8" fmla="*/ 2606278 w 4068737"/>
                  <a:gd name="connsiteY8" fmla="*/ 209217 h 2521153"/>
                  <a:gd name="connsiteX9" fmla="*/ 2348951 w 4068737"/>
                  <a:gd name="connsiteY9" fmla="*/ 322593 h 2521153"/>
                  <a:gd name="connsiteX10" fmla="*/ 2034254 w 4068737"/>
                  <a:gd name="connsiteY10" fmla="*/ 373447 h 2521153"/>
                  <a:gd name="connsiteX11" fmla="*/ 1719482 w 4068737"/>
                  <a:gd name="connsiteY11" fmla="*/ 322593 h 2521153"/>
                  <a:gd name="connsiteX12" fmla="*/ 1462345 w 4068737"/>
                  <a:gd name="connsiteY12" fmla="*/ 209255 h 2521153"/>
                  <a:gd name="connsiteX13" fmla="*/ 1263291 w 4068737"/>
                  <a:gd name="connsiteY13" fmla="*/ 80963 h 2521153"/>
                  <a:gd name="connsiteX14" fmla="*/ 1072458 w 4068737"/>
                  <a:gd name="connsiteY14" fmla="*/ 0 h 2521153"/>
                  <a:gd name="connsiteX15" fmla="*/ 720291 w 4068737"/>
                  <a:gd name="connsiteY15" fmla="*/ 63818 h 2521153"/>
                  <a:gd name="connsiteX16" fmla="*/ 444363 w 4068737"/>
                  <a:gd name="connsiteY16" fmla="*/ 237163 h 2521153"/>
                  <a:gd name="connsiteX17" fmla="*/ 252375 w 4068737"/>
                  <a:gd name="connsiteY17" fmla="*/ 487413 h 2521153"/>
                  <a:gd name="connsiteX18" fmla="*/ 125016 w 4068737"/>
                  <a:gd name="connsiteY18" fmla="*/ 776402 h 2521153"/>
                  <a:gd name="connsiteX19" fmla="*/ 49262 w 4068737"/>
                  <a:gd name="connsiteY19" fmla="*/ 1086193 h 2521153"/>
                  <a:gd name="connsiteX20" fmla="*/ 9748 w 4068737"/>
                  <a:gd name="connsiteY20" fmla="*/ 1394451 h 2521153"/>
                  <a:gd name="connsiteX21" fmla="*/ 0 w 4068737"/>
                  <a:gd name="connsiteY21" fmla="*/ 1682429 h 2521153"/>
                  <a:gd name="connsiteX22" fmla="*/ 240506 w 4068737"/>
                  <a:gd name="connsiteY22" fmla="*/ 2295087 h 2521153"/>
                  <a:gd name="connsiteX23" fmla="*/ 860264 w 4068737"/>
                  <a:gd name="connsiteY23" fmla="*/ 2521154 h 2521153"/>
                  <a:gd name="connsiteX24" fmla="*/ 3208477 w 4068737"/>
                  <a:gd name="connsiteY24" fmla="*/ 2521154 h 2521153"/>
                  <a:gd name="connsiteX25" fmla="*/ 3828193 w 4068737"/>
                  <a:gd name="connsiteY25" fmla="*/ 2295087 h 2521153"/>
                  <a:gd name="connsiteX26" fmla="*/ 4068737 w 4068737"/>
                  <a:gd name="connsiteY26" fmla="*/ 1682391 h 2521153"/>
                  <a:gd name="connsiteX27" fmla="*/ 4058879 w 4068737"/>
                  <a:gd name="connsiteY27" fmla="*/ 1394336 h 2521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068737" h="2521153">
                    <a:moveTo>
                      <a:pt x="4058879" y="1394336"/>
                    </a:moveTo>
                    <a:cubicBezTo>
                      <a:pt x="4052297" y="1299315"/>
                      <a:pt x="4038972" y="1195654"/>
                      <a:pt x="4019360" y="1086193"/>
                    </a:cubicBezTo>
                    <a:cubicBezTo>
                      <a:pt x="3999567" y="975903"/>
                      <a:pt x="3974087" y="871652"/>
                      <a:pt x="3943569" y="776364"/>
                    </a:cubicBezTo>
                    <a:cubicBezTo>
                      <a:pt x="3912060" y="677875"/>
                      <a:pt x="3869198" y="580616"/>
                      <a:pt x="3816211" y="487413"/>
                    </a:cubicBezTo>
                    <a:cubicBezTo>
                      <a:pt x="3761223" y="390677"/>
                      <a:pt x="3696633" y="306438"/>
                      <a:pt x="3624148" y="237125"/>
                    </a:cubicBezTo>
                    <a:cubicBezTo>
                      <a:pt x="3548358" y="164611"/>
                      <a:pt x="3455565" y="106308"/>
                      <a:pt x="3348257" y="63779"/>
                    </a:cubicBezTo>
                    <a:cubicBezTo>
                      <a:pt x="3241329" y="21469"/>
                      <a:pt x="3122819" y="38"/>
                      <a:pt x="2996060" y="38"/>
                    </a:cubicBezTo>
                    <a:cubicBezTo>
                      <a:pt x="2946273" y="38"/>
                      <a:pt x="2898134" y="20469"/>
                      <a:pt x="2805151" y="81001"/>
                    </a:cubicBezTo>
                    <a:cubicBezTo>
                      <a:pt x="2747925" y="118320"/>
                      <a:pt x="2680992" y="161487"/>
                      <a:pt x="2606278" y="209217"/>
                    </a:cubicBezTo>
                    <a:cubicBezTo>
                      <a:pt x="2542394" y="249926"/>
                      <a:pt x="2455850" y="288065"/>
                      <a:pt x="2348951" y="322593"/>
                    </a:cubicBezTo>
                    <a:cubicBezTo>
                      <a:pt x="2244662" y="356340"/>
                      <a:pt x="2138772" y="373447"/>
                      <a:pt x="2034254" y="373447"/>
                    </a:cubicBezTo>
                    <a:cubicBezTo>
                      <a:pt x="1929746" y="373447"/>
                      <a:pt x="1823885" y="356340"/>
                      <a:pt x="1719482" y="322593"/>
                    </a:cubicBezTo>
                    <a:cubicBezTo>
                      <a:pt x="1612697" y="288093"/>
                      <a:pt x="1526162" y="249965"/>
                      <a:pt x="1462345" y="209255"/>
                    </a:cubicBezTo>
                    <a:cubicBezTo>
                      <a:pt x="1388345" y="161963"/>
                      <a:pt x="1321375" y="118805"/>
                      <a:pt x="1263291" y="80963"/>
                    </a:cubicBezTo>
                    <a:cubicBezTo>
                      <a:pt x="1170423" y="20431"/>
                      <a:pt x="1122236" y="0"/>
                      <a:pt x="1072458" y="0"/>
                    </a:cubicBezTo>
                    <a:cubicBezTo>
                      <a:pt x="945653" y="0"/>
                      <a:pt x="827187" y="21469"/>
                      <a:pt x="720291" y="63818"/>
                    </a:cubicBezTo>
                    <a:cubicBezTo>
                      <a:pt x="613060" y="106270"/>
                      <a:pt x="520229" y="164573"/>
                      <a:pt x="444363" y="237163"/>
                    </a:cubicBezTo>
                    <a:cubicBezTo>
                      <a:pt x="371922" y="306515"/>
                      <a:pt x="307293" y="390716"/>
                      <a:pt x="252375" y="487413"/>
                    </a:cubicBezTo>
                    <a:cubicBezTo>
                      <a:pt x="199430" y="580616"/>
                      <a:pt x="156567" y="677837"/>
                      <a:pt x="125016" y="776402"/>
                    </a:cubicBezTo>
                    <a:cubicBezTo>
                      <a:pt x="94543" y="871690"/>
                      <a:pt x="69056" y="975903"/>
                      <a:pt x="49262" y="1086193"/>
                    </a:cubicBezTo>
                    <a:cubicBezTo>
                      <a:pt x="29654" y="1195502"/>
                      <a:pt x="16334" y="1299201"/>
                      <a:pt x="9748" y="1394451"/>
                    </a:cubicBezTo>
                    <a:cubicBezTo>
                      <a:pt x="3274" y="1487767"/>
                      <a:pt x="0" y="1584617"/>
                      <a:pt x="0" y="1682429"/>
                    </a:cubicBezTo>
                    <a:cubicBezTo>
                      <a:pt x="0" y="1937004"/>
                      <a:pt x="80925" y="2143087"/>
                      <a:pt x="240506" y="2295087"/>
                    </a:cubicBezTo>
                    <a:cubicBezTo>
                      <a:pt x="398116" y="2445068"/>
                      <a:pt x="606661" y="2521154"/>
                      <a:pt x="860264" y="2521154"/>
                    </a:cubicBezTo>
                    <a:lnTo>
                      <a:pt x="3208477" y="2521154"/>
                    </a:lnTo>
                    <a:cubicBezTo>
                      <a:pt x="3462080" y="2521154"/>
                      <a:pt x="3670545" y="2445106"/>
                      <a:pt x="3828193" y="2295087"/>
                    </a:cubicBezTo>
                    <a:cubicBezTo>
                      <a:pt x="3987813" y="2143201"/>
                      <a:pt x="4068737" y="1937080"/>
                      <a:pt x="4068737" y="1682391"/>
                    </a:cubicBezTo>
                    <a:cubicBezTo>
                      <a:pt x="4068699" y="1584131"/>
                      <a:pt x="4065385" y="1487205"/>
                      <a:pt x="4058879" y="139433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1857"/>
              </a:p>
            </p:txBody>
          </p:sp>
        </p:grpSp>
      </p:grpSp>
      <p:grpSp>
        <p:nvGrpSpPr>
          <p:cNvPr id="2433" name="Group 2432">
            <a:extLst>
              <a:ext uri="{FF2B5EF4-FFF2-40B4-BE49-F238E27FC236}">
                <a16:creationId xmlns:a16="http://schemas.microsoft.com/office/drawing/2014/main" id="{020444A5-F23C-EA55-30EB-2EBB7E256AAE}"/>
              </a:ext>
            </a:extLst>
          </p:cNvPr>
          <p:cNvGrpSpPr/>
          <p:nvPr/>
        </p:nvGrpSpPr>
        <p:grpSpPr>
          <a:xfrm>
            <a:off x="41190484" y="19061118"/>
            <a:ext cx="1808492" cy="1808492"/>
            <a:chOff x="12496588" y="6870955"/>
            <a:chExt cx="645883" cy="645883"/>
          </a:xfrm>
        </p:grpSpPr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52BB7A92-9661-F4D6-BBC3-1512FC5EF1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496588" y="6870955"/>
              <a:ext cx="645883" cy="64588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857"/>
            </a:p>
          </p:txBody>
        </p:sp>
        <p:sp>
          <p:nvSpPr>
            <p:cNvPr id="2432" name="Graphic 95">
              <a:extLst>
                <a:ext uri="{FF2B5EF4-FFF2-40B4-BE49-F238E27FC236}">
                  <a16:creationId xmlns:a16="http://schemas.microsoft.com/office/drawing/2014/main" id="{2B23E1F3-3C6F-8356-3943-6643B5A2B866}"/>
                </a:ext>
              </a:extLst>
            </p:cNvPr>
            <p:cNvSpPr/>
            <p:nvPr/>
          </p:nvSpPr>
          <p:spPr>
            <a:xfrm>
              <a:off x="12639024" y="7013391"/>
              <a:ext cx="361010" cy="361010"/>
            </a:xfrm>
            <a:custGeom>
              <a:avLst/>
              <a:gdLst>
                <a:gd name="connsiteX0" fmla="*/ 1941086 w 3882171"/>
                <a:gd name="connsiteY0" fmla="*/ 0 h 3882171"/>
                <a:gd name="connsiteX1" fmla="*/ 0 w 3882171"/>
                <a:gd name="connsiteY1" fmla="*/ 1941086 h 3882171"/>
                <a:gd name="connsiteX2" fmla="*/ 1941086 w 3882171"/>
                <a:gd name="connsiteY2" fmla="*/ 3882171 h 3882171"/>
                <a:gd name="connsiteX3" fmla="*/ 3882171 w 3882171"/>
                <a:gd name="connsiteY3" fmla="*/ 1941086 h 3882171"/>
                <a:gd name="connsiteX4" fmla="*/ 1941086 w 3882171"/>
                <a:gd name="connsiteY4" fmla="*/ 0 h 3882171"/>
                <a:gd name="connsiteX5" fmla="*/ 3025953 w 3882171"/>
                <a:gd name="connsiteY5" fmla="*/ 1430274 h 3882171"/>
                <a:gd name="connsiteX6" fmla="*/ 1785410 w 3882171"/>
                <a:gd name="connsiteY6" fmla="*/ 2661087 h 3882171"/>
                <a:gd name="connsiteX7" fmla="*/ 1517841 w 3882171"/>
                <a:gd name="connsiteY7" fmla="*/ 2665952 h 3882171"/>
                <a:gd name="connsiteX8" fmla="*/ 861083 w 3882171"/>
                <a:gd name="connsiteY8" fmla="*/ 2067573 h 3882171"/>
                <a:gd name="connsiteX9" fmla="*/ 846488 w 3882171"/>
                <a:gd name="connsiteY9" fmla="*/ 1795139 h 3882171"/>
                <a:gd name="connsiteX10" fmla="*/ 1118922 w 3882171"/>
                <a:gd name="connsiteY10" fmla="*/ 1785410 h 3882171"/>
                <a:gd name="connsiteX11" fmla="*/ 1639463 w 3882171"/>
                <a:gd name="connsiteY11" fmla="*/ 2262168 h 3882171"/>
                <a:gd name="connsiteX12" fmla="*/ 2748655 w 3882171"/>
                <a:gd name="connsiteY12" fmla="*/ 1152976 h 3882171"/>
                <a:gd name="connsiteX13" fmla="*/ 3025953 w 3882171"/>
                <a:gd name="connsiteY13" fmla="*/ 1152976 h 3882171"/>
                <a:gd name="connsiteX14" fmla="*/ 3025953 w 3882171"/>
                <a:gd name="connsiteY14" fmla="*/ 1430274 h 3882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82171" h="3882171">
                  <a:moveTo>
                    <a:pt x="1941086" y="0"/>
                  </a:moveTo>
                  <a:cubicBezTo>
                    <a:pt x="870813" y="0"/>
                    <a:pt x="0" y="870813"/>
                    <a:pt x="0" y="1941086"/>
                  </a:cubicBezTo>
                  <a:cubicBezTo>
                    <a:pt x="0" y="3011359"/>
                    <a:pt x="870813" y="3882171"/>
                    <a:pt x="1941086" y="3882171"/>
                  </a:cubicBezTo>
                  <a:cubicBezTo>
                    <a:pt x="3011359" y="3882171"/>
                    <a:pt x="3882171" y="3011359"/>
                    <a:pt x="3882171" y="1941086"/>
                  </a:cubicBezTo>
                  <a:cubicBezTo>
                    <a:pt x="3882171" y="870813"/>
                    <a:pt x="3011359" y="0"/>
                    <a:pt x="1941086" y="0"/>
                  </a:cubicBezTo>
                  <a:close/>
                  <a:moveTo>
                    <a:pt x="3025953" y="1430274"/>
                  </a:moveTo>
                  <a:lnTo>
                    <a:pt x="1785410" y="2661087"/>
                  </a:lnTo>
                  <a:cubicBezTo>
                    <a:pt x="1712437" y="2734060"/>
                    <a:pt x="1595680" y="2738926"/>
                    <a:pt x="1517841" y="2665952"/>
                  </a:cubicBezTo>
                  <a:lnTo>
                    <a:pt x="861083" y="2067573"/>
                  </a:lnTo>
                  <a:cubicBezTo>
                    <a:pt x="783245" y="1994599"/>
                    <a:pt x="778380" y="1872977"/>
                    <a:pt x="846488" y="1795139"/>
                  </a:cubicBezTo>
                  <a:cubicBezTo>
                    <a:pt x="919462" y="1717301"/>
                    <a:pt x="1041084" y="1712437"/>
                    <a:pt x="1118922" y="1785410"/>
                  </a:cubicBezTo>
                  <a:lnTo>
                    <a:pt x="1639463" y="2262168"/>
                  </a:lnTo>
                  <a:lnTo>
                    <a:pt x="2748655" y="1152976"/>
                  </a:lnTo>
                  <a:cubicBezTo>
                    <a:pt x="2826493" y="1075138"/>
                    <a:pt x="2948115" y="1075138"/>
                    <a:pt x="3025953" y="1152976"/>
                  </a:cubicBezTo>
                  <a:cubicBezTo>
                    <a:pt x="3103791" y="1230814"/>
                    <a:pt x="3103791" y="1352436"/>
                    <a:pt x="3025953" y="1430274"/>
                  </a:cubicBezTo>
                  <a:close/>
                </a:path>
              </a:pathLst>
            </a:custGeom>
            <a:solidFill>
              <a:schemeClr val="accent2"/>
            </a:solidFill>
            <a:ln w="9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1857"/>
            </a:p>
          </p:txBody>
        </p:sp>
      </p:grpSp>
      <p:grpSp>
        <p:nvGrpSpPr>
          <p:cNvPr id="2484" name="Group 2483">
            <a:extLst>
              <a:ext uri="{FF2B5EF4-FFF2-40B4-BE49-F238E27FC236}">
                <a16:creationId xmlns:a16="http://schemas.microsoft.com/office/drawing/2014/main" id="{24C3FD41-60B8-759B-9E2C-2CF5BA14EC62}"/>
              </a:ext>
            </a:extLst>
          </p:cNvPr>
          <p:cNvGrpSpPr/>
          <p:nvPr/>
        </p:nvGrpSpPr>
        <p:grpSpPr>
          <a:xfrm>
            <a:off x="41361098" y="15870375"/>
            <a:ext cx="1808492" cy="1808492"/>
            <a:chOff x="12557521" y="5753681"/>
            <a:chExt cx="645883" cy="645883"/>
          </a:xfrm>
        </p:grpSpPr>
        <p:sp>
          <p:nvSpPr>
            <p:cNvPr id="2106" name="Oval 2105">
              <a:extLst>
                <a:ext uri="{FF2B5EF4-FFF2-40B4-BE49-F238E27FC236}">
                  <a16:creationId xmlns:a16="http://schemas.microsoft.com/office/drawing/2014/main" id="{A6E9B5B9-EF0F-A0C0-BD59-229B545160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557521" y="5753681"/>
              <a:ext cx="645883" cy="64588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857"/>
            </a:p>
          </p:txBody>
        </p:sp>
        <p:sp>
          <p:nvSpPr>
            <p:cNvPr id="2483" name="Graphic 2481">
              <a:extLst>
                <a:ext uri="{FF2B5EF4-FFF2-40B4-BE49-F238E27FC236}">
                  <a16:creationId xmlns:a16="http://schemas.microsoft.com/office/drawing/2014/main" id="{57061AC1-4C6A-8BE2-57D5-DFDAE81470DD}"/>
                </a:ext>
              </a:extLst>
            </p:cNvPr>
            <p:cNvSpPr/>
            <p:nvPr/>
          </p:nvSpPr>
          <p:spPr>
            <a:xfrm>
              <a:off x="12668829" y="5864989"/>
              <a:ext cx="423267" cy="423267"/>
            </a:xfrm>
            <a:custGeom>
              <a:avLst/>
              <a:gdLst>
                <a:gd name="connsiteX0" fmla="*/ 4572000 w 4876800"/>
                <a:gd name="connsiteY0" fmla="*/ 2133600 h 4876800"/>
                <a:gd name="connsiteX1" fmla="*/ 4308158 w 4876800"/>
                <a:gd name="connsiteY1" fmla="*/ 2286000 h 4876800"/>
                <a:gd name="connsiteX2" fmla="*/ 4031361 w 4876800"/>
                <a:gd name="connsiteY2" fmla="*/ 2286000 h 4876800"/>
                <a:gd name="connsiteX3" fmla="*/ 3672011 w 4876800"/>
                <a:gd name="connsiteY3" fmla="*/ 1420311 h 4876800"/>
                <a:gd name="connsiteX4" fmla="*/ 3868341 w 4876800"/>
                <a:gd name="connsiteY4" fmla="*/ 1223982 h 4876800"/>
                <a:gd name="connsiteX5" fmla="*/ 4162606 w 4876800"/>
                <a:gd name="connsiteY5" fmla="*/ 1145296 h 4876800"/>
                <a:gd name="connsiteX6" fmla="*/ 4162606 w 4876800"/>
                <a:gd name="connsiteY6" fmla="*/ 714194 h 4876800"/>
                <a:gd name="connsiteX7" fmla="*/ 3731505 w 4876800"/>
                <a:gd name="connsiteY7" fmla="*/ 714194 h 4876800"/>
                <a:gd name="connsiteX8" fmla="*/ 3652818 w 4876800"/>
                <a:gd name="connsiteY8" fmla="*/ 1008459 h 4876800"/>
                <a:gd name="connsiteX9" fmla="*/ 3456489 w 4876800"/>
                <a:gd name="connsiteY9" fmla="*/ 1204789 h 4876800"/>
                <a:gd name="connsiteX10" fmla="*/ 2590800 w 4876800"/>
                <a:gd name="connsiteY10" fmla="*/ 845439 h 4876800"/>
                <a:gd name="connsiteX11" fmla="*/ 2590800 w 4876800"/>
                <a:gd name="connsiteY11" fmla="*/ 568643 h 4876800"/>
                <a:gd name="connsiteX12" fmla="*/ 2743200 w 4876800"/>
                <a:gd name="connsiteY12" fmla="*/ 304800 h 4876800"/>
                <a:gd name="connsiteX13" fmla="*/ 2438400 w 4876800"/>
                <a:gd name="connsiteY13" fmla="*/ 0 h 4876800"/>
                <a:gd name="connsiteX14" fmla="*/ 2133600 w 4876800"/>
                <a:gd name="connsiteY14" fmla="*/ 304800 h 4876800"/>
                <a:gd name="connsiteX15" fmla="*/ 2286000 w 4876800"/>
                <a:gd name="connsiteY15" fmla="*/ 568643 h 4876800"/>
                <a:gd name="connsiteX16" fmla="*/ 2286000 w 4876800"/>
                <a:gd name="connsiteY16" fmla="*/ 845439 h 4876800"/>
                <a:gd name="connsiteX17" fmla="*/ 1420311 w 4876800"/>
                <a:gd name="connsiteY17" fmla="*/ 1204789 h 4876800"/>
                <a:gd name="connsiteX18" fmla="*/ 1223982 w 4876800"/>
                <a:gd name="connsiteY18" fmla="*/ 1008459 h 4876800"/>
                <a:gd name="connsiteX19" fmla="*/ 1145296 w 4876800"/>
                <a:gd name="connsiteY19" fmla="*/ 714194 h 4876800"/>
                <a:gd name="connsiteX20" fmla="*/ 714194 w 4876800"/>
                <a:gd name="connsiteY20" fmla="*/ 714194 h 4876800"/>
                <a:gd name="connsiteX21" fmla="*/ 714194 w 4876800"/>
                <a:gd name="connsiteY21" fmla="*/ 1145296 h 4876800"/>
                <a:gd name="connsiteX22" fmla="*/ 1008459 w 4876800"/>
                <a:gd name="connsiteY22" fmla="*/ 1223982 h 4876800"/>
                <a:gd name="connsiteX23" fmla="*/ 1204789 w 4876800"/>
                <a:gd name="connsiteY23" fmla="*/ 1420311 h 4876800"/>
                <a:gd name="connsiteX24" fmla="*/ 845439 w 4876800"/>
                <a:gd name="connsiteY24" fmla="*/ 2286000 h 4876800"/>
                <a:gd name="connsiteX25" fmla="*/ 568643 w 4876800"/>
                <a:gd name="connsiteY25" fmla="*/ 2286000 h 4876800"/>
                <a:gd name="connsiteX26" fmla="*/ 304800 w 4876800"/>
                <a:gd name="connsiteY26" fmla="*/ 2133600 h 4876800"/>
                <a:gd name="connsiteX27" fmla="*/ 0 w 4876800"/>
                <a:gd name="connsiteY27" fmla="*/ 2438400 h 4876800"/>
                <a:gd name="connsiteX28" fmla="*/ 304800 w 4876800"/>
                <a:gd name="connsiteY28" fmla="*/ 2743200 h 4876800"/>
                <a:gd name="connsiteX29" fmla="*/ 568643 w 4876800"/>
                <a:gd name="connsiteY29" fmla="*/ 2590800 h 4876800"/>
                <a:gd name="connsiteX30" fmla="*/ 845439 w 4876800"/>
                <a:gd name="connsiteY30" fmla="*/ 2590800 h 4876800"/>
                <a:gd name="connsiteX31" fmla="*/ 1204789 w 4876800"/>
                <a:gd name="connsiteY31" fmla="*/ 3456489 h 4876800"/>
                <a:gd name="connsiteX32" fmla="*/ 1008459 w 4876800"/>
                <a:gd name="connsiteY32" fmla="*/ 3652818 h 4876800"/>
                <a:gd name="connsiteX33" fmla="*/ 714194 w 4876800"/>
                <a:gd name="connsiteY33" fmla="*/ 3731505 h 4876800"/>
                <a:gd name="connsiteX34" fmla="*/ 714194 w 4876800"/>
                <a:gd name="connsiteY34" fmla="*/ 4162606 h 4876800"/>
                <a:gd name="connsiteX35" fmla="*/ 1145296 w 4876800"/>
                <a:gd name="connsiteY35" fmla="*/ 4162606 h 4876800"/>
                <a:gd name="connsiteX36" fmla="*/ 1223982 w 4876800"/>
                <a:gd name="connsiteY36" fmla="*/ 3868341 h 4876800"/>
                <a:gd name="connsiteX37" fmla="*/ 1420311 w 4876800"/>
                <a:gd name="connsiteY37" fmla="*/ 3672011 h 4876800"/>
                <a:gd name="connsiteX38" fmla="*/ 2286000 w 4876800"/>
                <a:gd name="connsiteY38" fmla="*/ 4031361 h 4876800"/>
                <a:gd name="connsiteX39" fmla="*/ 2286000 w 4876800"/>
                <a:gd name="connsiteY39" fmla="*/ 4308158 h 4876800"/>
                <a:gd name="connsiteX40" fmla="*/ 2133600 w 4876800"/>
                <a:gd name="connsiteY40" fmla="*/ 4572000 h 4876800"/>
                <a:gd name="connsiteX41" fmla="*/ 2438400 w 4876800"/>
                <a:gd name="connsiteY41" fmla="*/ 4876800 h 4876800"/>
                <a:gd name="connsiteX42" fmla="*/ 2743200 w 4876800"/>
                <a:gd name="connsiteY42" fmla="*/ 4572000 h 4876800"/>
                <a:gd name="connsiteX43" fmla="*/ 2590800 w 4876800"/>
                <a:gd name="connsiteY43" fmla="*/ 4308158 h 4876800"/>
                <a:gd name="connsiteX44" fmla="*/ 2590800 w 4876800"/>
                <a:gd name="connsiteY44" fmla="*/ 4031361 h 4876800"/>
                <a:gd name="connsiteX45" fmla="*/ 3456489 w 4876800"/>
                <a:gd name="connsiteY45" fmla="*/ 3672011 h 4876800"/>
                <a:gd name="connsiteX46" fmla="*/ 3652818 w 4876800"/>
                <a:gd name="connsiteY46" fmla="*/ 3868341 h 4876800"/>
                <a:gd name="connsiteX47" fmla="*/ 3731505 w 4876800"/>
                <a:gd name="connsiteY47" fmla="*/ 4162606 h 4876800"/>
                <a:gd name="connsiteX48" fmla="*/ 4162606 w 4876800"/>
                <a:gd name="connsiteY48" fmla="*/ 4162606 h 4876800"/>
                <a:gd name="connsiteX49" fmla="*/ 4162606 w 4876800"/>
                <a:gd name="connsiteY49" fmla="*/ 3731505 h 4876800"/>
                <a:gd name="connsiteX50" fmla="*/ 3868341 w 4876800"/>
                <a:gd name="connsiteY50" fmla="*/ 3652818 h 4876800"/>
                <a:gd name="connsiteX51" fmla="*/ 3672011 w 4876800"/>
                <a:gd name="connsiteY51" fmla="*/ 3456489 h 4876800"/>
                <a:gd name="connsiteX52" fmla="*/ 4031361 w 4876800"/>
                <a:gd name="connsiteY52" fmla="*/ 2590800 h 4876800"/>
                <a:gd name="connsiteX53" fmla="*/ 4308158 w 4876800"/>
                <a:gd name="connsiteY53" fmla="*/ 2590800 h 4876800"/>
                <a:gd name="connsiteX54" fmla="*/ 4572000 w 4876800"/>
                <a:gd name="connsiteY54" fmla="*/ 2743200 h 4876800"/>
                <a:gd name="connsiteX55" fmla="*/ 4876800 w 4876800"/>
                <a:gd name="connsiteY55" fmla="*/ 2438400 h 4876800"/>
                <a:gd name="connsiteX56" fmla="*/ 4572000 w 4876800"/>
                <a:gd name="connsiteY56" fmla="*/ 2133600 h 4876800"/>
                <a:gd name="connsiteX57" fmla="*/ 1933575 w 4876800"/>
                <a:gd name="connsiteY57" fmla="*/ 2362200 h 4876800"/>
                <a:gd name="connsiteX58" fmla="*/ 1666875 w 4876800"/>
                <a:gd name="connsiteY58" fmla="*/ 2095500 h 4876800"/>
                <a:gd name="connsiteX59" fmla="*/ 1933575 w 4876800"/>
                <a:gd name="connsiteY59" fmla="*/ 1828800 h 4876800"/>
                <a:gd name="connsiteX60" fmla="*/ 2200275 w 4876800"/>
                <a:gd name="connsiteY60" fmla="*/ 2095500 h 4876800"/>
                <a:gd name="connsiteX61" fmla="*/ 1933575 w 4876800"/>
                <a:gd name="connsiteY61" fmla="*/ 2362200 h 4876800"/>
                <a:gd name="connsiteX62" fmla="*/ 2590800 w 4876800"/>
                <a:gd name="connsiteY62" fmla="*/ 3276600 h 4876800"/>
                <a:gd name="connsiteX63" fmla="*/ 2286000 w 4876800"/>
                <a:gd name="connsiteY63" fmla="*/ 2971800 h 4876800"/>
                <a:gd name="connsiteX64" fmla="*/ 2590800 w 4876800"/>
                <a:gd name="connsiteY64" fmla="*/ 2667000 h 4876800"/>
                <a:gd name="connsiteX65" fmla="*/ 2895600 w 4876800"/>
                <a:gd name="connsiteY65" fmla="*/ 2971800 h 4876800"/>
                <a:gd name="connsiteX66" fmla="*/ 2590800 w 4876800"/>
                <a:gd name="connsiteY66" fmla="*/ 3276600 h 4876800"/>
                <a:gd name="connsiteX67" fmla="*/ 3124200 w 4876800"/>
                <a:gd name="connsiteY67" fmla="*/ 2209800 h 4876800"/>
                <a:gd name="connsiteX68" fmla="*/ 2895600 w 4876800"/>
                <a:gd name="connsiteY68" fmla="*/ 1981200 h 4876800"/>
                <a:gd name="connsiteX69" fmla="*/ 3124200 w 4876800"/>
                <a:gd name="connsiteY69" fmla="*/ 1752600 h 4876800"/>
                <a:gd name="connsiteX70" fmla="*/ 3352800 w 4876800"/>
                <a:gd name="connsiteY70" fmla="*/ 1981200 h 4876800"/>
                <a:gd name="connsiteX71" fmla="*/ 3124200 w 4876800"/>
                <a:gd name="connsiteY71" fmla="*/ 2209800 h 487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4876800" h="4876800">
                  <a:moveTo>
                    <a:pt x="4572000" y="2133600"/>
                  </a:moveTo>
                  <a:cubicBezTo>
                    <a:pt x="4459415" y="2133600"/>
                    <a:pt x="4360926" y="2194941"/>
                    <a:pt x="4308158" y="2286000"/>
                  </a:cubicBezTo>
                  <a:lnTo>
                    <a:pt x="4031361" y="2286000"/>
                  </a:lnTo>
                  <a:cubicBezTo>
                    <a:pt x="4000310" y="1958931"/>
                    <a:pt x="3870494" y="1660236"/>
                    <a:pt x="3672011" y="1420311"/>
                  </a:cubicBezTo>
                  <a:lnTo>
                    <a:pt x="3868341" y="1223982"/>
                  </a:lnTo>
                  <a:cubicBezTo>
                    <a:pt x="3969334" y="1251166"/>
                    <a:pt x="4082806" y="1224972"/>
                    <a:pt x="4162606" y="1145296"/>
                  </a:cubicBezTo>
                  <a:cubicBezTo>
                    <a:pt x="4281478" y="1026424"/>
                    <a:pt x="4281478" y="833066"/>
                    <a:pt x="4162606" y="714194"/>
                  </a:cubicBezTo>
                  <a:cubicBezTo>
                    <a:pt x="4043734" y="595322"/>
                    <a:pt x="3850377" y="595322"/>
                    <a:pt x="3731505" y="714194"/>
                  </a:cubicBezTo>
                  <a:cubicBezTo>
                    <a:pt x="3651980" y="793813"/>
                    <a:pt x="3625691" y="906847"/>
                    <a:pt x="3652818" y="1008459"/>
                  </a:cubicBezTo>
                  <a:lnTo>
                    <a:pt x="3456489" y="1204789"/>
                  </a:lnTo>
                  <a:cubicBezTo>
                    <a:pt x="3216564" y="1006307"/>
                    <a:pt x="2917870" y="876490"/>
                    <a:pt x="2590800" y="845439"/>
                  </a:cubicBezTo>
                  <a:lnTo>
                    <a:pt x="2590800" y="568643"/>
                  </a:lnTo>
                  <a:cubicBezTo>
                    <a:pt x="2681859" y="515874"/>
                    <a:pt x="2743200" y="417386"/>
                    <a:pt x="2743200" y="304800"/>
                  </a:cubicBezTo>
                  <a:cubicBezTo>
                    <a:pt x="2743200" y="136684"/>
                    <a:pt x="2606516" y="0"/>
                    <a:pt x="2438400" y="0"/>
                  </a:cubicBezTo>
                  <a:cubicBezTo>
                    <a:pt x="2270284" y="0"/>
                    <a:pt x="2133600" y="136684"/>
                    <a:pt x="2133600" y="304800"/>
                  </a:cubicBezTo>
                  <a:cubicBezTo>
                    <a:pt x="2133600" y="417386"/>
                    <a:pt x="2194941" y="515874"/>
                    <a:pt x="2286000" y="568643"/>
                  </a:cubicBezTo>
                  <a:lnTo>
                    <a:pt x="2286000" y="845439"/>
                  </a:lnTo>
                  <a:cubicBezTo>
                    <a:pt x="1958931" y="876490"/>
                    <a:pt x="1660236" y="1006307"/>
                    <a:pt x="1420311" y="1204789"/>
                  </a:cubicBezTo>
                  <a:lnTo>
                    <a:pt x="1223982" y="1008459"/>
                  </a:lnTo>
                  <a:cubicBezTo>
                    <a:pt x="1251109" y="906837"/>
                    <a:pt x="1224810" y="793804"/>
                    <a:pt x="1145296" y="714194"/>
                  </a:cubicBezTo>
                  <a:cubicBezTo>
                    <a:pt x="1026424" y="595322"/>
                    <a:pt x="833066" y="595322"/>
                    <a:pt x="714194" y="714194"/>
                  </a:cubicBezTo>
                  <a:cubicBezTo>
                    <a:pt x="595322" y="833066"/>
                    <a:pt x="595322" y="1026424"/>
                    <a:pt x="714194" y="1145296"/>
                  </a:cubicBezTo>
                  <a:cubicBezTo>
                    <a:pt x="793956" y="1224925"/>
                    <a:pt x="907418" y="1251185"/>
                    <a:pt x="1008459" y="1223982"/>
                  </a:cubicBezTo>
                  <a:lnTo>
                    <a:pt x="1204789" y="1420311"/>
                  </a:lnTo>
                  <a:cubicBezTo>
                    <a:pt x="1006307" y="1660236"/>
                    <a:pt x="876490" y="1958931"/>
                    <a:pt x="845439" y="2286000"/>
                  </a:cubicBezTo>
                  <a:lnTo>
                    <a:pt x="568643" y="2286000"/>
                  </a:lnTo>
                  <a:cubicBezTo>
                    <a:pt x="515874" y="2194941"/>
                    <a:pt x="417386" y="2133600"/>
                    <a:pt x="304800" y="2133600"/>
                  </a:cubicBezTo>
                  <a:cubicBezTo>
                    <a:pt x="136684" y="2133600"/>
                    <a:pt x="0" y="2270284"/>
                    <a:pt x="0" y="2438400"/>
                  </a:cubicBezTo>
                  <a:cubicBezTo>
                    <a:pt x="0" y="2606516"/>
                    <a:pt x="136684" y="2743200"/>
                    <a:pt x="304800" y="2743200"/>
                  </a:cubicBezTo>
                  <a:cubicBezTo>
                    <a:pt x="417386" y="2743200"/>
                    <a:pt x="515874" y="2681859"/>
                    <a:pt x="568643" y="2590800"/>
                  </a:cubicBezTo>
                  <a:lnTo>
                    <a:pt x="845439" y="2590800"/>
                  </a:lnTo>
                  <a:cubicBezTo>
                    <a:pt x="876490" y="2917870"/>
                    <a:pt x="1006307" y="3216564"/>
                    <a:pt x="1204789" y="3456489"/>
                  </a:cubicBezTo>
                  <a:lnTo>
                    <a:pt x="1008459" y="3652818"/>
                  </a:lnTo>
                  <a:cubicBezTo>
                    <a:pt x="906847" y="3625691"/>
                    <a:pt x="793804" y="3651990"/>
                    <a:pt x="714194" y="3731505"/>
                  </a:cubicBezTo>
                  <a:cubicBezTo>
                    <a:pt x="595322" y="3850377"/>
                    <a:pt x="595322" y="4043734"/>
                    <a:pt x="714194" y="4162606"/>
                  </a:cubicBezTo>
                  <a:cubicBezTo>
                    <a:pt x="833285" y="4281697"/>
                    <a:pt x="1026643" y="4281259"/>
                    <a:pt x="1145296" y="4162606"/>
                  </a:cubicBezTo>
                  <a:cubicBezTo>
                    <a:pt x="1224820" y="4082987"/>
                    <a:pt x="1251109" y="3969953"/>
                    <a:pt x="1223982" y="3868341"/>
                  </a:cubicBezTo>
                  <a:lnTo>
                    <a:pt x="1420311" y="3672011"/>
                  </a:lnTo>
                  <a:cubicBezTo>
                    <a:pt x="1660236" y="3870494"/>
                    <a:pt x="1958931" y="4000310"/>
                    <a:pt x="2286000" y="4031361"/>
                  </a:cubicBezTo>
                  <a:lnTo>
                    <a:pt x="2286000" y="4308158"/>
                  </a:lnTo>
                  <a:cubicBezTo>
                    <a:pt x="2194941" y="4360926"/>
                    <a:pt x="2133600" y="4459415"/>
                    <a:pt x="2133600" y="4572000"/>
                  </a:cubicBezTo>
                  <a:cubicBezTo>
                    <a:pt x="2133600" y="4740116"/>
                    <a:pt x="2270284" y="4876800"/>
                    <a:pt x="2438400" y="4876800"/>
                  </a:cubicBezTo>
                  <a:cubicBezTo>
                    <a:pt x="2606516" y="4876800"/>
                    <a:pt x="2743200" y="4740116"/>
                    <a:pt x="2743200" y="4572000"/>
                  </a:cubicBezTo>
                  <a:cubicBezTo>
                    <a:pt x="2743200" y="4459415"/>
                    <a:pt x="2681859" y="4360926"/>
                    <a:pt x="2590800" y="4308158"/>
                  </a:cubicBezTo>
                  <a:lnTo>
                    <a:pt x="2590800" y="4031361"/>
                  </a:lnTo>
                  <a:cubicBezTo>
                    <a:pt x="2917870" y="4000310"/>
                    <a:pt x="3216564" y="3870494"/>
                    <a:pt x="3456489" y="3672011"/>
                  </a:cubicBezTo>
                  <a:lnTo>
                    <a:pt x="3652818" y="3868341"/>
                  </a:lnTo>
                  <a:cubicBezTo>
                    <a:pt x="3625691" y="3969953"/>
                    <a:pt x="3651990" y="4082996"/>
                    <a:pt x="3731505" y="4162606"/>
                  </a:cubicBezTo>
                  <a:cubicBezTo>
                    <a:pt x="3850158" y="4281259"/>
                    <a:pt x="4043515" y="4281697"/>
                    <a:pt x="4162606" y="4162606"/>
                  </a:cubicBezTo>
                  <a:cubicBezTo>
                    <a:pt x="4281478" y="4043734"/>
                    <a:pt x="4281478" y="3850377"/>
                    <a:pt x="4162606" y="3731505"/>
                  </a:cubicBezTo>
                  <a:cubicBezTo>
                    <a:pt x="4082987" y="3651980"/>
                    <a:pt x="3969953" y="3625691"/>
                    <a:pt x="3868341" y="3652818"/>
                  </a:cubicBezTo>
                  <a:lnTo>
                    <a:pt x="3672011" y="3456489"/>
                  </a:lnTo>
                  <a:cubicBezTo>
                    <a:pt x="3870494" y="3216564"/>
                    <a:pt x="4000310" y="2917870"/>
                    <a:pt x="4031361" y="2590800"/>
                  </a:cubicBezTo>
                  <a:lnTo>
                    <a:pt x="4308158" y="2590800"/>
                  </a:lnTo>
                  <a:cubicBezTo>
                    <a:pt x="4360926" y="2681859"/>
                    <a:pt x="4459415" y="2743200"/>
                    <a:pt x="4572000" y="2743200"/>
                  </a:cubicBezTo>
                  <a:cubicBezTo>
                    <a:pt x="4740116" y="2743200"/>
                    <a:pt x="4876800" y="2606516"/>
                    <a:pt x="4876800" y="2438400"/>
                  </a:cubicBezTo>
                  <a:cubicBezTo>
                    <a:pt x="4876800" y="2270284"/>
                    <a:pt x="4740116" y="2133600"/>
                    <a:pt x="4572000" y="2133600"/>
                  </a:cubicBezTo>
                  <a:close/>
                  <a:moveTo>
                    <a:pt x="1933575" y="2362200"/>
                  </a:moveTo>
                  <a:cubicBezTo>
                    <a:pt x="1786509" y="2362200"/>
                    <a:pt x="1666875" y="2242566"/>
                    <a:pt x="1666875" y="2095500"/>
                  </a:cubicBezTo>
                  <a:cubicBezTo>
                    <a:pt x="1666875" y="1948434"/>
                    <a:pt x="1786509" y="1828800"/>
                    <a:pt x="1933575" y="1828800"/>
                  </a:cubicBezTo>
                  <a:cubicBezTo>
                    <a:pt x="2080641" y="1828800"/>
                    <a:pt x="2200275" y="1948434"/>
                    <a:pt x="2200275" y="2095500"/>
                  </a:cubicBezTo>
                  <a:cubicBezTo>
                    <a:pt x="2200275" y="2242566"/>
                    <a:pt x="2080641" y="2362200"/>
                    <a:pt x="1933575" y="2362200"/>
                  </a:cubicBezTo>
                  <a:close/>
                  <a:moveTo>
                    <a:pt x="2590800" y="3276600"/>
                  </a:moveTo>
                  <a:cubicBezTo>
                    <a:pt x="2422684" y="3276600"/>
                    <a:pt x="2286000" y="3139916"/>
                    <a:pt x="2286000" y="2971800"/>
                  </a:cubicBezTo>
                  <a:cubicBezTo>
                    <a:pt x="2286000" y="2803684"/>
                    <a:pt x="2422684" y="2667000"/>
                    <a:pt x="2590800" y="2667000"/>
                  </a:cubicBezTo>
                  <a:cubicBezTo>
                    <a:pt x="2758916" y="2667000"/>
                    <a:pt x="2895600" y="2803684"/>
                    <a:pt x="2895600" y="2971800"/>
                  </a:cubicBezTo>
                  <a:cubicBezTo>
                    <a:pt x="2895600" y="3139916"/>
                    <a:pt x="2758916" y="3276600"/>
                    <a:pt x="2590800" y="3276600"/>
                  </a:cubicBezTo>
                  <a:close/>
                  <a:moveTo>
                    <a:pt x="3124200" y="2209800"/>
                  </a:moveTo>
                  <a:cubicBezTo>
                    <a:pt x="2998184" y="2209800"/>
                    <a:pt x="2895600" y="2107216"/>
                    <a:pt x="2895600" y="1981200"/>
                  </a:cubicBezTo>
                  <a:cubicBezTo>
                    <a:pt x="2895600" y="1855184"/>
                    <a:pt x="2998184" y="1752600"/>
                    <a:pt x="3124200" y="1752600"/>
                  </a:cubicBezTo>
                  <a:cubicBezTo>
                    <a:pt x="3250216" y="1752600"/>
                    <a:pt x="3352800" y="1855184"/>
                    <a:pt x="3352800" y="1981200"/>
                  </a:cubicBezTo>
                  <a:cubicBezTo>
                    <a:pt x="3352800" y="2107216"/>
                    <a:pt x="3250216" y="2209800"/>
                    <a:pt x="3124200" y="220980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1857"/>
            </a:p>
          </p:txBody>
        </p:sp>
      </p:grpSp>
      <p:grpSp>
        <p:nvGrpSpPr>
          <p:cNvPr id="2488" name="Group 2487">
            <a:extLst>
              <a:ext uri="{FF2B5EF4-FFF2-40B4-BE49-F238E27FC236}">
                <a16:creationId xmlns:a16="http://schemas.microsoft.com/office/drawing/2014/main" id="{C1619598-D766-6EFE-DA25-419B62172A96}"/>
              </a:ext>
            </a:extLst>
          </p:cNvPr>
          <p:cNvGrpSpPr/>
          <p:nvPr/>
        </p:nvGrpSpPr>
        <p:grpSpPr>
          <a:xfrm>
            <a:off x="40711409" y="6298147"/>
            <a:ext cx="1808492" cy="1808492"/>
            <a:chOff x="12325492" y="2478222"/>
            <a:chExt cx="645883" cy="645883"/>
          </a:xfrm>
        </p:grpSpPr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521838AD-C7AA-7E87-97A7-67E3F1AB2C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325492" y="2478222"/>
              <a:ext cx="645883" cy="64588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857"/>
            </a:p>
          </p:txBody>
        </p:sp>
        <p:grpSp>
          <p:nvGrpSpPr>
            <p:cNvPr id="2487" name="Group 2486">
              <a:extLst>
                <a:ext uri="{FF2B5EF4-FFF2-40B4-BE49-F238E27FC236}">
                  <a16:creationId xmlns:a16="http://schemas.microsoft.com/office/drawing/2014/main" id="{C6878762-47E8-2BCA-1DE3-129E28F236DE}"/>
                </a:ext>
              </a:extLst>
            </p:cNvPr>
            <p:cNvGrpSpPr/>
            <p:nvPr/>
          </p:nvGrpSpPr>
          <p:grpSpPr>
            <a:xfrm>
              <a:off x="12454465" y="2632105"/>
              <a:ext cx="387936" cy="338117"/>
              <a:chOff x="12456772" y="2642399"/>
              <a:chExt cx="387936" cy="338117"/>
            </a:xfrm>
            <a:solidFill>
              <a:schemeClr val="accent2"/>
            </a:solidFill>
          </p:grpSpPr>
          <p:sp>
            <p:nvSpPr>
              <p:cNvPr id="2485" name="Freeform 2484">
                <a:extLst>
                  <a:ext uri="{FF2B5EF4-FFF2-40B4-BE49-F238E27FC236}">
                    <a16:creationId xmlns:a16="http://schemas.microsoft.com/office/drawing/2014/main" id="{7003D0AA-D4DF-06CD-C6EF-820510B9F4D2}"/>
                  </a:ext>
                </a:extLst>
              </p:cNvPr>
              <p:cNvSpPr/>
              <p:nvPr/>
            </p:nvSpPr>
            <p:spPr>
              <a:xfrm>
                <a:off x="12456772" y="2642580"/>
                <a:ext cx="183537" cy="337936"/>
              </a:xfrm>
              <a:custGeom>
                <a:avLst/>
                <a:gdLst>
                  <a:gd name="connsiteX0" fmla="*/ 56804 w 183537"/>
                  <a:gd name="connsiteY0" fmla="*/ 52499 h 337938"/>
                  <a:gd name="connsiteX1" fmla="*/ 40685 w 183537"/>
                  <a:gd name="connsiteY1" fmla="*/ 70632 h 337938"/>
                  <a:gd name="connsiteX2" fmla="*/ 35986 w 183537"/>
                  <a:gd name="connsiteY2" fmla="*/ 103050 h 337938"/>
                  <a:gd name="connsiteX3" fmla="*/ 32723 w 183537"/>
                  <a:gd name="connsiteY3" fmla="*/ 104224 h 337938"/>
                  <a:gd name="connsiteX4" fmla="*/ 24957 w 183537"/>
                  <a:gd name="connsiteY4" fmla="*/ 108528 h 337938"/>
                  <a:gd name="connsiteX5" fmla="*/ 5967 w 183537"/>
                  <a:gd name="connsiteY5" fmla="*/ 132010 h 337938"/>
                  <a:gd name="connsiteX6" fmla="*/ 942 w 183537"/>
                  <a:gd name="connsiteY6" fmla="*/ 148903 h 337938"/>
                  <a:gd name="connsiteX7" fmla="*/ 28 w 183537"/>
                  <a:gd name="connsiteY7" fmla="*/ 160905 h 337938"/>
                  <a:gd name="connsiteX8" fmla="*/ 28 w 183537"/>
                  <a:gd name="connsiteY8" fmla="*/ 162340 h 337938"/>
                  <a:gd name="connsiteX9" fmla="*/ 942 w 183537"/>
                  <a:gd name="connsiteY9" fmla="*/ 171210 h 337938"/>
                  <a:gd name="connsiteX10" fmla="*/ 6880 w 183537"/>
                  <a:gd name="connsiteY10" fmla="*/ 189800 h 337938"/>
                  <a:gd name="connsiteX11" fmla="*/ 15234 w 183537"/>
                  <a:gd name="connsiteY11" fmla="*/ 202649 h 337938"/>
                  <a:gd name="connsiteX12" fmla="*/ 28416 w 183537"/>
                  <a:gd name="connsiteY12" fmla="*/ 212890 h 337938"/>
                  <a:gd name="connsiteX13" fmla="*/ 27698 w 183537"/>
                  <a:gd name="connsiteY13" fmla="*/ 215695 h 337938"/>
                  <a:gd name="connsiteX14" fmla="*/ 26654 w 183537"/>
                  <a:gd name="connsiteY14" fmla="*/ 223130 h 337938"/>
                  <a:gd name="connsiteX15" fmla="*/ 27698 w 183537"/>
                  <a:gd name="connsiteY15" fmla="*/ 246677 h 337938"/>
                  <a:gd name="connsiteX16" fmla="*/ 40946 w 183537"/>
                  <a:gd name="connsiteY16" fmla="*/ 272115 h 337938"/>
                  <a:gd name="connsiteX17" fmla="*/ 75925 w 183537"/>
                  <a:gd name="connsiteY17" fmla="*/ 288683 h 337938"/>
                  <a:gd name="connsiteX18" fmla="*/ 76447 w 183537"/>
                  <a:gd name="connsiteY18" fmla="*/ 290379 h 337938"/>
                  <a:gd name="connsiteX19" fmla="*/ 78340 w 183537"/>
                  <a:gd name="connsiteY19" fmla="*/ 295205 h 337938"/>
                  <a:gd name="connsiteX20" fmla="*/ 86432 w 183537"/>
                  <a:gd name="connsiteY20" fmla="*/ 310012 h 337938"/>
                  <a:gd name="connsiteX21" fmla="*/ 101768 w 183537"/>
                  <a:gd name="connsiteY21" fmla="*/ 325796 h 337938"/>
                  <a:gd name="connsiteX22" fmla="*/ 125979 w 183537"/>
                  <a:gd name="connsiteY22" fmla="*/ 335645 h 337938"/>
                  <a:gd name="connsiteX23" fmla="*/ 129960 w 183537"/>
                  <a:gd name="connsiteY23" fmla="*/ 336363 h 337938"/>
                  <a:gd name="connsiteX24" fmla="*/ 140467 w 183537"/>
                  <a:gd name="connsiteY24" fmla="*/ 337667 h 337938"/>
                  <a:gd name="connsiteX25" fmla="*/ 171269 w 183537"/>
                  <a:gd name="connsiteY25" fmla="*/ 334928 h 337938"/>
                  <a:gd name="connsiteX26" fmla="*/ 180209 w 183537"/>
                  <a:gd name="connsiteY26" fmla="*/ 328797 h 337938"/>
                  <a:gd name="connsiteX27" fmla="*/ 183538 w 183537"/>
                  <a:gd name="connsiteY27" fmla="*/ 318556 h 337938"/>
                  <a:gd name="connsiteX28" fmla="*/ 183538 w 183537"/>
                  <a:gd name="connsiteY28" fmla="*/ 22430 h 337938"/>
                  <a:gd name="connsiteX29" fmla="*/ 183407 w 183537"/>
                  <a:gd name="connsiteY29" fmla="*/ 20473 h 337938"/>
                  <a:gd name="connsiteX30" fmla="*/ 178969 w 183537"/>
                  <a:gd name="connsiteY30" fmla="*/ 9450 h 337938"/>
                  <a:gd name="connsiteX31" fmla="*/ 167093 w 183537"/>
                  <a:gd name="connsiteY31" fmla="*/ 2210 h 337938"/>
                  <a:gd name="connsiteX32" fmla="*/ 127937 w 183537"/>
                  <a:gd name="connsiteY32" fmla="*/ 2797 h 337938"/>
                  <a:gd name="connsiteX33" fmla="*/ 125522 w 183537"/>
                  <a:gd name="connsiteY33" fmla="*/ 3580 h 337938"/>
                  <a:gd name="connsiteX34" fmla="*/ 98440 w 183537"/>
                  <a:gd name="connsiteY34" fmla="*/ 20538 h 337938"/>
                  <a:gd name="connsiteX35" fmla="*/ 93284 w 183537"/>
                  <a:gd name="connsiteY35" fmla="*/ 26148 h 337938"/>
                  <a:gd name="connsiteX36" fmla="*/ 82059 w 183537"/>
                  <a:gd name="connsiteY36" fmla="*/ 43302 h 337938"/>
                  <a:gd name="connsiteX37" fmla="*/ 74163 w 183537"/>
                  <a:gd name="connsiteY37" fmla="*/ 44868 h 337938"/>
                  <a:gd name="connsiteX38" fmla="*/ 56935 w 183537"/>
                  <a:gd name="connsiteY38" fmla="*/ 52695 h 337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83537" h="337938">
                    <a:moveTo>
                      <a:pt x="56804" y="52499"/>
                    </a:moveTo>
                    <a:cubicBezTo>
                      <a:pt x="49691" y="57261"/>
                      <a:pt x="44340" y="63327"/>
                      <a:pt x="40685" y="70632"/>
                    </a:cubicBezTo>
                    <a:cubicBezTo>
                      <a:pt x="36182" y="79699"/>
                      <a:pt x="34616" y="90526"/>
                      <a:pt x="35986" y="103050"/>
                    </a:cubicBezTo>
                    <a:cubicBezTo>
                      <a:pt x="35138" y="103245"/>
                      <a:pt x="34029" y="103636"/>
                      <a:pt x="32723" y="104224"/>
                    </a:cubicBezTo>
                    <a:cubicBezTo>
                      <a:pt x="30113" y="105332"/>
                      <a:pt x="27503" y="106767"/>
                      <a:pt x="24957" y="108528"/>
                    </a:cubicBezTo>
                    <a:cubicBezTo>
                      <a:pt x="16800" y="114268"/>
                      <a:pt x="10470" y="122030"/>
                      <a:pt x="5967" y="132010"/>
                    </a:cubicBezTo>
                    <a:cubicBezTo>
                      <a:pt x="3487" y="137489"/>
                      <a:pt x="1790" y="143098"/>
                      <a:pt x="942" y="148903"/>
                    </a:cubicBezTo>
                    <a:cubicBezTo>
                      <a:pt x="224" y="152817"/>
                      <a:pt x="-102" y="156796"/>
                      <a:pt x="28" y="160905"/>
                    </a:cubicBezTo>
                    <a:cubicBezTo>
                      <a:pt x="28" y="161362"/>
                      <a:pt x="28" y="161818"/>
                      <a:pt x="28" y="162340"/>
                    </a:cubicBezTo>
                    <a:cubicBezTo>
                      <a:pt x="94" y="165340"/>
                      <a:pt x="420" y="168276"/>
                      <a:pt x="942" y="171210"/>
                    </a:cubicBezTo>
                    <a:cubicBezTo>
                      <a:pt x="1921" y="177603"/>
                      <a:pt x="3879" y="183799"/>
                      <a:pt x="6880" y="189800"/>
                    </a:cubicBezTo>
                    <a:cubicBezTo>
                      <a:pt x="9165" y="194757"/>
                      <a:pt x="11971" y="198997"/>
                      <a:pt x="15234" y="202649"/>
                    </a:cubicBezTo>
                    <a:cubicBezTo>
                      <a:pt x="19084" y="207020"/>
                      <a:pt x="23457" y="210477"/>
                      <a:pt x="28416" y="212890"/>
                    </a:cubicBezTo>
                    <a:lnTo>
                      <a:pt x="27698" y="215695"/>
                    </a:lnTo>
                    <a:cubicBezTo>
                      <a:pt x="27241" y="218043"/>
                      <a:pt x="26850" y="220521"/>
                      <a:pt x="26654" y="223130"/>
                    </a:cubicBezTo>
                    <a:cubicBezTo>
                      <a:pt x="25806" y="231480"/>
                      <a:pt x="26132" y="239306"/>
                      <a:pt x="27698" y="246677"/>
                    </a:cubicBezTo>
                    <a:cubicBezTo>
                      <a:pt x="29852" y="256918"/>
                      <a:pt x="34289" y="265397"/>
                      <a:pt x="40946" y="272115"/>
                    </a:cubicBezTo>
                    <a:cubicBezTo>
                      <a:pt x="49299" y="280660"/>
                      <a:pt x="60981" y="286139"/>
                      <a:pt x="75925" y="288683"/>
                    </a:cubicBezTo>
                    <a:lnTo>
                      <a:pt x="76447" y="290379"/>
                    </a:lnTo>
                    <a:cubicBezTo>
                      <a:pt x="76969" y="291879"/>
                      <a:pt x="77556" y="293509"/>
                      <a:pt x="78340" y="295205"/>
                    </a:cubicBezTo>
                    <a:cubicBezTo>
                      <a:pt x="80493" y="300423"/>
                      <a:pt x="83169" y="305380"/>
                      <a:pt x="86432" y="310012"/>
                    </a:cubicBezTo>
                    <a:cubicBezTo>
                      <a:pt x="90869" y="316404"/>
                      <a:pt x="96025" y="321622"/>
                      <a:pt x="101768" y="325796"/>
                    </a:cubicBezTo>
                    <a:cubicBezTo>
                      <a:pt x="109012" y="331014"/>
                      <a:pt x="117104" y="334275"/>
                      <a:pt x="125979" y="335645"/>
                    </a:cubicBezTo>
                    <a:lnTo>
                      <a:pt x="129960" y="336363"/>
                    </a:lnTo>
                    <a:cubicBezTo>
                      <a:pt x="133353" y="337015"/>
                      <a:pt x="136812" y="337407"/>
                      <a:pt x="140467" y="337667"/>
                    </a:cubicBezTo>
                    <a:cubicBezTo>
                      <a:pt x="151887" y="338450"/>
                      <a:pt x="162133" y="337537"/>
                      <a:pt x="171269" y="334928"/>
                    </a:cubicBezTo>
                    <a:cubicBezTo>
                      <a:pt x="174859" y="333819"/>
                      <a:pt x="177860" y="331797"/>
                      <a:pt x="180209" y="328797"/>
                    </a:cubicBezTo>
                    <a:cubicBezTo>
                      <a:pt x="182428" y="325796"/>
                      <a:pt x="183538" y="322339"/>
                      <a:pt x="183538" y="318556"/>
                    </a:cubicBezTo>
                    <a:lnTo>
                      <a:pt x="183538" y="22430"/>
                    </a:lnTo>
                    <a:cubicBezTo>
                      <a:pt x="183538" y="21778"/>
                      <a:pt x="183538" y="21126"/>
                      <a:pt x="183407" y="20473"/>
                    </a:cubicBezTo>
                    <a:cubicBezTo>
                      <a:pt x="183081" y="16364"/>
                      <a:pt x="181645" y="12711"/>
                      <a:pt x="178969" y="9450"/>
                    </a:cubicBezTo>
                    <a:cubicBezTo>
                      <a:pt x="175902" y="5602"/>
                      <a:pt x="171922" y="3189"/>
                      <a:pt x="167093" y="2210"/>
                    </a:cubicBezTo>
                    <a:cubicBezTo>
                      <a:pt x="153062" y="-921"/>
                      <a:pt x="140010" y="-725"/>
                      <a:pt x="127937" y="2797"/>
                    </a:cubicBezTo>
                    <a:cubicBezTo>
                      <a:pt x="127089" y="3058"/>
                      <a:pt x="126305" y="3253"/>
                      <a:pt x="125522" y="3580"/>
                    </a:cubicBezTo>
                    <a:cubicBezTo>
                      <a:pt x="115211" y="6906"/>
                      <a:pt x="106205" y="12581"/>
                      <a:pt x="98440" y="20538"/>
                    </a:cubicBezTo>
                    <a:cubicBezTo>
                      <a:pt x="96612" y="22300"/>
                      <a:pt x="94850" y="24191"/>
                      <a:pt x="93284" y="26148"/>
                    </a:cubicBezTo>
                    <a:cubicBezTo>
                      <a:pt x="89173" y="31170"/>
                      <a:pt x="85453" y="36845"/>
                      <a:pt x="82059" y="43302"/>
                    </a:cubicBezTo>
                    <a:cubicBezTo>
                      <a:pt x="79906" y="43498"/>
                      <a:pt x="77296" y="44020"/>
                      <a:pt x="74163" y="44868"/>
                    </a:cubicBezTo>
                    <a:cubicBezTo>
                      <a:pt x="67768" y="46694"/>
                      <a:pt x="62025" y="49303"/>
                      <a:pt x="56935" y="52695"/>
                    </a:cubicBezTo>
                  </a:path>
                </a:pathLst>
              </a:custGeom>
              <a:solidFill>
                <a:schemeClr val="accent2"/>
              </a:solidFill>
              <a:ln w="65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sz="11857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86" name="Freeform 2485">
                <a:extLst>
                  <a:ext uri="{FF2B5EF4-FFF2-40B4-BE49-F238E27FC236}">
                    <a16:creationId xmlns:a16="http://schemas.microsoft.com/office/drawing/2014/main" id="{69575821-DFC0-DB8A-FD20-828F1F8532B6}"/>
                  </a:ext>
                </a:extLst>
              </p:cNvPr>
              <p:cNvSpPr/>
              <p:nvPr/>
            </p:nvSpPr>
            <p:spPr>
              <a:xfrm>
                <a:off x="12661323" y="2642399"/>
                <a:ext cx="183385" cy="337985"/>
              </a:xfrm>
              <a:custGeom>
                <a:avLst/>
                <a:gdLst>
                  <a:gd name="connsiteX0" fmla="*/ 57950 w 183384"/>
                  <a:gd name="connsiteY0" fmla="*/ 3563 h 337987"/>
                  <a:gd name="connsiteX1" fmla="*/ 16250 w 183384"/>
                  <a:gd name="connsiteY1" fmla="*/ 2194 h 337987"/>
                  <a:gd name="connsiteX2" fmla="*/ 4503 w 183384"/>
                  <a:gd name="connsiteY2" fmla="*/ 9499 h 337987"/>
                  <a:gd name="connsiteX3" fmla="*/ 0 w 183384"/>
                  <a:gd name="connsiteY3" fmla="*/ 20522 h 337987"/>
                  <a:gd name="connsiteX4" fmla="*/ 0 w 183384"/>
                  <a:gd name="connsiteY4" fmla="*/ 318605 h 337987"/>
                  <a:gd name="connsiteX5" fmla="*/ 3328 w 183384"/>
                  <a:gd name="connsiteY5" fmla="*/ 328846 h 337987"/>
                  <a:gd name="connsiteX6" fmla="*/ 12203 w 183384"/>
                  <a:gd name="connsiteY6" fmla="*/ 334977 h 337987"/>
                  <a:gd name="connsiteX7" fmla="*/ 43006 w 183384"/>
                  <a:gd name="connsiteY7" fmla="*/ 337716 h 337987"/>
                  <a:gd name="connsiteX8" fmla="*/ 57559 w 183384"/>
                  <a:gd name="connsiteY8" fmla="*/ 335694 h 337987"/>
                  <a:gd name="connsiteX9" fmla="*/ 81640 w 183384"/>
                  <a:gd name="connsiteY9" fmla="*/ 325845 h 337987"/>
                  <a:gd name="connsiteX10" fmla="*/ 97041 w 183384"/>
                  <a:gd name="connsiteY10" fmla="*/ 310060 h 337987"/>
                  <a:gd name="connsiteX11" fmla="*/ 105198 w 183384"/>
                  <a:gd name="connsiteY11" fmla="*/ 295254 h 337987"/>
                  <a:gd name="connsiteX12" fmla="*/ 106960 w 183384"/>
                  <a:gd name="connsiteY12" fmla="*/ 290427 h 337987"/>
                  <a:gd name="connsiteX13" fmla="*/ 107613 w 183384"/>
                  <a:gd name="connsiteY13" fmla="*/ 288732 h 337987"/>
                  <a:gd name="connsiteX14" fmla="*/ 137175 w 183384"/>
                  <a:gd name="connsiteY14" fmla="*/ 276926 h 337987"/>
                  <a:gd name="connsiteX15" fmla="*/ 142461 w 183384"/>
                  <a:gd name="connsiteY15" fmla="*/ 272164 h 337987"/>
                  <a:gd name="connsiteX16" fmla="*/ 148139 w 183384"/>
                  <a:gd name="connsiteY16" fmla="*/ 265381 h 337987"/>
                  <a:gd name="connsiteX17" fmla="*/ 154600 w 183384"/>
                  <a:gd name="connsiteY17" fmla="*/ 251162 h 337987"/>
                  <a:gd name="connsiteX18" fmla="*/ 155709 w 183384"/>
                  <a:gd name="connsiteY18" fmla="*/ 246726 h 337987"/>
                  <a:gd name="connsiteX19" fmla="*/ 156818 w 183384"/>
                  <a:gd name="connsiteY19" fmla="*/ 223179 h 337987"/>
                  <a:gd name="connsiteX20" fmla="*/ 155709 w 183384"/>
                  <a:gd name="connsiteY20" fmla="*/ 215744 h 337987"/>
                  <a:gd name="connsiteX21" fmla="*/ 155121 w 183384"/>
                  <a:gd name="connsiteY21" fmla="*/ 212939 h 337987"/>
                  <a:gd name="connsiteX22" fmla="*/ 168239 w 183384"/>
                  <a:gd name="connsiteY22" fmla="*/ 202699 h 337987"/>
                  <a:gd name="connsiteX23" fmla="*/ 176657 w 183384"/>
                  <a:gd name="connsiteY23" fmla="*/ 189849 h 337987"/>
                  <a:gd name="connsiteX24" fmla="*/ 183379 w 183384"/>
                  <a:gd name="connsiteY24" fmla="*/ 162389 h 337987"/>
                  <a:gd name="connsiteX25" fmla="*/ 183379 w 183384"/>
                  <a:gd name="connsiteY25" fmla="*/ 160954 h 337987"/>
                  <a:gd name="connsiteX26" fmla="*/ 177375 w 183384"/>
                  <a:gd name="connsiteY26" fmla="*/ 132059 h 337987"/>
                  <a:gd name="connsiteX27" fmla="*/ 158450 w 183384"/>
                  <a:gd name="connsiteY27" fmla="*/ 108578 h 337987"/>
                  <a:gd name="connsiteX28" fmla="*/ 150554 w 183384"/>
                  <a:gd name="connsiteY28" fmla="*/ 104272 h 337987"/>
                  <a:gd name="connsiteX29" fmla="*/ 147356 w 183384"/>
                  <a:gd name="connsiteY29" fmla="*/ 103098 h 337987"/>
                  <a:gd name="connsiteX30" fmla="*/ 142526 w 183384"/>
                  <a:gd name="connsiteY30" fmla="*/ 70681 h 337987"/>
                  <a:gd name="connsiteX31" fmla="*/ 126473 w 183384"/>
                  <a:gd name="connsiteY31" fmla="*/ 52548 h 337987"/>
                  <a:gd name="connsiteX32" fmla="*/ 121578 w 183384"/>
                  <a:gd name="connsiteY32" fmla="*/ 49613 h 337987"/>
                  <a:gd name="connsiteX33" fmla="*/ 109244 w 183384"/>
                  <a:gd name="connsiteY33" fmla="*/ 44721 h 337987"/>
                  <a:gd name="connsiteX34" fmla="*/ 103436 w 183384"/>
                  <a:gd name="connsiteY34" fmla="*/ 43416 h 337987"/>
                  <a:gd name="connsiteX35" fmla="*/ 101217 w 183384"/>
                  <a:gd name="connsiteY35" fmla="*/ 43156 h 337987"/>
                  <a:gd name="connsiteX36" fmla="*/ 85098 w 183384"/>
                  <a:gd name="connsiteY36" fmla="*/ 20392 h 337987"/>
                  <a:gd name="connsiteX37" fmla="*/ 57885 w 183384"/>
                  <a:gd name="connsiteY37" fmla="*/ 3433 h 337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83384" h="337987">
                    <a:moveTo>
                      <a:pt x="57950" y="3563"/>
                    </a:moveTo>
                    <a:cubicBezTo>
                      <a:pt x="45159" y="-676"/>
                      <a:pt x="31259" y="-1133"/>
                      <a:pt x="16250" y="2194"/>
                    </a:cubicBezTo>
                    <a:cubicBezTo>
                      <a:pt x="11420" y="3237"/>
                      <a:pt x="7505" y="5651"/>
                      <a:pt x="4503" y="9499"/>
                    </a:cubicBezTo>
                    <a:cubicBezTo>
                      <a:pt x="1892" y="12760"/>
                      <a:pt x="392" y="16413"/>
                      <a:pt x="0" y="20522"/>
                    </a:cubicBezTo>
                    <a:lnTo>
                      <a:pt x="0" y="318605"/>
                    </a:lnTo>
                    <a:cubicBezTo>
                      <a:pt x="0" y="322454"/>
                      <a:pt x="1109" y="325845"/>
                      <a:pt x="3328" y="328846"/>
                    </a:cubicBezTo>
                    <a:cubicBezTo>
                      <a:pt x="5612" y="331846"/>
                      <a:pt x="8549" y="333933"/>
                      <a:pt x="12203" y="334977"/>
                    </a:cubicBezTo>
                    <a:cubicBezTo>
                      <a:pt x="21275" y="337586"/>
                      <a:pt x="31520" y="338499"/>
                      <a:pt x="43006" y="337716"/>
                    </a:cubicBezTo>
                    <a:cubicBezTo>
                      <a:pt x="48749" y="337260"/>
                      <a:pt x="53578" y="336607"/>
                      <a:pt x="57559" y="335694"/>
                    </a:cubicBezTo>
                    <a:cubicBezTo>
                      <a:pt x="66434" y="334325"/>
                      <a:pt x="74396" y="331063"/>
                      <a:pt x="81640" y="325845"/>
                    </a:cubicBezTo>
                    <a:cubicBezTo>
                      <a:pt x="87447" y="321736"/>
                      <a:pt x="92538" y="316453"/>
                      <a:pt x="97041" y="310060"/>
                    </a:cubicBezTo>
                    <a:cubicBezTo>
                      <a:pt x="100238" y="305430"/>
                      <a:pt x="102979" y="300538"/>
                      <a:pt x="105198" y="295254"/>
                    </a:cubicBezTo>
                    <a:cubicBezTo>
                      <a:pt x="105851" y="293558"/>
                      <a:pt x="106438" y="291993"/>
                      <a:pt x="106960" y="290427"/>
                    </a:cubicBezTo>
                    <a:lnTo>
                      <a:pt x="107613" y="288732"/>
                    </a:lnTo>
                    <a:cubicBezTo>
                      <a:pt x="119620" y="286710"/>
                      <a:pt x="129475" y="282796"/>
                      <a:pt x="137175" y="276926"/>
                    </a:cubicBezTo>
                    <a:cubicBezTo>
                      <a:pt x="139133" y="275491"/>
                      <a:pt x="140895" y="273860"/>
                      <a:pt x="142461" y="272164"/>
                    </a:cubicBezTo>
                    <a:cubicBezTo>
                      <a:pt x="144549" y="270077"/>
                      <a:pt x="146442" y="267794"/>
                      <a:pt x="148139" y="265381"/>
                    </a:cubicBezTo>
                    <a:cubicBezTo>
                      <a:pt x="150945" y="261141"/>
                      <a:pt x="153098" y="256445"/>
                      <a:pt x="154600" y="251162"/>
                    </a:cubicBezTo>
                    <a:cubicBezTo>
                      <a:pt x="155057" y="249661"/>
                      <a:pt x="155448" y="248161"/>
                      <a:pt x="155709" y="246726"/>
                    </a:cubicBezTo>
                    <a:cubicBezTo>
                      <a:pt x="157340" y="239356"/>
                      <a:pt x="157667" y="231528"/>
                      <a:pt x="156818" y="223179"/>
                    </a:cubicBezTo>
                    <a:cubicBezTo>
                      <a:pt x="156557" y="220571"/>
                      <a:pt x="156166" y="218092"/>
                      <a:pt x="155709" y="215744"/>
                    </a:cubicBezTo>
                    <a:lnTo>
                      <a:pt x="155121" y="212939"/>
                    </a:lnTo>
                    <a:cubicBezTo>
                      <a:pt x="159951" y="210461"/>
                      <a:pt x="164323" y="207069"/>
                      <a:pt x="168239" y="202699"/>
                    </a:cubicBezTo>
                    <a:cubicBezTo>
                      <a:pt x="171436" y="199046"/>
                      <a:pt x="174243" y="194806"/>
                      <a:pt x="176657" y="189849"/>
                    </a:cubicBezTo>
                    <a:cubicBezTo>
                      <a:pt x="180834" y="181239"/>
                      <a:pt x="183118" y="172042"/>
                      <a:pt x="183379" y="162389"/>
                    </a:cubicBezTo>
                    <a:lnTo>
                      <a:pt x="183379" y="160954"/>
                    </a:lnTo>
                    <a:cubicBezTo>
                      <a:pt x="183510" y="150779"/>
                      <a:pt x="181487" y="141125"/>
                      <a:pt x="177375" y="132059"/>
                    </a:cubicBezTo>
                    <a:cubicBezTo>
                      <a:pt x="172938" y="122144"/>
                      <a:pt x="166607" y="114317"/>
                      <a:pt x="158450" y="108578"/>
                    </a:cubicBezTo>
                    <a:cubicBezTo>
                      <a:pt x="155840" y="106816"/>
                      <a:pt x="153229" y="105381"/>
                      <a:pt x="150554" y="104272"/>
                    </a:cubicBezTo>
                    <a:lnTo>
                      <a:pt x="147356" y="103098"/>
                    </a:lnTo>
                    <a:cubicBezTo>
                      <a:pt x="148661" y="90510"/>
                      <a:pt x="147029" y="79747"/>
                      <a:pt x="142526" y="70681"/>
                    </a:cubicBezTo>
                    <a:cubicBezTo>
                      <a:pt x="138937" y="63376"/>
                      <a:pt x="133586" y="57310"/>
                      <a:pt x="126473" y="52548"/>
                    </a:cubicBezTo>
                    <a:cubicBezTo>
                      <a:pt x="124841" y="51570"/>
                      <a:pt x="123275" y="50592"/>
                      <a:pt x="121578" y="49613"/>
                    </a:cubicBezTo>
                    <a:cubicBezTo>
                      <a:pt x="117793" y="47591"/>
                      <a:pt x="113682" y="45960"/>
                      <a:pt x="109244" y="44721"/>
                    </a:cubicBezTo>
                    <a:cubicBezTo>
                      <a:pt x="107221" y="44199"/>
                      <a:pt x="105328" y="43743"/>
                      <a:pt x="103436" y="43416"/>
                    </a:cubicBezTo>
                    <a:lnTo>
                      <a:pt x="101217" y="43156"/>
                    </a:lnTo>
                    <a:cubicBezTo>
                      <a:pt x="96584" y="34089"/>
                      <a:pt x="91167" y="26523"/>
                      <a:pt x="85098" y="20392"/>
                    </a:cubicBezTo>
                    <a:cubicBezTo>
                      <a:pt x="77137" y="12434"/>
                      <a:pt x="68066" y="6759"/>
                      <a:pt x="57885" y="3433"/>
                    </a:cubicBezTo>
                  </a:path>
                </a:pathLst>
              </a:custGeom>
              <a:grpFill/>
              <a:ln w="65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sz="11857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489" name="Group 2488">
            <a:extLst>
              <a:ext uri="{FF2B5EF4-FFF2-40B4-BE49-F238E27FC236}">
                <a16:creationId xmlns:a16="http://schemas.microsoft.com/office/drawing/2014/main" id="{F9E743E3-52C3-A09E-EA48-46A02BF1F783}"/>
              </a:ext>
            </a:extLst>
          </p:cNvPr>
          <p:cNvGrpSpPr/>
          <p:nvPr/>
        </p:nvGrpSpPr>
        <p:grpSpPr>
          <a:xfrm>
            <a:off x="40711409" y="22251861"/>
            <a:ext cx="1808492" cy="1808492"/>
            <a:chOff x="12325492" y="7946994"/>
            <a:chExt cx="645883" cy="645883"/>
          </a:xfrm>
        </p:grpSpPr>
        <p:sp>
          <p:nvSpPr>
            <p:cNvPr id="2490" name="Oval 2489">
              <a:extLst>
                <a:ext uri="{FF2B5EF4-FFF2-40B4-BE49-F238E27FC236}">
                  <a16:creationId xmlns:a16="http://schemas.microsoft.com/office/drawing/2014/main" id="{9E1A4948-50BF-C1C7-C32B-C06B11F6E4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325492" y="7946994"/>
              <a:ext cx="645883" cy="64588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857">
                <a:solidFill>
                  <a:schemeClr val="tx1"/>
                </a:solidFill>
              </a:endParaRPr>
            </a:p>
          </p:txBody>
        </p:sp>
        <p:sp>
          <p:nvSpPr>
            <p:cNvPr id="2491" name="Graphic 20">
              <a:extLst>
                <a:ext uri="{FF2B5EF4-FFF2-40B4-BE49-F238E27FC236}">
                  <a16:creationId xmlns:a16="http://schemas.microsoft.com/office/drawing/2014/main" id="{911D3054-EB93-6FD1-6700-1A4E1D6CF50A}"/>
                </a:ext>
              </a:extLst>
            </p:cNvPr>
            <p:cNvSpPr/>
            <p:nvPr/>
          </p:nvSpPr>
          <p:spPr>
            <a:xfrm>
              <a:off x="12504824" y="8061711"/>
              <a:ext cx="287219" cy="416448"/>
            </a:xfrm>
            <a:custGeom>
              <a:avLst/>
              <a:gdLst>
                <a:gd name="connsiteX0" fmla="*/ 2571502 w 3363467"/>
                <a:gd name="connsiteY0" fmla="*/ 1241241 h 4876800"/>
                <a:gd name="connsiteX1" fmla="*/ 1793920 w 3363467"/>
                <a:gd name="connsiteY1" fmla="*/ 142027 h 4876800"/>
                <a:gd name="connsiteX2" fmla="*/ 1681724 w 3363467"/>
                <a:gd name="connsiteY2" fmla="*/ 0 h 4876800"/>
                <a:gd name="connsiteX3" fmla="*/ 1569539 w 3363467"/>
                <a:gd name="connsiteY3" fmla="*/ 142037 h 4876800"/>
                <a:gd name="connsiteX4" fmla="*/ 791956 w 3363467"/>
                <a:gd name="connsiteY4" fmla="*/ 1241250 h 4876800"/>
                <a:gd name="connsiteX5" fmla="*/ 0 w 3363467"/>
                <a:gd name="connsiteY5" fmla="*/ 3087853 h 4876800"/>
                <a:gd name="connsiteX6" fmla="*/ 1681734 w 3363467"/>
                <a:gd name="connsiteY6" fmla="*/ 4876800 h 4876800"/>
                <a:gd name="connsiteX7" fmla="*/ 3363468 w 3363467"/>
                <a:gd name="connsiteY7" fmla="*/ 3087853 h 4876800"/>
                <a:gd name="connsiteX8" fmla="*/ 2571502 w 3363467"/>
                <a:gd name="connsiteY8" fmla="*/ 1241241 h 487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3467" h="4876800">
                  <a:moveTo>
                    <a:pt x="2571502" y="1241241"/>
                  </a:moveTo>
                  <a:cubicBezTo>
                    <a:pt x="2187445" y="641556"/>
                    <a:pt x="1797806" y="146961"/>
                    <a:pt x="1793920" y="142027"/>
                  </a:cubicBezTo>
                  <a:lnTo>
                    <a:pt x="1681724" y="0"/>
                  </a:lnTo>
                  <a:lnTo>
                    <a:pt x="1569539" y="142037"/>
                  </a:lnTo>
                  <a:cubicBezTo>
                    <a:pt x="1565653" y="146961"/>
                    <a:pt x="1176014" y="641556"/>
                    <a:pt x="791956" y="1241250"/>
                  </a:cubicBezTo>
                  <a:cubicBezTo>
                    <a:pt x="266443" y="2061782"/>
                    <a:pt x="0" y="2683069"/>
                    <a:pt x="0" y="3087853"/>
                  </a:cubicBezTo>
                  <a:cubicBezTo>
                    <a:pt x="0" y="4074281"/>
                    <a:pt x="754418" y="4876800"/>
                    <a:pt x="1681734" y="4876800"/>
                  </a:cubicBezTo>
                  <a:cubicBezTo>
                    <a:pt x="2609050" y="4876800"/>
                    <a:pt x="3363468" y="4074281"/>
                    <a:pt x="3363468" y="3087853"/>
                  </a:cubicBezTo>
                  <a:cubicBezTo>
                    <a:pt x="3363458" y="2683069"/>
                    <a:pt x="3097016" y="2061782"/>
                    <a:pt x="2571502" y="124124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1857"/>
            </a:p>
          </p:txBody>
        </p:sp>
      </p:grpSp>
      <p:grpSp>
        <p:nvGrpSpPr>
          <p:cNvPr id="2495" name="Group 2494">
            <a:extLst>
              <a:ext uri="{FF2B5EF4-FFF2-40B4-BE49-F238E27FC236}">
                <a16:creationId xmlns:a16="http://schemas.microsoft.com/office/drawing/2014/main" id="{64A3AD21-F518-6F3C-666C-1E3A4790F5F2}"/>
              </a:ext>
            </a:extLst>
          </p:cNvPr>
          <p:cNvGrpSpPr/>
          <p:nvPr/>
        </p:nvGrpSpPr>
        <p:grpSpPr>
          <a:xfrm>
            <a:off x="41361098" y="12679632"/>
            <a:ext cx="1808492" cy="1808492"/>
            <a:chOff x="12540859" y="4673109"/>
            <a:chExt cx="645883" cy="645883"/>
          </a:xfrm>
        </p:grpSpPr>
        <p:sp>
          <p:nvSpPr>
            <p:cNvPr id="2182" name="Oval 2181">
              <a:extLst>
                <a:ext uri="{FF2B5EF4-FFF2-40B4-BE49-F238E27FC236}">
                  <a16:creationId xmlns:a16="http://schemas.microsoft.com/office/drawing/2014/main" id="{1348EAEE-8B4E-6E1F-AB02-8C27DAC91F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540859" y="4673109"/>
              <a:ext cx="645883" cy="64588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857"/>
            </a:p>
          </p:txBody>
        </p:sp>
        <p:sp>
          <p:nvSpPr>
            <p:cNvPr id="2494" name="Graphic 2492">
              <a:extLst>
                <a:ext uri="{FF2B5EF4-FFF2-40B4-BE49-F238E27FC236}">
                  <a16:creationId xmlns:a16="http://schemas.microsoft.com/office/drawing/2014/main" id="{B6A22EE2-ADEA-0510-5D59-2A02EC8022AB}"/>
                </a:ext>
              </a:extLst>
            </p:cNvPr>
            <p:cNvSpPr/>
            <p:nvPr/>
          </p:nvSpPr>
          <p:spPr>
            <a:xfrm>
              <a:off x="12653812" y="4827175"/>
              <a:ext cx="419976" cy="370760"/>
            </a:xfrm>
            <a:custGeom>
              <a:avLst/>
              <a:gdLst>
                <a:gd name="connsiteX0" fmla="*/ 3581400 w 4876800"/>
                <a:gd name="connsiteY0" fmla="*/ 0 h 4305300"/>
                <a:gd name="connsiteX1" fmla="*/ 2860291 w 4876800"/>
                <a:gd name="connsiteY1" fmla="*/ 249250 h 4305300"/>
                <a:gd name="connsiteX2" fmla="*/ 2438400 w 4876800"/>
                <a:gd name="connsiteY2" fmla="*/ 756628 h 4305300"/>
                <a:gd name="connsiteX3" fmla="*/ 2016509 w 4876800"/>
                <a:gd name="connsiteY3" fmla="*/ 249250 h 4305300"/>
                <a:gd name="connsiteX4" fmla="*/ 1295400 w 4876800"/>
                <a:gd name="connsiteY4" fmla="*/ 0 h 4305300"/>
                <a:gd name="connsiteX5" fmla="*/ 0 w 4876800"/>
                <a:gd name="connsiteY5" fmla="*/ 1405071 h 4305300"/>
                <a:gd name="connsiteX6" fmla="*/ 1746590 w 4876800"/>
                <a:gd name="connsiteY6" fmla="*/ 3758870 h 4305300"/>
                <a:gd name="connsiteX7" fmla="*/ 2338083 w 4876800"/>
                <a:gd name="connsiteY7" fmla="*/ 4267638 h 4305300"/>
                <a:gd name="connsiteX8" fmla="*/ 2438400 w 4876800"/>
                <a:gd name="connsiteY8" fmla="*/ 4305300 h 4305300"/>
                <a:gd name="connsiteX9" fmla="*/ 2538718 w 4876800"/>
                <a:gd name="connsiteY9" fmla="*/ 4267648 h 4305300"/>
                <a:gd name="connsiteX10" fmla="*/ 3130325 w 4876800"/>
                <a:gd name="connsiteY10" fmla="*/ 3758775 h 4305300"/>
                <a:gd name="connsiteX11" fmla="*/ 4876800 w 4876800"/>
                <a:gd name="connsiteY11" fmla="*/ 1405071 h 4305300"/>
                <a:gd name="connsiteX12" fmla="*/ 3581400 w 4876800"/>
                <a:gd name="connsiteY12" fmla="*/ 0 h 43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76800" h="4305300">
                  <a:moveTo>
                    <a:pt x="3581400" y="0"/>
                  </a:moveTo>
                  <a:cubicBezTo>
                    <a:pt x="3316767" y="0"/>
                    <a:pt x="3074146" y="83858"/>
                    <a:pt x="2860291" y="249250"/>
                  </a:cubicBezTo>
                  <a:cubicBezTo>
                    <a:pt x="2655265" y="407813"/>
                    <a:pt x="2518763" y="609771"/>
                    <a:pt x="2438400" y="756628"/>
                  </a:cubicBezTo>
                  <a:cubicBezTo>
                    <a:pt x="2358038" y="609762"/>
                    <a:pt x="2221535" y="407813"/>
                    <a:pt x="2016509" y="249250"/>
                  </a:cubicBezTo>
                  <a:cubicBezTo>
                    <a:pt x="1802654" y="83858"/>
                    <a:pt x="1560033" y="0"/>
                    <a:pt x="1295400" y="0"/>
                  </a:cubicBezTo>
                  <a:cubicBezTo>
                    <a:pt x="556908" y="0"/>
                    <a:pt x="0" y="604047"/>
                    <a:pt x="0" y="1405071"/>
                  </a:cubicBezTo>
                  <a:cubicBezTo>
                    <a:pt x="0" y="2270455"/>
                    <a:pt x="694782" y="2862539"/>
                    <a:pt x="1746590" y="3758870"/>
                  </a:cubicBezTo>
                  <a:cubicBezTo>
                    <a:pt x="1925203" y="3911089"/>
                    <a:pt x="2127657" y="4083625"/>
                    <a:pt x="2338083" y="4267638"/>
                  </a:cubicBezTo>
                  <a:cubicBezTo>
                    <a:pt x="2365820" y="4291927"/>
                    <a:pt x="2401443" y="4305300"/>
                    <a:pt x="2438400" y="4305300"/>
                  </a:cubicBezTo>
                  <a:cubicBezTo>
                    <a:pt x="2475357" y="4305300"/>
                    <a:pt x="2510981" y="4291927"/>
                    <a:pt x="2538718" y="4267648"/>
                  </a:cubicBezTo>
                  <a:cubicBezTo>
                    <a:pt x="2749163" y="4083606"/>
                    <a:pt x="2951607" y="3911079"/>
                    <a:pt x="3130325" y="3758775"/>
                  </a:cubicBezTo>
                  <a:cubicBezTo>
                    <a:pt x="4182018" y="2862539"/>
                    <a:pt x="4876800" y="2270455"/>
                    <a:pt x="4876800" y="1405071"/>
                  </a:cubicBezTo>
                  <a:cubicBezTo>
                    <a:pt x="4876800" y="604047"/>
                    <a:pt x="4319893" y="0"/>
                    <a:pt x="358140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1857"/>
            </a:p>
          </p:txBody>
        </p:sp>
      </p:grpSp>
      <p:sp>
        <p:nvSpPr>
          <p:cNvPr id="111" name="Rectangle: Rounded Corners 3242">
            <a:extLst>
              <a:ext uri="{FF2B5EF4-FFF2-40B4-BE49-F238E27FC236}">
                <a16:creationId xmlns:a16="http://schemas.microsoft.com/office/drawing/2014/main" id="{6AAB44FB-8CEC-B4A5-95DF-6E9AE0683AD7}"/>
              </a:ext>
            </a:extLst>
          </p:cNvPr>
          <p:cNvSpPr/>
          <p:nvPr/>
        </p:nvSpPr>
        <p:spPr>
          <a:xfrm>
            <a:off x="25214593" y="12693802"/>
            <a:ext cx="7242767" cy="4742457"/>
          </a:xfrm>
          <a:prstGeom prst="roundRect">
            <a:avLst>
              <a:gd name="adj" fmla="val 10399"/>
            </a:avLst>
          </a:prstGeom>
          <a:solidFill>
            <a:schemeClr val="bg1">
              <a:alpha val="75000"/>
            </a:schemeClr>
          </a:solidFill>
          <a:ln w="6350">
            <a:solidFill>
              <a:srgbClr val="1E72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2" dirty="0"/>
          </a:p>
        </p:txBody>
      </p:sp>
      <p:graphicFrame>
        <p:nvGraphicFramePr>
          <p:cNvPr id="112" name="Chart 111">
            <a:extLst>
              <a:ext uri="{FF2B5EF4-FFF2-40B4-BE49-F238E27FC236}">
                <a16:creationId xmlns:a16="http://schemas.microsoft.com/office/drawing/2014/main" id="{05B62F49-0649-A549-A829-402921546B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0976780"/>
              </p:ext>
            </p:extLst>
          </p:nvPr>
        </p:nvGraphicFramePr>
        <p:xfrm>
          <a:off x="25797699" y="13039159"/>
          <a:ext cx="6668098" cy="4380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13" name="Group 112">
            <a:extLst>
              <a:ext uri="{FF2B5EF4-FFF2-40B4-BE49-F238E27FC236}">
                <a16:creationId xmlns:a16="http://schemas.microsoft.com/office/drawing/2014/main" id="{F980EEAC-AC90-5E11-5246-FD541E73C08F}"/>
              </a:ext>
            </a:extLst>
          </p:cNvPr>
          <p:cNvGrpSpPr/>
          <p:nvPr/>
        </p:nvGrpSpPr>
        <p:grpSpPr>
          <a:xfrm>
            <a:off x="30260127" y="12893179"/>
            <a:ext cx="2089437" cy="962036"/>
            <a:chOff x="4334833" y="5189735"/>
            <a:chExt cx="1197594" cy="448814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DFE20394-9D89-1E18-7A04-77EAD11406CE}"/>
                </a:ext>
              </a:extLst>
            </p:cNvPr>
            <p:cNvSpPr/>
            <p:nvPr/>
          </p:nvSpPr>
          <p:spPr>
            <a:xfrm>
              <a:off x="4334836" y="5225976"/>
              <a:ext cx="155197" cy="127977"/>
            </a:xfrm>
            <a:prstGeom prst="rect">
              <a:avLst/>
            </a:prstGeom>
            <a:solidFill>
              <a:srgbClr val="1E72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2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24F8EC75-B450-3BEA-5BF9-4543198F9202}"/>
                </a:ext>
              </a:extLst>
            </p:cNvPr>
            <p:cNvSpPr txBox="1"/>
            <p:nvPr/>
          </p:nvSpPr>
          <p:spPr>
            <a:xfrm>
              <a:off x="4495962" y="5189735"/>
              <a:ext cx="1036465" cy="2011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2" b="1" dirty="0">
                  <a:solidFill>
                    <a:schemeClr val="tx2">
                      <a:lumMod val="75000"/>
                    </a:schemeClr>
                  </a:solidFill>
                </a:rPr>
                <a:t>EFG 10 mg/kg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3F91715A-ECA9-851A-5550-E5521F4C4414}"/>
                </a:ext>
              </a:extLst>
            </p:cNvPr>
            <p:cNvSpPr/>
            <p:nvPr/>
          </p:nvSpPr>
          <p:spPr>
            <a:xfrm>
              <a:off x="4334833" y="5473634"/>
              <a:ext cx="155197" cy="127977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2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4E8B908B-3280-8578-3A69-EFFEC3486933}"/>
                </a:ext>
              </a:extLst>
            </p:cNvPr>
            <p:cNvSpPr txBox="1"/>
            <p:nvPr/>
          </p:nvSpPr>
          <p:spPr>
            <a:xfrm>
              <a:off x="4495966" y="5437380"/>
              <a:ext cx="635985" cy="2011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2" b="1" dirty="0">
                  <a:solidFill>
                    <a:schemeClr val="tx2">
                      <a:lumMod val="75000"/>
                    </a:schemeClr>
                  </a:solidFill>
                </a:rPr>
                <a:t>Placebo</a:t>
              </a:r>
            </a:p>
          </p:txBody>
        </p:sp>
      </p:grpSp>
      <p:sp>
        <p:nvSpPr>
          <p:cNvPr id="193" name="TextBox 192">
            <a:extLst>
              <a:ext uri="{FF2B5EF4-FFF2-40B4-BE49-F238E27FC236}">
                <a16:creationId xmlns:a16="http://schemas.microsoft.com/office/drawing/2014/main" id="{75B01FAA-B272-5E2B-135A-917F46463B87}"/>
              </a:ext>
            </a:extLst>
          </p:cNvPr>
          <p:cNvSpPr txBox="1"/>
          <p:nvPr/>
        </p:nvSpPr>
        <p:spPr>
          <a:xfrm rot="16200000">
            <a:off x="23793873" y="14691081"/>
            <a:ext cx="3593228" cy="431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2" b="1" dirty="0">
                <a:solidFill>
                  <a:schemeClr val="tx2">
                    <a:lumMod val="75000"/>
                  </a:schemeClr>
                </a:solidFill>
              </a:rPr>
              <a:t>Percentage of Participants, %</a:t>
            </a:r>
          </a:p>
        </p:txBody>
      </p:sp>
      <p:grpSp>
        <p:nvGrpSpPr>
          <p:cNvPr id="2362" name="Group 2361">
            <a:extLst>
              <a:ext uri="{FF2B5EF4-FFF2-40B4-BE49-F238E27FC236}">
                <a16:creationId xmlns:a16="http://schemas.microsoft.com/office/drawing/2014/main" id="{18B3EBFD-E5AF-DF53-7CC1-5EC1EAF26AE8}"/>
              </a:ext>
            </a:extLst>
          </p:cNvPr>
          <p:cNvGrpSpPr/>
          <p:nvPr/>
        </p:nvGrpSpPr>
        <p:grpSpPr>
          <a:xfrm>
            <a:off x="25990853" y="13224217"/>
            <a:ext cx="551681" cy="3640909"/>
            <a:chOff x="10905870" y="4949286"/>
            <a:chExt cx="242195" cy="1305418"/>
          </a:xfrm>
        </p:grpSpPr>
        <p:sp>
          <p:nvSpPr>
            <p:cNvPr id="2356" name="TextBox 2355">
              <a:extLst>
                <a:ext uri="{FF2B5EF4-FFF2-40B4-BE49-F238E27FC236}">
                  <a16:creationId xmlns:a16="http://schemas.microsoft.com/office/drawing/2014/main" id="{77F23C98-7F59-DE2B-6C37-F324CD3FBA4A}"/>
                </a:ext>
              </a:extLst>
            </p:cNvPr>
            <p:cNvSpPr txBox="1"/>
            <p:nvPr/>
          </p:nvSpPr>
          <p:spPr>
            <a:xfrm>
              <a:off x="10905870" y="4949286"/>
              <a:ext cx="242195" cy="1215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2202" dirty="0">
                  <a:solidFill>
                    <a:schemeClr val="tx2">
                      <a:lumMod val="75000"/>
                    </a:schemeClr>
                  </a:solidFill>
                </a:rPr>
                <a:t>100</a:t>
              </a:r>
            </a:p>
          </p:txBody>
        </p:sp>
        <p:sp>
          <p:nvSpPr>
            <p:cNvPr id="2357" name="TextBox 2356">
              <a:extLst>
                <a:ext uri="{FF2B5EF4-FFF2-40B4-BE49-F238E27FC236}">
                  <a16:creationId xmlns:a16="http://schemas.microsoft.com/office/drawing/2014/main" id="{0A6AA06B-4303-5372-C176-8B402A6CEF62}"/>
                </a:ext>
              </a:extLst>
            </p:cNvPr>
            <p:cNvSpPr txBox="1"/>
            <p:nvPr/>
          </p:nvSpPr>
          <p:spPr>
            <a:xfrm>
              <a:off x="10905870" y="5244074"/>
              <a:ext cx="242195" cy="1215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2202" dirty="0">
                  <a:solidFill>
                    <a:schemeClr val="tx2">
                      <a:lumMod val="75000"/>
                    </a:schemeClr>
                  </a:solidFill>
                </a:rPr>
                <a:t>75</a:t>
              </a:r>
            </a:p>
          </p:txBody>
        </p:sp>
        <p:sp>
          <p:nvSpPr>
            <p:cNvPr id="2358" name="TextBox 2357">
              <a:extLst>
                <a:ext uri="{FF2B5EF4-FFF2-40B4-BE49-F238E27FC236}">
                  <a16:creationId xmlns:a16="http://schemas.microsoft.com/office/drawing/2014/main" id="{0D55BC29-A68A-5A4A-8772-F0244349EB18}"/>
                </a:ext>
              </a:extLst>
            </p:cNvPr>
            <p:cNvSpPr txBox="1"/>
            <p:nvPr/>
          </p:nvSpPr>
          <p:spPr>
            <a:xfrm>
              <a:off x="10905870" y="5535872"/>
              <a:ext cx="242195" cy="1215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2202" dirty="0">
                  <a:solidFill>
                    <a:schemeClr val="tx2">
                      <a:lumMod val="75000"/>
                    </a:schemeClr>
                  </a:solidFill>
                </a:rPr>
                <a:t>50</a:t>
              </a:r>
            </a:p>
          </p:txBody>
        </p:sp>
        <p:sp>
          <p:nvSpPr>
            <p:cNvPr id="2359" name="TextBox 2358">
              <a:extLst>
                <a:ext uri="{FF2B5EF4-FFF2-40B4-BE49-F238E27FC236}">
                  <a16:creationId xmlns:a16="http://schemas.microsoft.com/office/drawing/2014/main" id="{E9C7B79E-F343-5288-CBA5-BCC5A31D2223}"/>
                </a:ext>
              </a:extLst>
            </p:cNvPr>
            <p:cNvSpPr txBox="1"/>
            <p:nvPr/>
          </p:nvSpPr>
          <p:spPr>
            <a:xfrm>
              <a:off x="10905870" y="5834539"/>
              <a:ext cx="242195" cy="1215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2202" dirty="0">
                  <a:solidFill>
                    <a:schemeClr val="tx2">
                      <a:lumMod val="75000"/>
                    </a:schemeClr>
                  </a:solidFill>
                </a:rPr>
                <a:t>25</a:t>
              </a:r>
            </a:p>
          </p:txBody>
        </p:sp>
        <p:sp>
          <p:nvSpPr>
            <p:cNvPr id="2360" name="TextBox 2359">
              <a:extLst>
                <a:ext uri="{FF2B5EF4-FFF2-40B4-BE49-F238E27FC236}">
                  <a16:creationId xmlns:a16="http://schemas.microsoft.com/office/drawing/2014/main" id="{C04A9055-D1EE-4DED-6C97-E4AFC96ADAD7}"/>
                </a:ext>
              </a:extLst>
            </p:cNvPr>
            <p:cNvSpPr txBox="1"/>
            <p:nvPr/>
          </p:nvSpPr>
          <p:spPr>
            <a:xfrm>
              <a:off x="10905870" y="6133203"/>
              <a:ext cx="242195" cy="1215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2202" dirty="0">
                  <a:solidFill>
                    <a:schemeClr val="tx2">
                      <a:lumMod val="75000"/>
                    </a:schemeClr>
                  </a:solidFill>
                </a:rPr>
                <a:t>0</a:t>
              </a:r>
            </a:p>
          </p:txBody>
        </p:sp>
      </p:grpSp>
      <p:grpSp>
        <p:nvGrpSpPr>
          <p:cNvPr id="2321" name="Group 2320">
            <a:extLst>
              <a:ext uri="{FF2B5EF4-FFF2-40B4-BE49-F238E27FC236}">
                <a16:creationId xmlns:a16="http://schemas.microsoft.com/office/drawing/2014/main" id="{996AE8BB-7154-E1E2-B96F-6AE9BC1406DA}"/>
              </a:ext>
            </a:extLst>
          </p:cNvPr>
          <p:cNvGrpSpPr/>
          <p:nvPr/>
        </p:nvGrpSpPr>
        <p:grpSpPr>
          <a:xfrm>
            <a:off x="738187" y="10072915"/>
            <a:ext cx="8830970" cy="5425788"/>
            <a:chOff x="263507" y="3509533"/>
            <a:chExt cx="3153882" cy="196077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1182731-2970-7953-51FF-43BB8F7D988B}"/>
                </a:ext>
              </a:extLst>
            </p:cNvPr>
            <p:cNvGrpSpPr/>
            <p:nvPr/>
          </p:nvGrpSpPr>
          <p:grpSpPr>
            <a:xfrm>
              <a:off x="263507" y="3509533"/>
              <a:ext cx="3153882" cy="1960770"/>
              <a:chOff x="218681" y="3755045"/>
              <a:chExt cx="3153882" cy="1936055"/>
            </a:xfrm>
          </p:grpSpPr>
          <p:sp>
            <p:nvSpPr>
              <p:cNvPr id="8" name="object 136">
                <a:extLst>
                  <a:ext uri="{FF2B5EF4-FFF2-40B4-BE49-F238E27FC236}">
                    <a16:creationId xmlns:a16="http://schemas.microsoft.com/office/drawing/2014/main" id="{224CA1D5-66AF-9B90-14F5-2D27918D9E27}"/>
                  </a:ext>
                </a:extLst>
              </p:cNvPr>
              <p:cNvSpPr/>
              <p:nvPr/>
            </p:nvSpPr>
            <p:spPr>
              <a:xfrm>
                <a:off x="218681" y="3755045"/>
                <a:ext cx="3153882" cy="1936055"/>
              </a:xfrm>
              <a:prstGeom prst="roundRect">
                <a:avLst>
                  <a:gd name="adj" fmla="val 10908"/>
                </a:avLst>
              </a:prstGeom>
              <a:solidFill>
                <a:srgbClr val="F6F6F6"/>
              </a:solidFill>
              <a:ln w="6350">
                <a:solidFill>
                  <a:schemeClr val="accent3"/>
                </a:solidFill>
              </a:ln>
            </p:spPr>
            <p:txBody>
              <a:bodyPr wrap="square" lIns="1664227" tIns="0" rIns="0" bIns="0" rtlCol="0" anchor="ctr" anchorCtr="0"/>
              <a:lstStyle/>
              <a:p>
                <a:pPr marL="17793">
                  <a:spcBef>
                    <a:spcPts val="159"/>
                  </a:spcBef>
                  <a:defRPr/>
                </a:pPr>
                <a:endParaRPr lang="en-US" sz="2240" spc="-16" dirty="0">
                  <a:solidFill>
                    <a:srgbClr val="5A5A5A">
                      <a:lumMod val="75000"/>
                    </a:srgbClr>
                  </a:solidFill>
                  <a:cs typeface="Calibri"/>
                </a:endParaRPr>
              </a:p>
            </p:txBody>
          </p: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32F40F1F-E3FE-E78D-7787-325D6826B0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/>
              <a:stretch/>
            </p:blipFill>
            <p:spPr>
              <a:xfrm>
                <a:off x="254042" y="3801677"/>
                <a:ext cx="2412034" cy="1825190"/>
              </a:xfrm>
              <a:prstGeom prst="rect">
                <a:avLst/>
              </a:prstGeom>
            </p:spPr>
          </p:pic>
        </p:grpSp>
        <p:sp>
          <p:nvSpPr>
            <p:cNvPr id="2319" name="TextBox 2318">
              <a:extLst>
                <a:ext uri="{FF2B5EF4-FFF2-40B4-BE49-F238E27FC236}">
                  <a16:creationId xmlns:a16="http://schemas.microsoft.com/office/drawing/2014/main" id="{A89F3662-7DCB-9B6A-2134-C29B128C2D08}"/>
                </a:ext>
              </a:extLst>
            </p:cNvPr>
            <p:cNvSpPr txBox="1"/>
            <p:nvPr/>
          </p:nvSpPr>
          <p:spPr>
            <a:xfrm>
              <a:off x="2782501" y="3862876"/>
              <a:ext cx="563719" cy="1459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GB" sz="1500" dirty="0">
                  <a:solidFill>
                    <a:schemeClr val="tx2">
                      <a:lumMod val="75000"/>
                    </a:schemeClr>
                  </a:solidFill>
                </a:rPr>
                <a:t>Image adapted from Kang TH, Jung ST. Boosting therapeutic potency of antibodies by taming Fc domain functions. </a:t>
              </a:r>
              <a:r>
                <a:rPr lang="en-GB" sz="1500" i="1" dirty="0">
                  <a:solidFill>
                    <a:schemeClr val="tx2">
                      <a:lumMod val="75000"/>
                    </a:schemeClr>
                  </a:solidFill>
                </a:rPr>
                <a:t>Exp Mol Med</a:t>
              </a:r>
              <a:r>
                <a:rPr lang="en-GB" sz="1500" dirty="0">
                  <a:solidFill>
                    <a:schemeClr val="tx2">
                      <a:lumMod val="75000"/>
                    </a:schemeClr>
                  </a:solidFill>
                </a:rPr>
                <a:t>. 2019;51:1–9 and distributed under the terms of the Creative Commons CC-BY license (https://</a:t>
              </a:r>
              <a:r>
                <a:rPr lang="en-GB" sz="1500" dirty="0" err="1">
                  <a:solidFill>
                    <a:schemeClr val="tx2">
                      <a:lumMod val="75000"/>
                    </a:schemeClr>
                  </a:solidFill>
                </a:rPr>
                <a:t>creativecommons.org</a:t>
              </a:r>
              <a:r>
                <a:rPr lang="en-GB" sz="1500" dirty="0">
                  <a:solidFill>
                    <a:schemeClr val="tx2">
                      <a:lumMod val="75000"/>
                    </a:schemeClr>
                  </a:solidFill>
                </a:rPr>
                <a:t>/</a:t>
              </a:r>
              <a:br>
                <a:rPr lang="en-GB" sz="1500" dirty="0">
                  <a:solidFill>
                    <a:schemeClr val="tx2">
                      <a:lumMod val="75000"/>
                    </a:schemeClr>
                  </a:solidFill>
                </a:rPr>
              </a:br>
              <a:r>
                <a:rPr lang="en-GB" sz="1500" dirty="0">
                  <a:solidFill>
                    <a:schemeClr val="tx2">
                      <a:lumMod val="75000"/>
                    </a:schemeClr>
                  </a:solidFill>
                </a:rPr>
                <a:t>licenses/by/4.0/).</a:t>
              </a:r>
              <a:endParaRPr lang="en-US" sz="15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6" name="object 136">
            <a:extLst>
              <a:ext uri="{FF2B5EF4-FFF2-40B4-BE49-F238E27FC236}">
                <a16:creationId xmlns:a16="http://schemas.microsoft.com/office/drawing/2014/main" id="{E97D4EE1-6D61-0AD8-6E01-E2ADDBC52BB9}"/>
              </a:ext>
            </a:extLst>
          </p:cNvPr>
          <p:cNvSpPr/>
          <p:nvPr/>
        </p:nvSpPr>
        <p:spPr>
          <a:xfrm>
            <a:off x="738234" y="18879077"/>
            <a:ext cx="8824272" cy="5835179"/>
          </a:xfrm>
          <a:prstGeom prst="roundRect">
            <a:avLst>
              <a:gd name="adj" fmla="val 11359"/>
            </a:avLst>
          </a:prstGeom>
          <a:solidFill>
            <a:srgbClr val="F6F6F6"/>
          </a:solidFill>
          <a:ln w="6350">
            <a:solidFill>
              <a:schemeClr val="accent3"/>
            </a:solidFill>
          </a:ln>
        </p:spPr>
        <p:txBody>
          <a:bodyPr wrap="square" lIns="1664227" tIns="0" rIns="0" bIns="0" rtlCol="0" anchor="ctr" anchorCtr="0"/>
          <a:lstStyle/>
          <a:p>
            <a:pPr marL="17793">
              <a:spcBef>
                <a:spcPts val="159"/>
              </a:spcBef>
              <a:defRPr/>
            </a:pPr>
            <a:endParaRPr lang="en-US" sz="1999" spc="-16" dirty="0">
              <a:solidFill>
                <a:schemeClr val="tx2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CA6DA5-C58D-23AE-6A6F-6D70838A0DF4}"/>
              </a:ext>
            </a:extLst>
          </p:cNvPr>
          <p:cNvSpPr txBox="1"/>
          <p:nvPr/>
        </p:nvSpPr>
        <p:spPr>
          <a:xfrm>
            <a:off x="1163830" y="24208461"/>
            <a:ext cx="8024397" cy="29411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1599" dirty="0">
                <a:solidFill>
                  <a:schemeClr val="tx2">
                    <a:lumMod val="75000"/>
                  </a:schemeClr>
                </a:solidFill>
              </a:rPr>
              <a:t>*Measured 1 week after 4th infusion in cycle 1. </a:t>
            </a:r>
            <a:r>
              <a:rPr lang="en-GB" sz="1599" baseline="30000" dirty="0">
                <a:solidFill>
                  <a:schemeClr val="tx2">
                    <a:lumMod val="75000"/>
                  </a:schemeClr>
                </a:solidFill>
              </a:rPr>
              <a:t>†</a:t>
            </a:r>
            <a:r>
              <a:rPr lang="en-GB" sz="1599" dirty="0">
                <a:solidFill>
                  <a:schemeClr val="tx2">
                    <a:lumMod val="75000"/>
                  </a:schemeClr>
                </a:solidFill>
              </a:rPr>
              <a:t>Measured in Week 4. </a:t>
            </a:r>
            <a:r>
              <a:rPr lang="en-GB" sz="1599" baseline="30000" dirty="0">
                <a:solidFill>
                  <a:schemeClr val="tx2">
                    <a:lumMod val="75000"/>
                  </a:schemeClr>
                </a:solidFill>
              </a:rPr>
              <a:t>‡</a:t>
            </a:r>
            <a:r>
              <a:rPr lang="en-GB" sz="1599" dirty="0">
                <a:solidFill>
                  <a:schemeClr val="tx2">
                    <a:lumMod val="75000"/>
                  </a:schemeClr>
                </a:solidFill>
              </a:rPr>
              <a:t>Measured on Day 29.</a:t>
            </a:r>
          </a:p>
        </p:txBody>
      </p:sp>
      <p:sp>
        <p:nvSpPr>
          <p:cNvPr id="2331" name="Rectangle: Rounded Corners 3229">
            <a:extLst>
              <a:ext uri="{FF2B5EF4-FFF2-40B4-BE49-F238E27FC236}">
                <a16:creationId xmlns:a16="http://schemas.microsoft.com/office/drawing/2014/main" id="{A268F574-11C7-725D-779E-68AC6673D9C1}"/>
              </a:ext>
            </a:extLst>
          </p:cNvPr>
          <p:cNvSpPr/>
          <p:nvPr/>
        </p:nvSpPr>
        <p:spPr>
          <a:xfrm>
            <a:off x="10593282" y="12685729"/>
            <a:ext cx="6782109" cy="4761086"/>
          </a:xfrm>
          <a:prstGeom prst="roundRect">
            <a:avLst>
              <a:gd name="adj" fmla="val 11242"/>
            </a:avLst>
          </a:prstGeom>
          <a:solidFill>
            <a:schemeClr val="bg1">
              <a:alpha val="75000"/>
            </a:schemeClr>
          </a:solidFill>
          <a:ln w="6350">
            <a:solidFill>
              <a:srgbClr val="F19E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2" dirty="0"/>
          </a:p>
        </p:txBody>
      </p:sp>
      <p:graphicFrame>
        <p:nvGraphicFramePr>
          <p:cNvPr id="2341" name="Chart 2340">
            <a:extLst>
              <a:ext uri="{FF2B5EF4-FFF2-40B4-BE49-F238E27FC236}">
                <a16:creationId xmlns:a16="http://schemas.microsoft.com/office/drawing/2014/main" id="{DA476B06-707E-CF63-D7B9-DED7606EAC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8230568"/>
              </p:ext>
            </p:extLst>
          </p:nvPr>
        </p:nvGraphicFramePr>
        <p:xfrm>
          <a:off x="10992230" y="13021122"/>
          <a:ext cx="6383161" cy="4442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350" name="Group 2349">
            <a:extLst>
              <a:ext uri="{FF2B5EF4-FFF2-40B4-BE49-F238E27FC236}">
                <a16:creationId xmlns:a16="http://schemas.microsoft.com/office/drawing/2014/main" id="{CC040923-C94E-DD7E-0EF8-95A1FDFC74AC}"/>
              </a:ext>
            </a:extLst>
          </p:cNvPr>
          <p:cNvGrpSpPr/>
          <p:nvPr/>
        </p:nvGrpSpPr>
        <p:grpSpPr>
          <a:xfrm>
            <a:off x="15103892" y="12884674"/>
            <a:ext cx="2091196" cy="963236"/>
            <a:chOff x="6015958" y="4844722"/>
            <a:chExt cx="958617" cy="344009"/>
          </a:xfrm>
        </p:grpSpPr>
        <p:sp>
          <p:nvSpPr>
            <p:cNvPr id="2361" name="Rectangle 2360">
              <a:extLst>
                <a:ext uri="{FF2B5EF4-FFF2-40B4-BE49-F238E27FC236}">
                  <a16:creationId xmlns:a16="http://schemas.microsoft.com/office/drawing/2014/main" id="{3505517F-937C-2AA0-4810-57E1F908F303}"/>
                </a:ext>
              </a:extLst>
            </p:cNvPr>
            <p:cNvSpPr/>
            <p:nvPr/>
          </p:nvSpPr>
          <p:spPr>
            <a:xfrm>
              <a:off x="6015962" y="4876225"/>
              <a:ext cx="125750" cy="97970"/>
            </a:xfrm>
            <a:prstGeom prst="rect">
              <a:avLst/>
            </a:prstGeom>
            <a:solidFill>
              <a:srgbClr val="F19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2" dirty="0"/>
            </a:p>
          </p:txBody>
        </p:sp>
        <p:sp>
          <p:nvSpPr>
            <p:cNvPr id="2365" name="TextBox 2364">
              <a:extLst>
                <a:ext uri="{FF2B5EF4-FFF2-40B4-BE49-F238E27FC236}">
                  <a16:creationId xmlns:a16="http://schemas.microsoft.com/office/drawing/2014/main" id="{507942B4-2B76-E790-2F60-A03BAB90E143}"/>
                </a:ext>
              </a:extLst>
            </p:cNvPr>
            <p:cNvSpPr txBox="1"/>
            <p:nvPr/>
          </p:nvSpPr>
          <p:spPr>
            <a:xfrm>
              <a:off x="6145632" y="4844722"/>
              <a:ext cx="828943" cy="15400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2202" b="1" dirty="0">
                  <a:solidFill>
                    <a:schemeClr val="tx2">
                      <a:lumMod val="75000"/>
                    </a:schemeClr>
                  </a:solidFill>
                </a:rPr>
                <a:t>EFG 10 mg/kg</a:t>
              </a:r>
            </a:p>
          </p:txBody>
        </p:sp>
        <p:sp>
          <p:nvSpPr>
            <p:cNvPr id="2366" name="Rectangle 2365">
              <a:extLst>
                <a:ext uri="{FF2B5EF4-FFF2-40B4-BE49-F238E27FC236}">
                  <a16:creationId xmlns:a16="http://schemas.microsoft.com/office/drawing/2014/main" id="{2A79ED21-3853-9FC2-5340-347C34B040B2}"/>
                </a:ext>
              </a:extLst>
            </p:cNvPr>
            <p:cNvSpPr/>
            <p:nvPr/>
          </p:nvSpPr>
          <p:spPr>
            <a:xfrm>
              <a:off x="6015958" y="5065879"/>
              <a:ext cx="125750" cy="9797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2"/>
            </a:p>
          </p:txBody>
        </p:sp>
        <p:sp>
          <p:nvSpPr>
            <p:cNvPr id="2367" name="TextBox 2366">
              <a:extLst>
                <a:ext uri="{FF2B5EF4-FFF2-40B4-BE49-F238E27FC236}">
                  <a16:creationId xmlns:a16="http://schemas.microsoft.com/office/drawing/2014/main" id="{FA6A055B-53E7-B0FA-E539-0F549405CBF5}"/>
                </a:ext>
              </a:extLst>
            </p:cNvPr>
            <p:cNvSpPr txBox="1"/>
            <p:nvPr/>
          </p:nvSpPr>
          <p:spPr>
            <a:xfrm>
              <a:off x="6145632" y="5034730"/>
              <a:ext cx="508647" cy="1540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2" b="1" dirty="0">
                  <a:solidFill>
                    <a:schemeClr val="tx2">
                      <a:lumMod val="75000"/>
                    </a:schemeClr>
                  </a:solidFill>
                </a:rPr>
                <a:t>Placebo</a:t>
              </a:r>
            </a:p>
          </p:txBody>
        </p:sp>
      </p:grpSp>
      <p:sp>
        <p:nvSpPr>
          <p:cNvPr id="2352" name="TextBox 2351">
            <a:extLst>
              <a:ext uri="{FF2B5EF4-FFF2-40B4-BE49-F238E27FC236}">
                <a16:creationId xmlns:a16="http://schemas.microsoft.com/office/drawing/2014/main" id="{75AB877F-FF85-E2A6-FC5C-8986FA2CCB14}"/>
              </a:ext>
            </a:extLst>
          </p:cNvPr>
          <p:cNvSpPr txBox="1"/>
          <p:nvPr/>
        </p:nvSpPr>
        <p:spPr>
          <a:xfrm rot="16200000">
            <a:off x="9106601" y="14691695"/>
            <a:ext cx="3593228" cy="431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2" b="1" dirty="0">
                <a:solidFill>
                  <a:schemeClr val="tx2">
                    <a:lumMod val="75000"/>
                  </a:schemeClr>
                </a:solidFill>
              </a:rPr>
              <a:t>Percentage of Participants, %</a:t>
            </a:r>
          </a:p>
        </p:txBody>
      </p:sp>
      <p:sp>
        <p:nvSpPr>
          <p:cNvPr id="2306" name="TextBox 2305">
            <a:extLst>
              <a:ext uri="{FF2B5EF4-FFF2-40B4-BE49-F238E27FC236}">
                <a16:creationId xmlns:a16="http://schemas.microsoft.com/office/drawing/2014/main" id="{16734B5E-E5BA-D13D-4D9D-52CA0AD6B98E}"/>
              </a:ext>
            </a:extLst>
          </p:cNvPr>
          <p:cNvSpPr txBox="1"/>
          <p:nvPr/>
        </p:nvSpPr>
        <p:spPr>
          <a:xfrm>
            <a:off x="11113277" y="13220280"/>
            <a:ext cx="528344" cy="3388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2202" dirty="0">
                <a:solidFill>
                  <a:schemeClr val="tx2">
                    <a:lumMod val="75000"/>
                  </a:schemeClr>
                </a:solidFill>
              </a:rPr>
              <a:t>100</a:t>
            </a:r>
          </a:p>
        </p:txBody>
      </p:sp>
      <p:sp>
        <p:nvSpPr>
          <p:cNvPr id="2309" name="TextBox 2308">
            <a:extLst>
              <a:ext uri="{FF2B5EF4-FFF2-40B4-BE49-F238E27FC236}">
                <a16:creationId xmlns:a16="http://schemas.microsoft.com/office/drawing/2014/main" id="{A287B801-0749-2ACA-5277-9B584C34A1F9}"/>
              </a:ext>
            </a:extLst>
          </p:cNvPr>
          <p:cNvSpPr txBox="1"/>
          <p:nvPr/>
        </p:nvSpPr>
        <p:spPr>
          <a:xfrm>
            <a:off x="11113277" y="14022204"/>
            <a:ext cx="528344" cy="3388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2202" dirty="0">
                <a:solidFill>
                  <a:schemeClr val="tx2">
                    <a:lumMod val="75000"/>
                  </a:schemeClr>
                </a:solidFill>
              </a:rPr>
              <a:t>75</a:t>
            </a:r>
          </a:p>
        </p:txBody>
      </p:sp>
      <p:sp>
        <p:nvSpPr>
          <p:cNvPr id="2311" name="TextBox 2310">
            <a:extLst>
              <a:ext uri="{FF2B5EF4-FFF2-40B4-BE49-F238E27FC236}">
                <a16:creationId xmlns:a16="http://schemas.microsoft.com/office/drawing/2014/main" id="{B22ED676-C688-A8E4-D084-270F53994612}"/>
              </a:ext>
            </a:extLst>
          </p:cNvPr>
          <p:cNvSpPr txBox="1"/>
          <p:nvPr/>
        </p:nvSpPr>
        <p:spPr>
          <a:xfrm>
            <a:off x="11113277" y="14884745"/>
            <a:ext cx="528344" cy="3388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2202" dirty="0">
                <a:solidFill>
                  <a:schemeClr val="tx2">
                    <a:lumMod val="75000"/>
                  </a:schemeClr>
                </a:solidFill>
              </a:rPr>
              <a:t>50</a:t>
            </a:r>
          </a:p>
        </p:txBody>
      </p:sp>
      <p:sp>
        <p:nvSpPr>
          <p:cNvPr id="2322" name="TextBox 2321">
            <a:extLst>
              <a:ext uri="{FF2B5EF4-FFF2-40B4-BE49-F238E27FC236}">
                <a16:creationId xmlns:a16="http://schemas.microsoft.com/office/drawing/2014/main" id="{9A6FF7E5-B264-F824-8D20-EF48350DA4C1}"/>
              </a:ext>
            </a:extLst>
          </p:cNvPr>
          <p:cNvSpPr txBox="1"/>
          <p:nvPr/>
        </p:nvSpPr>
        <p:spPr>
          <a:xfrm>
            <a:off x="11113277" y="15717978"/>
            <a:ext cx="528344" cy="3388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2202" dirty="0">
                <a:solidFill>
                  <a:schemeClr val="tx2">
                    <a:lumMod val="75000"/>
                  </a:schemeClr>
                </a:solidFill>
              </a:rPr>
              <a:t>25</a:t>
            </a:r>
          </a:p>
        </p:txBody>
      </p:sp>
      <p:sp>
        <p:nvSpPr>
          <p:cNvPr id="2330" name="TextBox 2329">
            <a:extLst>
              <a:ext uri="{FF2B5EF4-FFF2-40B4-BE49-F238E27FC236}">
                <a16:creationId xmlns:a16="http://schemas.microsoft.com/office/drawing/2014/main" id="{AA1ED9A6-934E-0A19-8691-43EED614416A}"/>
              </a:ext>
            </a:extLst>
          </p:cNvPr>
          <p:cNvSpPr txBox="1"/>
          <p:nvPr/>
        </p:nvSpPr>
        <p:spPr>
          <a:xfrm>
            <a:off x="11113277" y="16543867"/>
            <a:ext cx="528344" cy="3388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2202" dirty="0">
                <a:solidFill>
                  <a:schemeClr val="tx2">
                    <a:lumMod val="75000"/>
                  </a:schemeClr>
                </a:solidFill>
              </a:rPr>
              <a:t>0</a:t>
            </a:r>
          </a:p>
        </p:txBody>
      </p:sp>
      <p:sp>
        <p:nvSpPr>
          <p:cNvPr id="81" name="Rectangle: Rounded Corners 118">
            <a:extLst>
              <a:ext uri="{FF2B5EF4-FFF2-40B4-BE49-F238E27FC236}">
                <a16:creationId xmlns:a16="http://schemas.microsoft.com/office/drawing/2014/main" id="{469C6AF4-A010-E048-D4C9-D057E6E1AD1F}"/>
              </a:ext>
            </a:extLst>
          </p:cNvPr>
          <p:cNvSpPr/>
          <p:nvPr/>
        </p:nvSpPr>
        <p:spPr>
          <a:xfrm>
            <a:off x="17457892" y="12685722"/>
            <a:ext cx="7697859" cy="4761091"/>
          </a:xfrm>
          <a:prstGeom prst="roundRect">
            <a:avLst>
              <a:gd name="adj" fmla="val 9799"/>
            </a:avLst>
          </a:prstGeom>
          <a:solidFill>
            <a:schemeClr val="bg1">
              <a:alpha val="75000"/>
            </a:schemeClr>
          </a:solidFill>
          <a:ln w="6350">
            <a:solidFill>
              <a:srgbClr val="91C3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2" dirty="0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7FBF8392-B0FF-C167-3775-8D11D9406115}"/>
              </a:ext>
            </a:extLst>
          </p:cNvPr>
          <p:cNvGrpSpPr/>
          <p:nvPr/>
        </p:nvGrpSpPr>
        <p:grpSpPr>
          <a:xfrm>
            <a:off x="17581068" y="12816920"/>
            <a:ext cx="7517387" cy="4627921"/>
            <a:chOff x="7259850" y="4836361"/>
            <a:chExt cx="3146561" cy="1652809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DF89507E-AF9A-66E7-E07B-AFFBD3939DBC}"/>
                </a:ext>
              </a:extLst>
            </p:cNvPr>
            <p:cNvGrpSpPr/>
            <p:nvPr/>
          </p:nvGrpSpPr>
          <p:grpSpPr>
            <a:xfrm>
              <a:off x="8626913" y="4836361"/>
              <a:ext cx="867681" cy="154001"/>
              <a:chOff x="7540466" y="5022932"/>
              <a:chExt cx="867681" cy="154001"/>
            </a:xfrm>
          </p:grpSpPr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E620232D-D4C2-E724-310C-0646182EDCCD}"/>
                  </a:ext>
                </a:extLst>
              </p:cNvPr>
              <p:cNvSpPr txBox="1"/>
              <p:nvPr/>
            </p:nvSpPr>
            <p:spPr>
              <a:xfrm>
                <a:off x="7651238" y="5022932"/>
                <a:ext cx="756909" cy="1540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2" b="1" dirty="0">
                    <a:solidFill>
                      <a:schemeClr val="tx2">
                        <a:lumMod val="75000"/>
                      </a:schemeClr>
                    </a:solidFill>
                  </a:rPr>
                  <a:t>EFG 10 mg/kg</a:t>
                </a: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7F7DBC49-AFF6-DE13-C1B4-EDF1E5FEF661}"/>
                  </a:ext>
                </a:extLst>
              </p:cNvPr>
              <p:cNvSpPr/>
              <p:nvPr/>
            </p:nvSpPr>
            <p:spPr>
              <a:xfrm>
                <a:off x="7540466" y="5053504"/>
                <a:ext cx="114822" cy="97970"/>
              </a:xfrm>
              <a:prstGeom prst="rect">
                <a:avLst/>
              </a:prstGeom>
              <a:solidFill>
                <a:srgbClr val="91C3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2"/>
              </a:p>
            </p:txBody>
          </p:sp>
        </p:grpSp>
        <p:graphicFrame>
          <p:nvGraphicFramePr>
            <p:cNvPr id="84" name="Chart 83">
              <a:extLst>
                <a:ext uri="{FF2B5EF4-FFF2-40B4-BE49-F238E27FC236}">
                  <a16:creationId xmlns:a16="http://schemas.microsoft.com/office/drawing/2014/main" id="{2BB510F1-491A-B8C0-E1D7-AB11D231E67B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878646449"/>
                </p:ext>
              </p:extLst>
            </p:nvPr>
          </p:nvGraphicFramePr>
          <p:xfrm>
            <a:off x="7356385" y="4900364"/>
            <a:ext cx="1399296" cy="158880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CCFCD246-B857-4A77-A343-12666B8BE9B1}"/>
                </a:ext>
              </a:extLst>
            </p:cNvPr>
            <p:cNvSpPr txBox="1"/>
            <p:nvPr/>
          </p:nvSpPr>
          <p:spPr>
            <a:xfrm rot="16200000">
              <a:off x="6708456" y="5483444"/>
              <a:ext cx="1283280" cy="1804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2" b="1" dirty="0">
                  <a:solidFill>
                    <a:schemeClr val="tx2">
                      <a:lumMod val="75000"/>
                    </a:schemeClr>
                  </a:solidFill>
                </a:rPr>
                <a:t>Percentage of Participants, %</a:t>
              </a:r>
            </a:p>
          </p:txBody>
        </p:sp>
        <p:graphicFrame>
          <p:nvGraphicFramePr>
            <p:cNvPr id="86" name="Chart 85">
              <a:extLst>
                <a:ext uri="{FF2B5EF4-FFF2-40B4-BE49-F238E27FC236}">
                  <a16:creationId xmlns:a16="http://schemas.microsoft.com/office/drawing/2014/main" id="{C70B65CB-FB32-A41D-C6B6-0DC6EE72C4E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331160621"/>
                </p:ext>
              </p:extLst>
            </p:nvPr>
          </p:nvGraphicFramePr>
          <p:xfrm>
            <a:off x="8543984" y="4896032"/>
            <a:ext cx="1862427" cy="152088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55ECC377-7A71-DED1-3E01-41CDA42BD3FA}"/>
                </a:ext>
              </a:extLst>
            </p:cNvPr>
            <p:cNvSpPr txBox="1"/>
            <p:nvPr/>
          </p:nvSpPr>
          <p:spPr>
            <a:xfrm>
              <a:off x="8901004" y="6333086"/>
              <a:ext cx="1370793" cy="1428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999" b="1" dirty="0">
                  <a:solidFill>
                    <a:schemeClr val="tx2">
                      <a:lumMod val="75000"/>
                    </a:schemeClr>
                  </a:solidFill>
                </a:rPr>
                <a:t>Percentage of Participants, %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E9987ECA-6D88-CC68-E269-3C3C6D2F208D}"/>
                </a:ext>
              </a:extLst>
            </p:cNvPr>
            <p:cNvSpPr txBox="1"/>
            <p:nvPr/>
          </p:nvSpPr>
          <p:spPr>
            <a:xfrm rot="16200000">
              <a:off x="8162135" y="5520207"/>
              <a:ext cx="843261" cy="1804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2" b="1" dirty="0">
                  <a:solidFill>
                    <a:schemeClr val="tx2">
                      <a:lumMod val="75000"/>
                    </a:schemeClr>
                  </a:solidFill>
                </a:rPr>
                <a:t>Infections by Cycle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33C16841-AF51-3F7F-7483-BB3B1005D4ED}"/>
                </a:ext>
              </a:extLst>
            </p:cNvPr>
            <p:cNvSpPr txBox="1"/>
            <p:nvPr/>
          </p:nvSpPr>
          <p:spPr>
            <a:xfrm rot="16200000">
              <a:off x="10217771" y="6257608"/>
              <a:ext cx="169170" cy="1287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1999" dirty="0">
                  <a:solidFill>
                    <a:schemeClr val="tx2">
                      <a:lumMod val="75000"/>
                    </a:schemeClr>
                  </a:solidFill>
                </a:rPr>
                <a:t>100</a:t>
              </a:r>
            </a:p>
          </p:txBody>
        </p: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CDCC65BD-01AA-ADFD-D838-63F4E16F84A0}"/>
                </a:ext>
              </a:extLst>
            </p:cNvPr>
            <p:cNvCxnSpPr>
              <a:cxnSpLocks/>
            </p:cNvCxnSpPr>
            <p:nvPr/>
          </p:nvCxnSpPr>
          <p:spPr>
            <a:xfrm>
              <a:off x="10305068" y="5042418"/>
              <a:ext cx="0" cy="1183926"/>
            </a:xfrm>
            <a:prstGeom prst="line">
              <a:avLst/>
            </a:prstGeom>
            <a:ln w="6350">
              <a:solidFill>
                <a:srgbClr val="D9D9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B37D50B9-EF15-FBD2-CF23-C2A8552E6D01}"/>
                </a:ext>
              </a:extLst>
            </p:cNvPr>
            <p:cNvSpPr/>
            <p:nvPr/>
          </p:nvSpPr>
          <p:spPr>
            <a:xfrm>
              <a:off x="10075486" y="5042418"/>
              <a:ext cx="226868" cy="1183926"/>
            </a:xfrm>
            <a:prstGeom prst="rect">
              <a:avLst/>
            </a:prstGeom>
            <a:pattFill prst="wdDnDiag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202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55DAE05-D279-29B7-4D4C-C4D114C4726C}"/>
              </a:ext>
            </a:extLst>
          </p:cNvPr>
          <p:cNvGrpSpPr/>
          <p:nvPr/>
        </p:nvGrpSpPr>
        <p:grpSpPr>
          <a:xfrm>
            <a:off x="18085496" y="13211286"/>
            <a:ext cx="578623" cy="3663920"/>
            <a:chOff x="4342346" y="5091482"/>
            <a:chExt cx="242195" cy="1308527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3C340C5C-6CCB-729C-951D-12EE512C6B32}"/>
                </a:ext>
              </a:extLst>
            </p:cNvPr>
            <p:cNvSpPr txBox="1"/>
            <p:nvPr/>
          </p:nvSpPr>
          <p:spPr>
            <a:xfrm>
              <a:off x="4342346" y="5091482"/>
              <a:ext cx="242195" cy="1210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2202" dirty="0">
                  <a:solidFill>
                    <a:schemeClr val="tx2">
                      <a:lumMod val="75000"/>
                    </a:schemeClr>
                  </a:solidFill>
                </a:rPr>
                <a:t>100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2C541BB3-DFBF-93E6-E705-5AED3F6CECAA}"/>
                </a:ext>
              </a:extLst>
            </p:cNvPr>
            <p:cNvSpPr txBox="1"/>
            <p:nvPr/>
          </p:nvSpPr>
          <p:spPr>
            <a:xfrm>
              <a:off x="4342346" y="5386024"/>
              <a:ext cx="242195" cy="1210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2202" dirty="0">
                  <a:solidFill>
                    <a:schemeClr val="tx2">
                      <a:lumMod val="75000"/>
                    </a:schemeClr>
                  </a:solidFill>
                </a:rPr>
                <a:t>75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5A16BA2-758D-8F37-D321-28EF82D2E2B1}"/>
                </a:ext>
              </a:extLst>
            </p:cNvPr>
            <p:cNvSpPr txBox="1"/>
            <p:nvPr/>
          </p:nvSpPr>
          <p:spPr>
            <a:xfrm>
              <a:off x="4342346" y="5688521"/>
              <a:ext cx="242195" cy="1210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2202" dirty="0">
                  <a:solidFill>
                    <a:schemeClr val="tx2">
                      <a:lumMod val="75000"/>
                    </a:schemeClr>
                  </a:solidFill>
                </a:rPr>
                <a:t>50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4DCF15AB-C9A7-01CD-21E8-A9E00D7AD10D}"/>
                </a:ext>
              </a:extLst>
            </p:cNvPr>
            <p:cNvSpPr txBox="1"/>
            <p:nvPr/>
          </p:nvSpPr>
          <p:spPr>
            <a:xfrm>
              <a:off x="4342346" y="5981802"/>
              <a:ext cx="242195" cy="1210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2202" dirty="0">
                  <a:solidFill>
                    <a:schemeClr val="tx2">
                      <a:lumMod val="75000"/>
                    </a:schemeClr>
                  </a:solidFill>
                </a:rPr>
                <a:t>25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25998982-18CC-A4CA-9717-F2CC9A1DA1FB}"/>
                </a:ext>
              </a:extLst>
            </p:cNvPr>
            <p:cNvSpPr txBox="1"/>
            <p:nvPr/>
          </p:nvSpPr>
          <p:spPr>
            <a:xfrm>
              <a:off x="4342346" y="6278984"/>
              <a:ext cx="242195" cy="1210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2202" dirty="0">
                  <a:solidFill>
                    <a:schemeClr val="tx2">
                      <a:lumMod val="75000"/>
                    </a:schemeClr>
                  </a:solidFill>
                </a:rPr>
                <a:t>0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4C36D2C-0B0A-B583-898E-D3F9DBD9513E}"/>
              </a:ext>
            </a:extLst>
          </p:cNvPr>
          <p:cNvGrpSpPr/>
          <p:nvPr/>
        </p:nvGrpSpPr>
        <p:grpSpPr>
          <a:xfrm rot="16200000">
            <a:off x="22760082" y="15363227"/>
            <a:ext cx="313013" cy="3078892"/>
            <a:chOff x="4249093" y="5085123"/>
            <a:chExt cx="242198" cy="1288735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57EB66C-12C2-BF1C-62CB-67E9BDF0BC50}"/>
                </a:ext>
              </a:extLst>
            </p:cNvPr>
            <p:cNvSpPr txBox="1"/>
            <p:nvPr/>
          </p:nvSpPr>
          <p:spPr>
            <a:xfrm>
              <a:off x="4249093" y="5085123"/>
              <a:ext cx="242198" cy="1287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999" dirty="0">
                  <a:solidFill>
                    <a:schemeClr val="tx2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80928E4D-FA2F-982D-D9C9-6D369E509B4C}"/>
                </a:ext>
              </a:extLst>
            </p:cNvPr>
            <p:cNvSpPr txBox="1"/>
            <p:nvPr/>
          </p:nvSpPr>
          <p:spPr>
            <a:xfrm>
              <a:off x="4249093" y="5665736"/>
              <a:ext cx="242194" cy="1287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999" dirty="0">
                  <a:solidFill>
                    <a:schemeClr val="tx2">
                      <a:lumMod val="75000"/>
                    </a:schemeClr>
                  </a:solidFill>
                </a:rPr>
                <a:t>25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4734CF9-585C-BDF7-9340-2DEB2FAFD5C4}"/>
                </a:ext>
              </a:extLst>
            </p:cNvPr>
            <p:cNvSpPr txBox="1"/>
            <p:nvPr/>
          </p:nvSpPr>
          <p:spPr>
            <a:xfrm>
              <a:off x="4249093" y="6245085"/>
              <a:ext cx="242194" cy="1287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999" dirty="0">
                  <a:solidFill>
                    <a:schemeClr val="tx2">
                      <a:lumMod val="75000"/>
                    </a:schemeClr>
                  </a:solidFill>
                </a:rPr>
                <a:t>50</a:t>
              </a:r>
            </a:p>
          </p:txBody>
        </p:sp>
      </p:grpSp>
      <p:sp>
        <p:nvSpPr>
          <p:cNvPr id="2315" name="object 61">
            <a:extLst>
              <a:ext uri="{FF2B5EF4-FFF2-40B4-BE49-F238E27FC236}">
                <a16:creationId xmlns:a16="http://schemas.microsoft.com/office/drawing/2014/main" id="{CF23DA4C-E5B3-F9D0-7A15-BDE1B722E30C}"/>
              </a:ext>
            </a:extLst>
          </p:cNvPr>
          <p:cNvSpPr txBox="1"/>
          <p:nvPr/>
        </p:nvSpPr>
        <p:spPr>
          <a:xfrm>
            <a:off x="712985" y="25785653"/>
            <a:ext cx="14517490" cy="1739717"/>
          </a:xfrm>
          <a:prstGeom prst="rect">
            <a:avLst/>
          </a:prstGeom>
        </p:spPr>
        <p:txBody>
          <a:bodyPr vert="horz" wrap="square" lIns="0" tIns="16901" rIns="0" bIns="0" rtlCol="0">
            <a:spAutoFit/>
          </a:bodyPr>
          <a:lstStyle/>
          <a:p>
            <a:pPr marL="16901">
              <a:tabLst>
                <a:tab pos="209907" algn="l"/>
              </a:tabLst>
              <a:defRPr/>
            </a:pPr>
            <a:r>
              <a:rPr lang="en-US" sz="1599" b="1" cap="all" dirty="0">
                <a:solidFill>
                  <a:schemeClr val="accent3"/>
                </a:solidFill>
                <a:cs typeface="Calibri"/>
              </a:rPr>
              <a:t>abbreviations and FOOTNOTES</a:t>
            </a:r>
          </a:p>
          <a:p>
            <a:r>
              <a:rPr lang="en-US" sz="1599" dirty="0">
                <a:solidFill>
                  <a:schemeClr val="tx2">
                    <a:lumMod val="75000"/>
                  </a:schemeClr>
                </a:solidFill>
              </a:rPr>
              <a:t>AE, adverse event; C, cycle number; EFG, efgartigimod; FcRn, </a:t>
            </a:r>
            <a:r>
              <a:rPr lang="en-US" sz="1599" spc="-11" dirty="0">
                <a:solidFill>
                  <a:schemeClr val="tx2">
                    <a:lumMod val="75000"/>
                  </a:schemeClr>
                </a:solidFill>
                <a:cs typeface="Calibri"/>
              </a:rPr>
              <a:t>neonatal Fc receptor;</a:t>
            </a:r>
            <a:r>
              <a:rPr lang="en-US" sz="1599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599" dirty="0" err="1">
                <a:solidFill>
                  <a:schemeClr val="tx2">
                    <a:lumMod val="75000"/>
                  </a:schemeClr>
                </a:solidFill>
              </a:rPr>
              <a:t>gMG</a:t>
            </a:r>
            <a:r>
              <a:rPr lang="en-US" sz="1599" dirty="0">
                <a:solidFill>
                  <a:schemeClr val="tx2">
                    <a:lumMod val="75000"/>
                  </a:schemeClr>
                </a:solidFill>
              </a:rPr>
              <a:t>, generalized myasthenia gravis; IgG, immunoglobulin G; ITP, immune thrombocytopenia; IV, intravenous; MG-ADL, Myasthenia Gravis Activities of Daily Living; NSIST, nonsteroidal immunosuppressive therapy; OLE, open-label extension; PY, patient-year(s); </a:t>
            </a:r>
            <a:br>
              <a:rPr lang="en-US" sz="1599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1599" dirty="0">
                <a:solidFill>
                  <a:schemeClr val="tx2">
                    <a:lumMod val="75000"/>
                  </a:schemeClr>
                </a:solidFill>
              </a:rPr>
              <a:t>TEAE, treatment-emergent adverse event; TPO-RA, thrombopoietin receptor agonist. </a:t>
            </a:r>
          </a:p>
          <a:p>
            <a:r>
              <a:rPr lang="en-US" sz="1599" dirty="0">
                <a:solidFill>
                  <a:schemeClr val="tx2">
                    <a:lumMod val="75000"/>
                  </a:schemeClr>
                </a:solidFill>
              </a:rPr>
              <a:t>*</a:t>
            </a:r>
            <a:r>
              <a:rPr lang="en-GB" sz="1599" dirty="0">
                <a:solidFill>
                  <a:schemeClr val="tx2">
                    <a:lumMod val="75000"/>
                  </a:schemeClr>
                </a:solidFill>
              </a:rPr>
              <a:t>The dosing schedule could change to every other week from Weeks 4–15 in participants who achieved platelet counts of ≥100×10</a:t>
            </a:r>
            <a:r>
              <a:rPr lang="en-GB" sz="1599" baseline="30000" dirty="0">
                <a:solidFill>
                  <a:schemeClr val="tx2">
                    <a:lumMod val="75000"/>
                  </a:schemeClr>
                </a:solidFill>
              </a:rPr>
              <a:t>9</a:t>
            </a:r>
            <a:r>
              <a:rPr lang="en-GB" sz="1599" dirty="0">
                <a:solidFill>
                  <a:schemeClr val="tx2">
                    <a:lumMod val="75000"/>
                  </a:schemeClr>
                </a:solidFill>
              </a:rPr>
              <a:t>/L for 3 out of 4 consecutive weeks, including the last of these weeks. Treatment could change from every other week to weekly in participants whose platelet counts decreased to &lt;100×10</a:t>
            </a:r>
            <a:r>
              <a:rPr lang="en-GB" sz="1599" baseline="30000" dirty="0">
                <a:solidFill>
                  <a:schemeClr val="tx2">
                    <a:lumMod val="75000"/>
                  </a:schemeClr>
                </a:solidFill>
              </a:rPr>
              <a:t>9</a:t>
            </a:r>
            <a:r>
              <a:rPr lang="en-GB" sz="1599" dirty="0">
                <a:solidFill>
                  <a:schemeClr val="tx2">
                    <a:lumMod val="75000"/>
                  </a:schemeClr>
                </a:solidFill>
              </a:rPr>
              <a:t>/L for 2 consecutive weeks or &lt;30×10</a:t>
            </a:r>
            <a:r>
              <a:rPr lang="en-GB" sz="1599" baseline="30000" dirty="0">
                <a:solidFill>
                  <a:schemeClr val="tx2">
                    <a:lumMod val="75000"/>
                  </a:schemeClr>
                </a:solidFill>
              </a:rPr>
              <a:t>9</a:t>
            </a:r>
            <a:r>
              <a:rPr lang="en-GB" sz="1599" dirty="0">
                <a:solidFill>
                  <a:schemeClr val="tx2">
                    <a:lumMod val="75000"/>
                  </a:schemeClr>
                </a:solidFill>
              </a:rPr>
              <a:t>/L for 1 week, or in participants who received rescue therapy.</a:t>
            </a:r>
            <a:r>
              <a:rPr lang="en-US" sz="1599" baseline="30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599" b="1" baseline="30000" dirty="0">
                <a:solidFill>
                  <a:srgbClr val="434343"/>
                </a:solidFill>
              </a:rPr>
              <a:t>†</a:t>
            </a:r>
            <a:r>
              <a:rPr lang="en-US" sz="1599" dirty="0">
                <a:solidFill>
                  <a:schemeClr val="tx2">
                    <a:lumMod val="75000"/>
                  </a:schemeClr>
                </a:solidFill>
              </a:rPr>
              <a:t>Incidence rate calculated as number of events per patient-year of follow-up. </a:t>
            </a: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6E1A3AA2-875A-54F9-E46B-E72A1DB03CAF}"/>
              </a:ext>
            </a:extLst>
          </p:cNvPr>
          <p:cNvGrpSpPr/>
          <p:nvPr/>
        </p:nvGrpSpPr>
        <p:grpSpPr>
          <a:xfrm>
            <a:off x="10593289" y="5843183"/>
            <a:ext cx="29168824" cy="6574839"/>
            <a:chOff x="10593286" y="6434851"/>
            <a:chExt cx="29168827" cy="6574838"/>
          </a:xfrm>
        </p:grpSpPr>
        <p:grpSp>
          <p:nvGrpSpPr>
            <p:cNvPr id="231" name="Group 230">
              <a:extLst>
                <a:ext uri="{FF2B5EF4-FFF2-40B4-BE49-F238E27FC236}">
                  <a16:creationId xmlns:a16="http://schemas.microsoft.com/office/drawing/2014/main" id="{C7AC762D-E491-0756-666F-50310FF1CD69}"/>
                </a:ext>
              </a:extLst>
            </p:cNvPr>
            <p:cNvGrpSpPr/>
            <p:nvPr/>
          </p:nvGrpSpPr>
          <p:grpSpPr>
            <a:xfrm>
              <a:off x="10593286" y="6434851"/>
              <a:ext cx="6752783" cy="6574838"/>
              <a:chOff x="3945240" y="2214466"/>
              <a:chExt cx="2411676" cy="2348131"/>
            </a:xfrm>
          </p:grpSpPr>
          <p:sp>
            <p:nvSpPr>
              <p:cNvPr id="51" name="Rectangle: Rounded Corners 3251">
                <a:extLst>
                  <a:ext uri="{FF2B5EF4-FFF2-40B4-BE49-F238E27FC236}">
                    <a16:creationId xmlns:a16="http://schemas.microsoft.com/office/drawing/2014/main" id="{5BD82472-2539-B0C4-BD6B-644F413A22D7}"/>
                  </a:ext>
                </a:extLst>
              </p:cNvPr>
              <p:cNvSpPr/>
              <p:nvPr/>
            </p:nvSpPr>
            <p:spPr>
              <a:xfrm>
                <a:off x="3946381" y="2305755"/>
                <a:ext cx="2410535" cy="2256842"/>
              </a:xfrm>
              <a:prstGeom prst="roundRect">
                <a:avLst>
                  <a:gd name="adj" fmla="val 6648"/>
                </a:avLst>
              </a:prstGeom>
              <a:solidFill>
                <a:schemeClr val="bg1"/>
              </a:solidFill>
              <a:ln w="6350">
                <a:solidFill>
                  <a:srgbClr val="F19E6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2" dirty="0"/>
              </a:p>
            </p:txBody>
          </p:sp>
          <p:sp>
            <p:nvSpPr>
              <p:cNvPr id="52" name="Rectangle: Rounded Corners 3252">
                <a:extLst>
                  <a:ext uri="{FF2B5EF4-FFF2-40B4-BE49-F238E27FC236}">
                    <a16:creationId xmlns:a16="http://schemas.microsoft.com/office/drawing/2014/main" id="{69933F68-29B9-239B-FA22-A2EE44D7358B}"/>
                  </a:ext>
                </a:extLst>
              </p:cNvPr>
              <p:cNvSpPr/>
              <p:nvPr/>
            </p:nvSpPr>
            <p:spPr>
              <a:xfrm>
                <a:off x="4061533" y="2214466"/>
                <a:ext cx="2198542" cy="182880"/>
              </a:xfrm>
              <a:prstGeom prst="roundRect">
                <a:avLst>
                  <a:gd name="adj" fmla="val 50000"/>
                </a:avLst>
              </a:prstGeom>
              <a:solidFill>
                <a:srgbClr val="F19E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001" dirty="0"/>
                  <a:t>Generalized Myasthenia Gravis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CE4FD3D-6535-98D2-F465-B2288B2D7DDC}"/>
                  </a:ext>
                </a:extLst>
              </p:cNvPr>
              <p:cNvSpPr txBox="1"/>
              <p:nvPr/>
            </p:nvSpPr>
            <p:spPr>
              <a:xfrm>
                <a:off x="4176013" y="2698795"/>
                <a:ext cx="652757" cy="2750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2" b="1" dirty="0">
                    <a:solidFill>
                      <a:srgbClr val="F19E65"/>
                    </a:solidFill>
                  </a:rPr>
                  <a:t>EFG:</a:t>
                </a:r>
                <a:r>
                  <a:rPr lang="en-US" sz="2202" dirty="0">
                    <a:solidFill>
                      <a:srgbClr val="F19E65"/>
                    </a:solidFill>
                  </a:rPr>
                  <a:t> n=84</a:t>
                </a:r>
              </a:p>
              <a:p>
                <a:r>
                  <a:rPr lang="en-US" sz="2202" b="1" dirty="0">
                    <a:solidFill>
                      <a:srgbClr val="F19E65"/>
                    </a:solidFill>
                  </a:rPr>
                  <a:t>Placebo:</a:t>
                </a:r>
                <a:r>
                  <a:rPr lang="en-US" sz="2202" dirty="0">
                    <a:solidFill>
                      <a:srgbClr val="F19E65"/>
                    </a:solidFill>
                  </a:rPr>
                  <a:t> n=83</a:t>
                </a:r>
              </a:p>
            </p:txBody>
          </p:sp>
          <p:sp>
            <p:nvSpPr>
              <p:cNvPr id="2305" name="TextBox 2304">
                <a:extLst>
                  <a:ext uri="{FF2B5EF4-FFF2-40B4-BE49-F238E27FC236}">
                    <a16:creationId xmlns:a16="http://schemas.microsoft.com/office/drawing/2014/main" id="{0D894FEB-1B55-75C6-3BC5-4E557D9BDF9A}"/>
                  </a:ext>
                </a:extLst>
              </p:cNvPr>
              <p:cNvSpPr txBox="1"/>
              <p:nvPr/>
            </p:nvSpPr>
            <p:spPr>
              <a:xfrm>
                <a:off x="4176013" y="3259412"/>
                <a:ext cx="2143681" cy="638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33355" indent="-333355"/>
                <a:r>
                  <a:rPr lang="en-US" sz="2202" b="1" dirty="0">
                    <a:solidFill>
                      <a:srgbClr val="F19E65"/>
                    </a:solidFill>
                  </a:rPr>
                  <a:t>Study duration: up to 26 weeks</a:t>
                </a:r>
              </a:p>
              <a:p>
                <a:pPr marL="333355" indent="-333355">
                  <a:buFont typeface="Wingdings" panose="05000000000000000000" pitchFamily="2" charset="2"/>
                  <a:buChar char="§"/>
                </a:pPr>
                <a:r>
                  <a:rPr lang="en-US" sz="2202" dirty="0">
                    <a:solidFill>
                      <a:srgbClr val="F19E65"/>
                    </a:solidFill>
                  </a:rPr>
                  <a:t>Initiation – cycles of 4 weekly infusions</a:t>
                </a:r>
              </a:p>
              <a:p>
                <a:pPr marL="333355" indent="-333355">
                  <a:buFont typeface="Wingdings" panose="05000000000000000000" pitchFamily="2" charset="2"/>
                  <a:buChar char="§"/>
                </a:pPr>
                <a:r>
                  <a:rPr lang="en-GB" sz="2202" dirty="0">
                    <a:solidFill>
                      <a:srgbClr val="F19E65"/>
                    </a:solidFill>
                  </a:rPr>
                  <a:t>Subsequent cycles administered according to </a:t>
                </a:r>
                <a:br>
                  <a:rPr lang="en-GB" sz="2202" dirty="0">
                    <a:solidFill>
                      <a:srgbClr val="F19E65"/>
                    </a:solidFill>
                  </a:rPr>
                </a:br>
                <a:r>
                  <a:rPr lang="en-GB" sz="2202" dirty="0">
                    <a:solidFill>
                      <a:srgbClr val="F19E65"/>
                    </a:solidFill>
                  </a:rPr>
                  <a:t>individual clinical response (MG-ADL score</a:t>
                </a:r>
                <a:r>
                  <a:rPr lang="en-US" sz="2202" dirty="0">
                    <a:solidFill>
                      <a:srgbClr val="F19E65"/>
                    </a:solidFill>
                  </a:rPr>
                  <a:t>)</a:t>
                </a:r>
                <a:br>
                  <a:rPr lang="en-US" sz="2202" dirty="0">
                    <a:solidFill>
                      <a:srgbClr val="F19E65"/>
                    </a:solidFill>
                  </a:rPr>
                </a:br>
                <a:r>
                  <a:rPr lang="en-US" sz="2202" dirty="0">
                    <a:solidFill>
                      <a:srgbClr val="F19E65"/>
                    </a:solidFill>
                  </a:rPr>
                  <a:t>at least 8 weeks from initiation of previous cycle</a:t>
                </a:r>
                <a:endParaRPr lang="en-GB" sz="2202" dirty="0">
                  <a:solidFill>
                    <a:srgbClr val="F19E65"/>
                  </a:solidFill>
                </a:endParaRPr>
              </a:p>
            </p:txBody>
          </p:sp>
          <p:sp>
            <p:nvSpPr>
              <p:cNvPr id="2307" name="TextBox 2306">
                <a:extLst>
                  <a:ext uri="{FF2B5EF4-FFF2-40B4-BE49-F238E27FC236}">
                    <a16:creationId xmlns:a16="http://schemas.microsoft.com/office/drawing/2014/main" id="{DDB5EBF8-54E2-28D8-DB3D-5BD2D84F5991}"/>
                  </a:ext>
                </a:extLst>
              </p:cNvPr>
              <p:cNvSpPr txBox="1"/>
              <p:nvPr/>
            </p:nvSpPr>
            <p:spPr>
              <a:xfrm>
                <a:off x="4176013" y="2470765"/>
                <a:ext cx="756012" cy="1540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2" b="1" dirty="0">
                    <a:solidFill>
                      <a:srgbClr val="F19E65"/>
                    </a:solidFill>
                  </a:rPr>
                  <a:t>Phase 3 ADAPT</a:t>
                </a:r>
                <a:r>
                  <a:rPr lang="en-US" sz="2202" b="1" baseline="30000" dirty="0">
                    <a:solidFill>
                      <a:srgbClr val="F19E65"/>
                    </a:solidFill>
                  </a:rPr>
                  <a:t>4</a:t>
                </a:r>
                <a:r>
                  <a:rPr lang="en-US" sz="2202" b="1" dirty="0">
                    <a:solidFill>
                      <a:srgbClr val="F19E65"/>
                    </a:solidFill>
                  </a:rPr>
                  <a:t> </a:t>
                </a:r>
              </a:p>
            </p:txBody>
          </p:sp>
          <p:sp>
            <p:nvSpPr>
              <p:cNvPr id="2308" name="TextBox 2307">
                <a:extLst>
                  <a:ext uri="{FF2B5EF4-FFF2-40B4-BE49-F238E27FC236}">
                    <a16:creationId xmlns:a16="http://schemas.microsoft.com/office/drawing/2014/main" id="{7C14A224-8BB4-C0F2-4B44-16E6DE292C33}"/>
                  </a:ext>
                </a:extLst>
              </p:cNvPr>
              <p:cNvSpPr txBox="1"/>
              <p:nvPr/>
            </p:nvSpPr>
            <p:spPr>
              <a:xfrm>
                <a:off x="4176013" y="3049374"/>
                <a:ext cx="755165" cy="1540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2" b="1" dirty="0">
                    <a:solidFill>
                      <a:srgbClr val="F19E65"/>
                    </a:solidFill>
                  </a:rPr>
                  <a:t>EFG 10 mg/kg IV</a:t>
                </a:r>
              </a:p>
            </p:txBody>
          </p:sp>
          <p:sp>
            <p:nvSpPr>
              <p:cNvPr id="2310" name="TextBox 2309">
                <a:extLst>
                  <a:ext uri="{FF2B5EF4-FFF2-40B4-BE49-F238E27FC236}">
                    <a16:creationId xmlns:a16="http://schemas.microsoft.com/office/drawing/2014/main" id="{19237E1D-5F82-2616-CB51-D61C87E0FC45}"/>
                  </a:ext>
                </a:extLst>
              </p:cNvPr>
              <p:cNvSpPr txBox="1"/>
              <p:nvPr/>
            </p:nvSpPr>
            <p:spPr>
              <a:xfrm>
                <a:off x="4176013" y="3891160"/>
                <a:ext cx="2014405" cy="638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33355" indent="-333355"/>
                <a:r>
                  <a:rPr lang="en-US" sz="2202" b="1" dirty="0">
                    <a:solidFill>
                      <a:srgbClr val="F19E65"/>
                    </a:solidFill>
                  </a:rPr>
                  <a:t>Concomitant therapy at baseline: </a:t>
                </a:r>
                <a:endParaRPr lang="en-US" sz="2202" dirty="0">
                  <a:solidFill>
                    <a:srgbClr val="F19E65"/>
                  </a:solidFill>
                </a:endParaRPr>
              </a:p>
              <a:p>
                <a:pPr marL="333355" indent="-333355">
                  <a:buFont typeface="Wingdings" panose="05000000000000000000" pitchFamily="2" charset="2"/>
                  <a:buChar char="§"/>
                </a:pPr>
                <a:r>
                  <a:rPr lang="en-GB" sz="2202" dirty="0">
                    <a:solidFill>
                      <a:srgbClr val="F19E65"/>
                    </a:solidFill>
                  </a:rPr>
                  <a:t>Acetylcholinesterase inhibitors (EFG: 85%; </a:t>
                </a:r>
                <a:br>
                  <a:rPr lang="en-GB" sz="2202" dirty="0">
                    <a:solidFill>
                      <a:srgbClr val="F19E65"/>
                    </a:solidFill>
                  </a:rPr>
                </a:br>
                <a:r>
                  <a:rPr lang="en-GB" sz="2202" dirty="0">
                    <a:solidFill>
                      <a:srgbClr val="F19E65"/>
                    </a:solidFill>
                  </a:rPr>
                  <a:t>placebo: 81%) </a:t>
                </a:r>
              </a:p>
              <a:p>
                <a:pPr marL="333355" indent="-333355">
                  <a:buFont typeface="Wingdings" panose="05000000000000000000" pitchFamily="2" charset="2"/>
                  <a:buChar char="§"/>
                </a:pPr>
                <a:r>
                  <a:rPr lang="en-GB" sz="2202" dirty="0">
                    <a:solidFill>
                      <a:srgbClr val="F19E65"/>
                    </a:solidFill>
                  </a:rPr>
                  <a:t>Corticosteroids (EFG: 71%; placebo: 81%)</a:t>
                </a:r>
              </a:p>
              <a:p>
                <a:pPr marL="333355" indent="-333355">
                  <a:buFont typeface="Wingdings" panose="05000000000000000000" pitchFamily="2" charset="2"/>
                  <a:buChar char="§"/>
                </a:pPr>
                <a:r>
                  <a:rPr lang="en-GB" sz="2202" dirty="0">
                    <a:solidFill>
                      <a:srgbClr val="F19E65"/>
                    </a:solidFill>
                  </a:rPr>
                  <a:t>NSISTs (EFG: 61%; placebo: 61%)</a:t>
                </a:r>
                <a:endParaRPr lang="en-US" sz="2202" dirty="0">
                  <a:solidFill>
                    <a:srgbClr val="F19E65"/>
                  </a:solidFill>
                </a:endParaRPr>
              </a:p>
            </p:txBody>
          </p:sp>
          <p:pic>
            <p:nvPicPr>
              <p:cNvPr id="2312" name="Picture 2311">
                <a:extLst>
                  <a:ext uri="{FF2B5EF4-FFF2-40B4-BE49-F238E27FC236}">
                    <a16:creationId xmlns:a16="http://schemas.microsoft.com/office/drawing/2014/main" id="{B784EF9F-B07F-596C-B42B-59EEF1248CE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/>
            </p:blipFill>
            <p:spPr>
              <a:xfrm>
                <a:off x="5155535" y="2512280"/>
                <a:ext cx="1069916" cy="663349"/>
              </a:xfrm>
              <a:prstGeom prst="rect">
                <a:avLst/>
              </a:prstGeom>
            </p:spPr>
          </p:pic>
          <p:pic>
            <p:nvPicPr>
              <p:cNvPr id="2323" name="Graphic 2322" descr="Stopwatch 25% with solid fill">
                <a:extLst>
                  <a:ext uri="{FF2B5EF4-FFF2-40B4-BE49-F238E27FC236}">
                    <a16:creationId xmlns:a16="http://schemas.microsoft.com/office/drawing/2014/main" id="{E782CDDB-D39A-8ADD-A94C-9482A331E9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3954285" y="3356205"/>
                <a:ext cx="237943" cy="238746"/>
              </a:xfrm>
              <a:prstGeom prst="rect">
                <a:avLst/>
              </a:prstGeom>
            </p:spPr>
          </p:pic>
          <p:pic>
            <p:nvPicPr>
              <p:cNvPr id="2324" name="Graphic 2323" descr="IV with solid fill">
                <a:extLst>
                  <a:ext uri="{FF2B5EF4-FFF2-40B4-BE49-F238E27FC236}">
                    <a16:creationId xmlns:a16="http://schemas.microsoft.com/office/drawing/2014/main" id="{531C36EA-4C72-674A-3268-FD0E4C9898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3945240" y="2997925"/>
                <a:ext cx="256032" cy="256898"/>
              </a:xfrm>
              <a:prstGeom prst="rect">
                <a:avLst/>
              </a:prstGeom>
            </p:spPr>
          </p:pic>
          <p:pic>
            <p:nvPicPr>
              <p:cNvPr id="2325" name="Graphic 2324" descr="Needle with solid fill">
                <a:extLst>
                  <a:ext uri="{FF2B5EF4-FFF2-40B4-BE49-F238E27FC236}">
                    <a16:creationId xmlns:a16="http://schemas.microsoft.com/office/drawing/2014/main" id="{BCC55346-758D-D0D3-AC9C-6FCE5E1306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3969737" y="3983437"/>
                <a:ext cx="207043" cy="207742"/>
              </a:xfrm>
              <a:prstGeom prst="rect">
                <a:avLst/>
              </a:prstGeom>
            </p:spPr>
          </p:pic>
          <p:grpSp>
            <p:nvGrpSpPr>
              <p:cNvPr id="2326" name="Group 2325">
                <a:extLst>
                  <a:ext uri="{FF2B5EF4-FFF2-40B4-BE49-F238E27FC236}">
                    <a16:creationId xmlns:a16="http://schemas.microsoft.com/office/drawing/2014/main" id="{AAF0FFDB-20F4-EC43-18DD-20C4A4F9D9C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981821" y="2716992"/>
                <a:ext cx="182880" cy="219208"/>
                <a:chOff x="-324870" y="1968089"/>
                <a:chExt cx="4068744" cy="4876882"/>
              </a:xfrm>
              <a:solidFill>
                <a:srgbClr val="F19E65"/>
              </a:solidFill>
            </p:grpSpPr>
            <p:sp>
              <p:nvSpPr>
                <p:cNvPr id="2327" name="Freeform 2459">
                  <a:extLst>
                    <a:ext uri="{FF2B5EF4-FFF2-40B4-BE49-F238E27FC236}">
                      <a16:creationId xmlns:a16="http://schemas.microsoft.com/office/drawing/2014/main" id="{AD95BDF9-A426-D134-0591-F668D7AFAD13}"/>
                    </a:ext>
                  </a:extLst>
                </p:cNvPr>
                <p:cNvSpPr/>
                <p:nvPr/>
              </p:nvSpPr>
              <p:spPr>
                <a:xfrm>
                  <a:off x="494042" y="1968089"/>
                  <a:ext cx="2349247" cy="2349176"/>
                </a:xfrm>
                <a:custGeom>
                  <a:avLst/>
                  <a:gdLst>
                    <a:gd name="connsiteX0" fmla="*/ 1174631 w 2349253"/>
                    <a:gd name="connsiteY0" fmla="*/ 2349179 h 2349179"/>
                    <a:gd name="connsiteX1" fmla="*/ 2005163 w 2349253"/>
                    <a:gd name="connsiteY1" fmla="*/ 2005051 h 2349179"/>
                    <a:gd name="connsiteX2" fmla="*/ 2349254 w 2349253"/>
                    <a:gd name="connsiteY2" fmla="*/ 1174547 h 2349179"/>
                    <a:gd name="connsiteX3" fmla="*/ 2005125 w 2349253"/>
                    <a:gd name="connsiteY3" fmla="*/ 344054 h 2349179"/>
                    <a:gd name="connsiteX4" fmla="*/ 1174631 w 2349253"/>
                    <a:gd name="connsiteY4" fmla="*/ 0 h 2349179"/>
                    <a:gd name="connsiteX5" fmla="*/ 344127 w 2349253"/>
                    <a:gd name="connsiteY5" fmla="*/ 344091 h 2349179"/>
                    <a:gd name="connsiteX6" fmla="*/ 0 w 2349253"/>
                    <a:gd name="connsiteY6" fmla="*/ 1174547 h 2349179"/>
                    <a:gd name="connsiteX7" fmla="*/ 344165 w 2349253"/>
                    <a:gd name="connsiteY7" fmla="*/ 2005089 h 2349179"/>
                    <a:gd name="connsiteX8" fmla="*/ 1174631 w 2349253"/>
                    <a:gd name="connsiteY8" fmla="*/ 2349179 h 23491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9253" h="2349179">
                      <a:moveTo>
                        <a:pt x="1174631" y="2349179"/>
                      </a:moveTo>
                      <a:cubicBezTo>
                        <a:pt x="1497357" y="2349179"/>
                        <a:pt x="1776820" y="2233422"/>
                        <a:pt x="2005163" y="2005051"/>
                      </a:cubicBezTo>
                      <a:cubicBezTo>
                        <a:pt x="2233506" y="1776708"/>
                        <a:pt x="2349254" y="1497321"/>
                        <a:pt x="2349254" y="1174547"/>
                      </a:cubicBezTo>
                      <a:cubicBezTo>
                        <a:pt x="2349254" y="851892"/>
                        <a:pt x="2233506" y="572468"/>
                        <a:pt x="2005125" y="344054"/>
                      </a:cubicBezTo>
                      <a:cubicBezTo>
                        <a:pt x="1776744" y="115751"/>
                        <a:pt x="1497319" y="0"/>
                        <a:pt x="1174631" y="0"/>
                      </a:cubicBezTo>
                      <a:cubicBezTo>
                        <a:pt x="851857" y="0"/>
                        <a:pt x="572470" y="115751"/>
                        <a:pt x="344127" y="344091"/>
                      </a:cubicBezTo>
                      <a:cubicBezTo>
                        <a:pt x="115789" y="572431"/>
                        <a:pt x="0" y="851855"/>
                        <a:pt x="0" y="1174547"/>
                      </a:cubicBezTo>
                      <a:cubicBezTo>
                        <a:pt x="0" y="1497321"/>
                        <a:pt x="115789" y="1776746"/>
                        <a:pt x="344165" y="2005089"/>
                      </a:cubicBezTo>
                      <a:cubicBezTo>
                        <a:pt x="572546" y="2233394"/>
                        <a:pt x="851971" y="2349179"/>
                        <a:pt x="1174631" y="234917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1857"/>
                </a:p>
              </p:txBody>
            </p:sp>
            <p:sp>
              <p:nvSpPr>
                <p:cNvPr id="2328" name="Freeform 2460">
                  <a:extLst>
                    <a:ext uri="{FF2B5EF4-FFF2-40B4-BE49-F238E27FC236}">
                      <a16:creationId xmlns:a16="http://schemas.microsoft.com/office/drawing/2014/main" id="{B8B4C5FD-19D4-5940-1AE2-7BB8000E25C3}"/>
                    </a:ext>
                  </a:extLst>
                </p:cNvPr>
                <p:cNvSpPr/>
                <p:nvPr/>
              </p:nvSpPr>
              <p:spPr>
                <a:xfrm>
                  <a:off x="-324870" y="4323793"/>
                  <a:ext cx="4068744" cy="2521178"/>
                </a:xfrm>
                <a:custGeom>
                  <a:avLst/>
                  <a:gdLst>
                    <a:gd name="connsiteX0" fmla="*/ 4058879 w 4068737"/>
                    <a:gd name="connsiteY0" fmla="*/ 1394336 h 2521153"/>
                    <a:gd name="connsiteX1" fmla="*/ 4019360 w 4068737"/>
                    <a:gd name="connsiteY1" fmla="*/ 1086193 h 2521153"/>
                    <a:gd name="connsiteX2" fmla="*/ 3943569 w 4068737"/>
                    <a:gd name="connsiteY2" fmla="*/ 776364 h 2521153"/>
                    <a:gd name="connsiteX3" fmla="*/ 3816211 w 4068737"/>
                    <a:gd name="connsiteY3" fmla="*/ 487413 h 2521153"/>
                    <a:gd name="connsiteX4" fmla="*/ 3624148 w 4068737"/>
                    <a:gd name="connsiteY4" fmla="*/ 237125 h 2521153"/>
                    <a:gd name="connsiteX5" fmla="*/ 3348257 w 4068737"/>
                    <a:gd name="connsiteY5" fmla="*/ 63779 h 2521153"/>
                    <a:gd name="connsiteX6" fmla="*/ 2996060 w 4068737"/>
                    <a:gd name="connsiteY6" fmla="*/ 38 h 2521153"/>
                    <a:gd name="connsiteX7" fmla="*/ 2805151 w 4068737"/>
                    <a:gd name="connsiteY7" fmla="*/ 81001 h 2521153"/>
                    <a:gd name="connsiteX8" fmla="*/ 2606278 w 4068737"/>
                    <a:gd name="connsiteY8" fmla="*/ 209217 h 2521153"/>
                    <a:gd name="connsiteX9" fmla="*/ 2348951 w 4068737"/>
                    <a:gd name="connsiteY9" fmla="*/ 322593 h 2521153"/>
                    <a:gd name="connsiteX10" fmla="*/ 2034254 w 4068737"/>
                    <a:gd name="connsiteY10" fmla="*/ 373447 h 2521153"/>
                    <a:gd name="connsiteX11" fmla="*/ 1719482 w 4068737"/>
                    <a:gd name="connsiteY11" fmla="*/ 322593 h 2521153"/>
                    <a:gd name="connsiteX12" fmla="*/ 1462345 w 4068737"/>
                    <a:gd name="connsiteY12" fmla="*/ 209255 h 2521153"/>
                    <a:gd name="connsiteX13" fmla="*/ 1263291 w 4068737"/>
                    <a:gd name="connsiteY13" fmla="*/ 80963 h 2521153"/>
                    <a:gd name="connsiteX14" fmla="*/ 1072458 w 4068737"/>
                    <a:gd name="connsiteY14" fmla="*/ 0 h 2521153"/>
                    <a:gd name="connsiteX15" fmla="*/ 720291 w 4068737"/>
                    <a:gd name="connsiteY15" fmla="*/ 63818 h 2521153"/>
                    <a:gd name="connsiteX16" fmla="*/ 444363 w 4068737"/>
                    <a:gd name="connsiteY16" fmla="*/ 237163 h 2521153"/>
                    <a:gd name="connsiteX17" fmla="*/ 252375 w 4068737"/>
                    <a:gd name="connsiteY17" fmla="*/ 487413 h 2521153"/>
                    <a:gd name="connsiteX18" fmla="*/ 125016 w 4068737"/>
                    <a:gd name="connsiteY18" fmla="*/ 776402 h 2521153"/>
                    <a:gd name="connsiteX19" fmla="*/ 49262 w 4068737"/>
                    <a:gd name="connsiteY19" fmla="*/ 1086193 h 2521153"/>
                    <a:gd name="connsiteX20" fmla="*/ 9748 w 4068737"/>
                    <a:gd name="connsiteY20" fmla="*/ 1394451 h 2521153"/>
                    <a:gd name="connsiteX21" fmla="*/ 0 w 4068737"/>
                    <a:gd name="connsiteY21" fmla="*/ 1682429 h 2521153"/>
                    <a:gd name="connsiteX22" fmla="*/ 240506 w 4068737"/>
                    <a:gd name="connsiteY22" fmla="*/ 2295087 h 2521153"/>
                    <a:gd name="connsiteX23" fmla="*/ 860264 w 4068737"/>
                    <a:gd name="connsiteY23" fmla="*/ 2521154 h 2521153"/>
                    <a:gd name="connsiteX24" fmla="*/ 3208477 w 4068737"/>
                    <a:gd name="connsiteY24" fmla="*/ 2521154 h 2521153"/>
                    <a:gd name="connsiteX25" fmla="*/ 3828193 w 4068737"/>
                    <a:gd name="connsiteY25" fmla="*/ 2295087 h 2521153"/>
                    <a:gd name="connsiteX26" fmla="*/ 4068737 w 4068737"/>
                    <a:gd name="connsiteY26" fmla="*/ 1682391 h 2521153"/>
                    <a:gd name="connsiteX27" fmla="*/ 4058879 w 4068737"/>
                    <a:gd name="connsiteY27" fmla="*/ 1394336 h 2521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4068737" h="2521153">
                      <a:moveTo>
                        <a:pt x="4058879" y="1394336"/>
                      </a:moveTo>
                      <a:cubicBezTo>
                        <a:pt x="4052297" y="1299315"/>
                        <a:pt x="4038972" y="1195654"/>
                        <a:pt x="4019360" y="1086193"/>
                      </a:cubicBezTo>
                      <a:cubicBezTo>
                        <a:pt x="3999567" y="975903"/>
                        <a:pt x="3974087" y="871652"/>
                        <a:pt x="3943569" y="776364"/>
                      </a:cubicBezTo>
                      <a:cubicBezTo>
                        <a:pt x="3912060" y="677875"/>
                        <a:pt x="3869198" y="580616"/>
                        <a:pt x="3816211" y="487413"/>
                      </a:cubicBezTo>
                      <a:cubicBezTo>
                        <a:pt x="3761223" y="390677"/>
                        <a:pt x="3696633" y="306438"/>
                        <a:pt x="3624148" y="237125"/>
                      </a:cubicBezTo>
                      <a:cubicBezTo>
                        <a:pt x="3548358" y="164611"/>
                        <a:pt x="3455565" y="106308"/>
                        <a:pt x="3348257" y="63779"/>
                      </a:cubicBezTo>
                      <a:cubicBezTo>
                        <a:pt x="3241329" y="21469"/>
                        <a:pt x="3122819" y="38"/>
                        <a:pt x="2996060" y="38"/>
                      </a:cubicBezTo>
                      <a:cubicBezTo>
                        <a:pt x="2946273" y="38"/>
                        <a:pt x="2898134" y="20469"/>
                        <a:pt x="2805151" y="81001"/>
                      </a:cubicBezTo>
                      <a:cubicBezTo>
                        <a:pt x="2747925" y="118320"/>
                        <a:pt x="2680992" y="161487"/>
                        <a:pt x="2606278" y="209217"/>
                      </a:cubicBezTo>
                      <a:cubicBezTo>
                        <a:pt x="2542394" y="249926"/>
                        <a:pt x="2455850" y="288065"/>
                        <a:pt x="2348951" y="322593"/>
                      </a:cubicBezTo>
                      <a:cubicBezTo>
                        <a:pt x="2244662" y="356340"/>
                        <a:pt x="2138772" y="373447"/>
                        <a:pt x="2034254" y="373447"/>
                      </a:cubicBezTo>
                      <a:cubicBezTo>
                        <a:pt x="1929746" y="373447"/>
                        <a:pt x="1823885" y="356340"/>
                        <a:pt x="1719482" y="322593"/>
                      </a:cubicBezTo>
                      <a:cubicBezTo>
                        <a:pt x="1612697" y="288093"/>
                        <a:pt x="1526162" y="249965"/>
                        <a:pt x="1462345" y="209255"/>
                      </a:cubicBezTo>
                      <a:cubicBezTo>
                        <a:pt x="1388345" y="161963"/>
                        <a:pt x="1321375" y="118805"/>
                        <a:pt x="1263291" y="80963"/>
                      </a:cubicBezTo>
                      <a:cubicBezTo>
                        <a:pt x="1170423" y="20431"/>
                        <a:pt x="1122236" y="0"/>
                        <a:pt x="1072458" y="0"/>
                      </a:cubicBezTo>
                      <a:cubicBezTo>
                        <a:pt x="945653" y="0"/>
                        <a:pt x="827187" y="21469"/>
                        <a:pt x="720291" y="63818"/>
                      </a:cubicBezTo>
                      <a:cubicBezTo>
                        <a:pt x="613060" y="106270"/>
                        <a:pt x="520229" y="164573"/>
                        <a:pt x="444363" y="237163"/>
                      </a:cubicBezTo>
                      <a:cubicBezTo>
                        <a:pt x="371922" y="306515"/>
                        <a:pt x="307293" y="390716"/>
                        <a:pt x="252375" y="487413"/>
                      </a:cubicBezTo>
                      <a:cubicBezTo>
                        <a:pt x="199430" y="580616"/>
                        <a:pt x="156567" y="677837"/>
                        <a:pt x="125016" y="776402"/>
                      </a:cubicBezTo>
                      <a:cubicBezTo>
                        <a:pt x="94543" y="871690"/>
                        <a:pt x="69056" y="975903"/>
                        <a:pt x="49262" y="1086193"/>
                      </a:cubicBezTo>
                      <a:cubicBezTo>
                        <a:pt x="29654" y="1195502"/>
                        <a:pt x="16334" y="1299201"/>
                        <a:pt x="9748" y="1394451"/>
                      </a:cubicBezTo>
                      <a:cubicBezTo>
                        <a:pt x="3274" y="1487767"/>
                        <a:pt x="0" y="1584617"/>
                        <a:pt x="0" y="1682429"/>
                      </a:cubicBezTo>
                      <a:cubicBezTo>
                        <a:pt x="0" y="1937004"/>
                        <a:pt x="80925" y="2143087"/>
                        <a:pt x="240506" y="2295087"/>
                      </a:cubicBezTo>
                      <a:cubicBezTo>
                        <a:pt x="398116" y="2445068"/>
                        <a:pt x="606661" y="2521154"/>
                        <a:pt x="860264" y="2521154"/>
                      </a:cubicBezTo>
                      <a:lnTo>
                        <a:pt x="3208477" y="2521154"/>
                      </a:lnTo>
                      <a:cubicBezTo>
                        <a:pt x="3462080" y="2521154"/>
                        <a:pt x="3670545" y="2445106"/>
                        <a:pt x="3828193" y="2295087"/>
                      </a:cubicBezTo>
                      <a:cubicBezTo>
                        <a:pt x="3987813" y="2143201"/>
                        <a:pt x="4068737" y="1937080"/>
                        <a:pt x="4068737" y="1682391"/>
                      </a:cubicBezTo>
                      <a:cubicBezTo>
                        <a:pt x="4068699" y="1584131"/>
                        <a:pt x="4065385" y="1487205"/>
                        <a:pt x="4058879" y="139433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1857"/>
                </a:p>
              </p:txBody>
            </p:sp>
          </p:grpSp>
          <p:sp>
            <p:nvSpPr>
              <p:cNvPr id="2329" name="Graphic 95">
                <a:extLst>
                  <a:ext uri="{FF2B5EF4-FFF2-40B4-BE49-F238E27FC236}">
                    <a16:creationId xmlns:a16="http://schemas.microsoft.com/office/drawing/2014/main" id="{A1BD404C-354B-1F59-A00E-D37457C3F0D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81823" y="2455286"/>
                <a:ext cx="182880" cy="184959"/>
              </a:xfrm>
              <a:custGeom>
                <a:avLst/>
                <a:gdLst>
                  <a:gd name="connsiteX0" fmla="*/ 1941086 w 3882171"/>
                  <a:gd name="connsiteY0" fmla="*/ 0 h 3882171"/>
                  <a:gd name="connsiteX1" fmla="*/ 0 w 3882171"/>
                  <a:gd name="connsiteY1" fmla="*/ 1941086 h 3882171"/>
                  <a:gd name="connsiteX2" fmla="*/ 1941086 w 3882171"/>
                  <a:gd name="connsiteY2" fmla="*/ 3882171 h 3882171"/>
                  <a:gd name="connsiteX3" fmla="*/ 3882171 w 3882171"/>
                  <a:gd name="connsiteY3" fmla="*/ 1941086 h 3882171"/>
                  <a:gd name="connsiteX4" fmla="*/ 1941086 w 3882171"/>
                  <a:gd name="connsiteY4" fmla="*/ 0 h 3882171"/>
                  <a:gd name="connsiteX5" fmla="*/ 3025953 w 3882171"/>
                  <a:gd name="connsiteY5" fmla="*/ 1430274 h 3882171"/>
                  <a:gd name="connsiteX6" fmla="*/ 1785410 w 3882171"/>
                  <a:gd name="connsiteY6" fmla="*/ 2661087 h 3882171"/>
                  <a:gd name="connsiteX7" fmla="*/ 1517841 w 3882171"/>
                  <a:gd name="connsiteY7" fmla="*/ 2665952 h 3882171"/>
                  <a:gd name="connsiteX8" fmla="*/ 861083 w 3882171"/>
                  <a:gd name="connsiteY8" fmla="*/ 2067573 h 3882171"/>
                  <a:gd name="connsiteX9" fmla="*/ 846488 w 3882171"/>
                  <a:gd name="connsiteY9" fmla="*/ 1795139 h 3882171"/>
                  <a:gd name="connsiteX10" fmla="*/ 1118922 w 3882171"/>
                  <a:gd name="connsiteY10" fmla="*/ 1785410 h 3882171"/>
                  <a:gd name="connsiteX11" fmla="*/ 1639463 w 3882171"/>
                  <a:gd name="connsiteY11" fmla="*/ 2262168 h 3882171"/>
                  <a:gd name="connsiteX12" fmla="*/ 2748655 w 3882171"/>
                  <a:gd name="connsiteY12" fmla="*/ 1152976 h 3882171"/>
                  <a:gd name="connsiteX13" fmla="*/ 3025953 w 3882171"/>
                  <a:gd name="connsiteY13" fmla="*/ 1152976 h 3882171"/>
                  <a:gd name="connsiteX14" fmla="*/ 3025953 w 3882171"/>
                  <a:gd name="connsiteY14" fmla="*/ 1430274 h 3882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82171" h="3882171">
                    <a:moveTo>
                      <a:pt x="1941086" y="0"/>
                    </a:moveTo>
                    <a:cubicBezTo>
                      <a:pt x="870813" y="0"/>
                      <a:pt x="0" y="870813"/>
                      <a:pt x="0" y="1941086"/>
                    </a:cubicBezTo>
                    <a:cubicBezTo>
                      <a:pt x="0" y="3011359"/>
                      <a:pt x="870813" y="3882171"/>
                      <a:pt x="1941086" y="3882171"/>
                    </a:cubicBezTo>
                    <a:cubicBezTo>
                      <a:pt x="3011359" y="3882171"/>
                      <a:pt x="3882171" y="3011359"/>
                      <a:pt x="3882171" y="1941086"/>
                    </a:cubicBezTo>
                    <a:cubicBezTo>
                      <a:pt x="3882171" y="870813"/>
                      <a:pt x="3011359" y="0"/>
                      <a:pt x="1941086" y="0"/>
                    </a:cubicBezTo>
                    <a:close/>
                    <a:moveTo>
                      <a:pt x="3025953" y="1430274"/>
                    </a:moveTo>
                    <a:lnTo>
                      <a:pt x="1785410" y="2661087"/>
                    </a:lnTo>
                    <a:cubicBezTo>
                      <a:pt x="1712437" y="2734060"/>
                      <a:pt x="1595680" y="2738926"/>
                      <a:pt x="1517841" y="2665952"/>
                    </a:cubicBezTo>
                    <a:lnTo>
                      <a:pt x="861083" y="2067573"/>
                    </a:lnTo>
                    <a:cubicBezTo>
                      <a:pt x="783245" y="1994599"/>
                      <a:pt x="778380" y="1872977"/>
                      <a:pt x="846488" y="1795139"/>
                    </a:cubicBezTo>
                    <a:cubicBezTo>
                      <a:pt x="919462" y="1717301"/>
                      <a:pt x="1041084" y="1712437"/>
                      <a:pt x="1118922" y="1785410"/>
                    </a:cubicBezTo>
                    <a:lnTo>
                      <a:pt x="1639463" y="2262168"/>
                    </a:lnTo>
                    <a:lnTo>
                      <a:pt x="2748655" y="1152976"/>
                    </a:lnTo>
                    <a:cubicBezTo>
                      <a:pt x="2826493" y="1075138"/>
                      <a:pt x="2948115" y="1075138"/>
                      <a:pt x="3025953" y="1152976"/>
                    </a:cubicBezTo>
                    <a:cubicBezTo>
                      <a:pt x="3103791" y="1230814"/>
                      <a:pt x="3103791" y="1352436"/>
                      <a:pt x="3025953" y="1430274"/>
                    </a:cubicBezTo>
                    <a:close/>
                  </a:path>
                </a:pathLst>
              </a:custGeom>
              <a:solidFill>
                <a:srgbClr val="F19E65"/>
              </a:solidFill>
              <a:ln w="9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1857"/>
              </a:p>
            </p:txBody>
          </p:sp>
        </p:grpSp>
        <p:grpSp>
          <p:nvGrpSpPr>
            <p:cNvPr id="229" name="Group 228">
              <a:extLst>
                <a:ext uri="{FF2B5EF4-FFF2-40B4-BE49-F238E27FC236}">
                  <a16:creationId xmlns:a16="http://schemas.microsoft.com/office/drawing/2014/main" id="{861BA490-3914-49C1-C123-592E7F632BBC}"/>
                </a:ext>
              </a:extLst>
            </p:cNvPr>
            <p:cNvGrpSpPr/>
            <p:nvPr/>
          </p:nvGrpSpPr>
          <p:grpSpPr>
            <a:xfrm>
              <a:off x="25214593" y="6434851"/>
              <a:ext cx="7247412" cy="6574838"/>
              <a:chOff x="10807944" y="2208912"/>
              <a:chExt cx="2588334" cy="2348130"/>
            </a:xfrm>
          </p:grpSpPr>
          <p:sp>
            <p:nvSpPr>
              <p:cNvPr id="18" name="Rectangle: Rounded Corners 202">
                <a:extLst>
                  <a:ext uri="{FF2B5EF4-FFF2-40B4-BE49-F238E27FC236}">
                    <a16:creationId xmlns:a16="http://schemas.microsoft.com/office/drawing/2014/main" id="{3D0F2949-F0F1-DCAB-3368-10FB6C8EF117}"/>
                  </a:ext>
                </a:extLst>
              </p:cNvPr>
              <p:cNvSpPr/>
              <p:nvPr/>
            </p:nvSpPr>
            <p:spPr>
              <a:xfrm>
                <a:off x="10807944" y="2300201"/>
                <a:ext cx="2588334" cy="2256841"/>
              </a:xfrm>
              <a:prstGeom prst="roundRect">
                <a:avLst>
                  <a:gd name="adj" fmla="val 5261"/>
                </a:avLst>
              </a:prstGeom>
              <a:solidFill>
                <a:schemeClr val="bg1"/>
              </a:solidFill>
              <a:ln w="6350">
                <a:solidFill>
                  <a:srgbClr val="1E72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2" dirty="0"/>
              </a:p>
            </p:txBody>
          </p:sp>
          <p:sp>
            <p:nvSpPr>
              <p:cNvPr id="19" name="Rectangle: Rounded Corners 203">
                <a:extLst>
                  <a:ext uri="{FF2B5EF4-FFF2-40B4-BE49-F238E27FC236}">
                    <a16:creationId xmlns:a16="http://schemas.microsoft.com/office/drawing/2014/main" id="{EF28862D-EE5B-BAA9-742C-C33C2A6B8DE4}"/>
                  </a:ext>
                </a:extLst>
              </p:cNvPr>
              <p:cNvSpPr/>
              <p:nvPr/>
            </p:nvSpPr>
            <p:spPr>
              <a:xfrm>
                <a:off x="10952157" y="2208912"/>
                <a:ext cx="2314262" cy="182880"/>
              </a:xfrm>
              <a:prstGeom prst="roundRect">
                <a:avLst>
                  <a:gd name="adj" fmla="val 50000"/>
                </a:avLst>
              </a:prstGeom>
              <a:solidFill>
                <a:srgbClr val="1E72A6"/>
              </a:solidFill>
              <a:ln>
                <a:solidFill>
                  <a:srgbClr val="1E72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8017" rIns="128017" rtlCol="0" anchor="ctr"/>
              <a:lstStyle/>
              <a:p>
                <a:pPr algn="ctr"/>
                <a:r>
                  <a:rPr lang="en-US" sz="3001" spc="-55" dirty="0"/>
                  <a:t>Primary Immune Thrombocytopenia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BC85226-9E06-846A-0037-A5B553F706E0}"/>
                  </a:ext>
                </a:extLst>
              </p:cNvPr>
              <p:cNvSpPr txBox="1"/>
              <p:nvPr/>
            </p:nvSpPr>
            <p:spPr>
              <a:xfrm>
                <a:off x="11105659" y="2693241"/>
                <a:ext cx="652759" cy="2750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2" b="1" dirty="0">
                    <a:solidFill>
                      <a:srgbClr val="1E72A6"/>
                    </a:solidFill>
                  </a:rPr>
                  <a:t>EFG:</a:t>
                </a:r>
                <a:r>
                  <a:rPr lang="en-US" sz="2202" dirty="0">
                    <a:solidFill>
                      <a:srgbClr val="1E72A6"/>
                    </a:solidFill>
                  </a:rPr>
                  <a:t> n=86</a:t>
                </a:r>
              </a:p>
              <a:p>
                <a:r>
                  <a:rPr lang="en-US" sz="2202" b="1" dirty="0">
                    <a:solidFill>
                      <a:srgbClr val="1E72A6"/>
                    </a:solidFill>
                  </a:rPr>
                  <a:t>Placebo:</a:t>
                </a:r>
                <a:r>
                  <a:rPr lang="en-US" sz="2202" dirty="0">
                    <a:solidFill>
                      <a:srgbClr val="1E72A6"/>
                    </a:solidFill>
                  </a:rPr>
                  <a:t> n=45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C18E330-1AB4-B407-22C2-C5FA763D2E1F}"/>
                  </a:ext>
                </a:extLst>
              </p:cNvPr>
              <p:cNvSpPr txBox="1"/>
              <p:nvPr/>
            </p:nvSpPr>
            <p:spPr>
              <a:xfrm>
                <a:off x="11105659" y="3253858"/>
                <a:ext cx="2247914" cy="517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33355" indent="-333355"/>
                <a:r>
                  <a:rPr lang="en-US" sz="2202" b="1" dirty="0">
                    <a:solidFill>
                      <a:srgbClr val="1E72A6"/>
                    </a:solidFill>
                  </a:rPr>
                  <a:t>Study duration: 24 weeks</a:t>
                </a:r>
              </a:p>
              <a:p>
                <a:pPr marL="333355" indent="-333355">
                  <a:buFont typeface="Wingdings" panose="05000000000000000000" pitchFamily="2" charset="2"/>
                  <a:buChar char="§"/>
                </a:pPr>
                <a:r>
                  <a:rPr lang="en-US" sz="2202" dirty="0">
                    <a:solidFill>
                      <a:srgbClr val="1E72A6"/>
                    </a:solidFill>
                  </a:rPr>
                  <a:t>Weeks 1–4: weekly dosing</a:t>
                </a:r>
              </a:p>
              <a:p>
                <a:pPr marL="333355" indent="-333355">
                  <a:buFont typeface="Wingdings" panose="05000000000000000000" pitchFamily="2" charset="2"/>
                  <a:buChar char="§"/>
                </a:pPr>
                <a:r>
                  <a:rPr lang="en-US" sz="2202" dirty="0">
                    <a:solidFill>
                      <a:srgbClr val="1E72A6"/>
                    </a:solidFill>
                  </a:rPr>
                  <a:t>Weeks 4–15: weekly or every-other-week* dosing</a:t>
                </a:r>
              </a:p>
              <a:p>
                <a:pPr marL="333355" indent="-333355">
                  <a:buFont typeface="Wingdings" panose="05000000000000000000" pitchFamily="2" charset="2"/>
                  <a:buChar char="§"/>
                </a:pPr>
                <a:r>
                  <a:rPr lang="en-US" sz="2202" dirty="0">
                    <a:solidFill>
                      <a:srgbClr val="1E72A6"/>
                    </a:solidFill>
                  </a:rPr>
                  <a:t>Weeks 16–24: continued based on Week 15 dosing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6F70EDB-48C6-BE6E-254B-C493034563BD}"/>
                  </a:ext>
                </a:extLst>
              </p:cNvPr>
              <p:cNvSpPr txBox="1"/>
              <p:nvPr/>
            </p:nvSpPr>
            <p:spPr>
              <a:xfrm>
                <a:off x="11105659" y="2465211"/>
                <a:ext cx="928724" cy="1540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2" b="1" dirty="0">
                    <a:solidFill>
                      <a:srgbClr val="1E72A6"/>
                    </a:solidFill>
                  </a:rPr>
                  <a:t>Phase 3 ADVANCE IV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E8B2D91-EBAF-88BD-192D-E402283F87FF}"/>
                  </a:ext>
                </a:extLst>
              </p:cNvPr>
              <p:cNvSpPr txBox="1"/>
              <p:nvPr/>
            </p:nvSpPr>
            <p:spPr>
              <a:xfrm>
                <a:off x="11105659" y="3043819"/>
                <a:ext cx="755167" cy="1540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2" b="1" dirty="0">
                    <a:solidFill>
                      <a:srgbClr val="1E72A6"/>
                    </a:solidFill>
                  </a:rPr>
                  <a:t>EFG 10 mg/kg IV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4D016AD-3227-CF3C-357D-3061424D0235}"/>
                  </a:ext>
                </a:extLst>
              </p:cNvPr>
              <p:cNvSpPr txBox="1"/>
              <p:nvPr/>
            </p:nvSpPr>
            <p:spPr>
              <a:xfrm>
                <a:off x="11105675" y="3849849"/>
                <a:ext cx="2247897" cy="638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33355" indent="-333355"/>
                <a:r>
                  <a:rPr lang="en-US" sz="2202" b="1" dirty="0">
                    <a:solidFill>
                      <a:srgbClr val="1E72A6"/>
                    </a:solidFill>
                  </a:rPr>
                  <a:t>Concomitant therapy at baseline:</a:t>
                </a:r>
              </a:p>
              <a:p>
                <a:pPr marL="333355" indent="-333355">
                  <a:buFont typeface="Wingdings" panose="05000000000000000000" pitchFamily="2" charset="2"/>
                  <a:buChar char="§"/>
                </a:pPr>
                <a:r>
                  <a:rPr lang="en-US" sz="2202" dirty="0">
                    <a:solidFill>
                      <a:srgbClr val="1E72A6"/>
                    </a:solidFill>
                  </a:rPr>
                  <a:t>Corticosteroids (EFG: 26%; placebo: 27%)</a:t>
                </a:r>
              </a:p>
              <a:p>
                <a:pPr marL="333355" indent="-333355">
                  <a:buFont typeface="Wingdings" panose="05000000000000000000" pitchFamily="2" charset="2"/>
                  <a:buChar char="§"/>
                </a:pPr>
                <a:r>
                  <a:rPr lang="en-US" sz="2202" dirty="0">
                    <a:solidFill>
                      <a:srgbClr val="1E72A6"/>
                    </a:solidFill>
                  </a:rPr>
                  <a:t>TPO-RA (EFG: 23%; placebo: 20%)</a:t>
                </a:r>
              </a:p>
              <a:p>
                <a:pPr marL="333355" indent="-333355">
                  <a:buFont typeface="Wingdings" panose="05000000000000000000" pitchFamily="2" charset="2"/>
                  <a:buChar char="§"/>
                </a:pPr>
                <a:r>
                  <a:rPr lang="en-US" sz="2202" dirty="0">
                    <a:solidFill>
                      <a:srgbClr val="1E72A6"/>
                    </a:solidFill>
                  </a:rPr>
                  <a:t>NSISTs (EFG: 9%; placebo: 13%)</a:t>
                </a:r>
              </a:p>
              <a:p>
                <a:pPr marL="333355" indent="-333355">
                  <a:buFont typeface="Wingdings" panose="05000000000000000000" pitchFamily="2" charset="2"/>
                  <a:buChar char="§"/>
                </a:pPr>
                <a:r>
                  <a:rPr lang="en-US" sz="2202" dirty="0">
                    <a:solidFill>
                      <a:srgbClr val="1E72A6"/>
                    </a:solidFill>
                  </a:rPr>
                  <a:t>Danazol (EFG: 2%; placebo: 2%)</a:t>
                </a:r>
              </a:p>
            </p:txBody>
          </p:sp>
          <p:grpSp>
            <p:nvGrpSpPr>
              <p:cNvPr id="2340" name="Group 2339">
                <a:extLst>
                  <a:ext uri="{FF2B5EF4-FFF2-40B4-BE49-F238E27FC236}">
                    <a16:creationId xmlns:a16="http://schemas.microsoft.com/office/drawing/2014/main" id="{FD25677B-7E70-A373-C07D-A79360D74C33}"/>
                  </a:ext>
                </a:extLst>
              </p:cNvPr>
              <p:cNvGrpSpPr/>
              <p:nvPr/>
            </p:nvGrpSpPr>
            <p:grpSpPr>
              <a:xfrm>
                <a:off x="10852978" y="2449732"/>
                <a:ext cx="256032" cy="1735892"/>
                <a:chOff x="10608503" y="2553559"/>
                <a:chExt cx="256032" cy="1735892"/>
              </a:xfrm>
            </p:grpSpPr>
            <p:pic>
              <p:nvPicPr>
                <p:cNvPr id="2332" name="Graphic 2331" descr="Stopwatch 25% with solid fill">
                  <a:extLst>
                    <a:ext uri="{FF2B5EF4-FFF2-40B4-BE49-F238E27FC236}">
                      <a16:creationId xmlns:a16="http://schemas.microsoft.com/office/drawing/2014/main" id="{27C5A5FF-22C2-9E53-7BA0-4A4374BA298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17548" y="3454478"/>
                  <a:ext cx="237943" cy="238746"/>
                </a:xfrm>
                <a:prstGeom prst="rect">
                  <a:avLst/>
                </a:prstGeom>
              </p:spPr>
            </p:pic>
            <p:pic>
              <p:nvPicPr>
                <p:cNvPr id="2333" name="Graphic 2332" descr="IV with solid fill">
                  <a:extLst>
                    <a:ext uri="{FF2B5EF4-FFF2-40B4-BE49-F238E27FC236}">
                      <a16:creationId xmlns:a16="http://schemas.microsoft.com/office/drawing/2014/main" id="{CB6C5121-92E0-5718-F81C-0BF8F565F0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08503" y="3096198"/>
                  <a:ext cx="256032" cy="256898"/>
                </a:xfrm>
                <a:prstGeom prst="rect">
                  <a:avLst/>
                </a:prstGeom>
              </p:spPr>
            </p:pic>
            <p:pic>
              <p:nvPicPr>
                <p:cNvPr id="2334" name="Graphic 2333" descr="Needle with solid fill">
                  <a:extLst>
                    <a:ext uri="{FF2B5EF4-FFF2-40B4-BE49-F238E27FC236}">
                      <a16:creationId xmlns:a16="http://schemas.microsoft.com/office/drawing/2014/main" id="{4B9B5E31-D3BA-55D5-6988-EABB9504422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2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32998" y="4081709"/>
                  <a:ext cx="207043" cy="207742"/>
                </a:xfrm>
                <a:prstGeom prst="rect">
                  <a:avLst/>
                </a:prstGeom>
              </p:spPr>
            </p:pic>
            <p:grpSp>
              <p:nvGrpSpPr>
                <p:cNvPr id="2335" name="Group 2334">
                  <a:extLst>
                    <a:ext uri="{FF2B5EF4-FFF2-40B4-BE49-F238E27FC236}">
                      <a16:creationId xmlns:a16="http://schemas.microsoft.com/office/drawing/2014/main" id="{91A716FF-F280-36AE-C3CB-9F07725E4C33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10645079" y="2815265"/>
                  <a:ext cx="182880" cy="219209"/>
                  <a:chOff x="4296044" y="1632545"/>
                  <a:chExt cx="4068737" cy="4876863"/>
                </a:xfrm>
                <a:solidFill>
                  <a:srgbClr val="1F72A7"/>
                </a:solidFill>
              </p:grpSpPr>
              <p:sp>
                <p:nvSpPr>
                  <p:cNvPr id="2337" name="Freeform 2459">
                    <a:extLst>
                      <a:ext uri="{FF2B5EF4-FFF2-40B4-BE49-F238E27FC236}">
                        <a16:creationId xmlns:a16="http://schemas.microsoft.com/office/drawing/2014/main" id="{402D357A-C270-A6CA-5ED0-7CB918B1BA0B}"/>
                      </a:ext>
                    </a:extLst>
                  </p:cNvPr>
                  <p:cNvSpPr/>
                  <p:nvPr/>
                </p:nvSpPr>
                <p:spPr>
                  <a:xfrm>
                    <a:off x="5125065" y="1632545"/>
                    <a:ext cx="2349252" cy="2349172"/>
                  </a:xfrm>
                  <a:custGeom>
                    <a:avLst/>
                    <a:gdLst>
                      <a:gd name="connsiteX0" fmla="*/ 1174631 w 2349253"/>
                      <a:gd name="connsiteY0" fmla="*/ 2349179 h 2349179"/>
                      <a:gd name="connsiteX1" fmla="*/ 2005163 w 2349253"/>
                      <a:gd name="connsiteY1" fmla="*/ 2005051 h 2349179"/>
                      <a:gd name="connsiteX2" fmla="*/ 2349254 w 2349253"/>
                      <a:gd name="connsiteY2" fmla="*/ 1174547 h 2349179"/>
                      <a:gd name="connsiteX3" fmla="*/ 2005125 w 2349253"/>
                      <a:gd name="connsiteY3" fmla="*/ 344054 h 2349179"/>
                      <a:gd name="connsiteX4" fmla="*/ 1174631 w 2349253"/>
                      <a:gd name="connsiteY4" fmla="*/ 0 h 2349179"/>
                      <a:gd name="connsiteX5" fmla="*/ 344127 w 2349253"/>
                      <a:gd name="connsiteY5" fmla="*/ 344091 h 2349179"/>
                      <a:gd name="connsiteX6" fmla="*/ 0 w 2349253"/>
                      <a:gd name="connsiteY6" fmla="*/ 1174547 h 2349179"/>
                      <a:gd name="connsiteX7" fmla="*/ 344165 w 2349253"/>
                      <a:gd name="connsiteY7" fmla="*/ 2005089 h 2349179"/>
                      <a:gd name="connsiteX8" fmla="*/ 1174631 w 2349253"/>
                      <a:gd name="connsiteY8" fmla="*/ 2349179 h 23491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349253" h="2349179">
                        <a:moveTo>
                          <a:pt x="1174631" y="2349179"/>
                        </a:moveTo>
                        <a:cubicBezTo>
                          <a:pt x="1497357" y="2349179"/>
                          <a:pt x="1776820" y="2233422"/>
                          <a:pt x="2005163" y="2005051"/>
                        </a:cubicBezTo>
                        <a:cubicBezTo>
                          <a:pt x="2233506" y="1776708"/>
                          <a:pt x="2349254" y="1497321"/>
                          <a:pt x="2349254" y="1174547"/>
                        </a:cubicBezTo>
                        <a:cubicBezTo>
                          <a:pt x="2349254" y="851892"/>
                          <a:pt x="2233506" y="572468"/>
                          <a:pt x="2005125" y="344054"/>
                        </a:cubicBezTo>
                        <a:cubicBezTo>
                          <a:pt x="1776744" y="115751"/>
                          <a:pt x="1497319" y="0"/>
                          <a:pt x="1174631" y="0"/>
                        </a:cubicBezTo>
                        <a:cubicBezTo>
                          <a:pt x="851857" y="0"/>
                          <a:pt x="572470" y="115751"/>
                          <a:pt x="344127" y="344091"/>
                        </a:cubicBezTo>
                        <a:cubicBezTo>
                          <a:pt x="115789" y="572431"/>
                          <a:pt x="0" y="851855"/>
                          <a:pt x="0" y="1174547"/>
                        </a:cubicBezTo>
                        <a:cubicBezTo>
                          <a:pt x="0" y="1497321"/>
                          <a:pt x="115789" y="1776746"/>
                          <a:pt x="344165" y="2005089"/>
                        </a:cubicBezTo>
                        <a:cubicBezTo>
                          <a:pt x="572546" y="2233394"/>
                          <a:pt x="851971" y="2349179"/>
                          <a:pt x="1174631" y="2349179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11857"/>
                  </a:p>
                </p:txBody>
              </p:sp>
              <p:sp>
                <p:nvSpPr>
                  <p:cNvPr id="2338" name="Freeform 2460">
                    <a:extLst>
                      <a:ext uri="{FF2B5EF4-FFF2-40B4-BE49-F238E27FC236}">
                        <a16:creationId xmlns:a16="http://schemas.microsoft.com/office/drawing/2014/main" id="{9EABC82A-7028-3888-BBAD-939B0E111A9A}"/>
                      </a:ext>
                    </a:extLst>
                  </p:cNvPr>
                  <p:cNvSpPr/>
                  <p:nvPr/>
                </p:nvSpPr>
                <p:spPr>
                  <a:xfrm>
                    <a:off x="4296044" y="3988240"/>
                    <a:ext cx="4068737" cy="2521168"/>
                  </a:xfrm>
                  <a:custGeom>
                    <a:avLst/>
                    <a:gdLst>
                      <a:gd name="connsiteX0" fmla="*/ 4058879 w 4068737"/>
                      <a:gd name="connsiteY0" fmla="*/ 1394336 h 2521153"/>
                      <a:gd name="connsiteX1" fmla="*/ 4019360 w 4068737"/>
                      <a:gd name="connsiteY1" fmla="*/ 1086193 h 2521153"/>
                      <a:gd name="connsiteX2" fmla="*/ 3943569 w 4068737"/>
                      <a:gd name="connsiteY2" fmla="*/ 776364 h 2521153"/>
                      <a:gd name="connsiteX3" fmla="*/ 3816211 w 4068737"/>
                      <a:gd name="connsiteY3" fmla="*/ 487413 h 2521153"/>
                      <a:gd name="connsiteX4" fmla="*/ 3624148 w 4068737"/>
                      <a:gd name="connsiteY4" fmla="*/ 237125 h 2521153"/>
                      <a:gd name="connsiteX5" fmla="*/ 3348257 w 4068737"/>
                      <a:gd name="connsiteY5" fmla="*/ 63779 h 2521153"/>
                      <a:gd name="connsiteX6" fmla="*/ 2996060 w 4068737"/>
                      <a:gd name="connsiteY6" fmla="*/ 38 h 2521153"/>
                      <a:gd name="connsiteX7" fmla="*/ 2805151 w 4068737"/>
                      <a:gd name="connsiteY7" fmla="*/ 81001 h 2521153"/>
                      <a:gd name="connsiteX8" fmla="*/ 2606278 w 4068737"/>
                      <a:gd name="connsiteY8" fmla="*/ 209217 h 2521153"/>
                      <a:gd name="connsiteX9" fmla="*/ 2348951 w 4068737"/>
                      <a:gd name="connsiteY9" fmla="*/ 322593 h 2521153"/>
                      <a:gd name="connsiteX10" fmla="*/ 2034254 w 4068737"/>
                      <a:gd name="connsiteY10" fmla="*/ 373447 h 2521153"/>
                      <a:gd name="connsiteX11" fmla="*/ 1719482 w 4068737"/>
                      <a:gd name="connsiteY11" fmla="*/ 322593 h 2521153"/>
                      <a:gd name="connsiteX12" fmla="*/ 1462345 w 4068737"/>
                      <a:gd name="connsiteY12" fmla="*/ 209255 h 2521153"/>
                      <a:gd name="connsiteX13" fmla="*/ 1263291 w 4068737"/>
                      <a:gd name="connsiteY13" fmla="*/ 80963 h 2521153"/>
                      <a:gd name="connsiteX14" fmla="*/ 1072458 w 4068737"/>
                      <a:gd name="connsiteY14" fmla="*/ 0 h 2521153"/>
                      <a:gd name="connsiteX15" fmla="*/ 720291 w 4068737"/>
                      <a:gd name="connsiteY15" fmla="*/ 63818 h 2521153"/>
                      <a:gd name="connsiteX16" fmla="*/ 444363 w 4068737"/>
                      <a:gd name="connsiteY16" fmla="*/ 237163 h 2521153"/>
                      <a:gd name="connsiteX17" fmla="*/ 252375 w 4068737"/>
                      <a:gd name="connsiteY17" fmla="*/ 487413 h 2521153"/>
                      <a:gd name="connsiteX18" fmla="*/ 125016 w 4068737"/>
                      <a:gd name="connsiteY18" fmla="*/ 776402 h 2521153"/>
                      <a:gd name="connsiteX19" fmla="*/ 49262 w 4068737"/>
                      <a:gd name="connsiteY19" fmla="*/ 1086193 h 2521153"/>
                      <a:gd name="connsiteX20" fmla="*/ 9748 w 4068737"/>
                      <a:gd name="connsiteY20" fmla="*/ 1394451 h 2521153"/>
                      <a:gd name="connsiteX21" fmla="*/ 0 w 4068737"/>
                      <a:gd name="connsiteY21" fmla="*/ 1682429 h 2521153"/>
                      <a:gd name="connsiteX22" fmla="*/ 240506 w 4068737"/>
                      <a:gd name="connsiteY22" fmla="*/ 2295087 h 2521153"/>
                      <a:gd name="connsiteX23" fmla="*/ 860264 w 4068737"/>
                      <a:gd name="connsiteY23" fmla="*/ 2521154 h 2521153"/>
                      <a:gd name="connsiteX24" fmla="*/ 3208477 w 4068737"/>
                      <a:gd name="connsiteY24" fmla="*/ 2521154 h 2521153"/>
                      <a:gd name="connsiteX25" fmla="*/ 3828193 w 4068737"/>
                      <a:gd name="connsiteY25" fmla="*/ 2295087 h 2521153"/>
                      <a:gd name="connsiteX26" fmla="*/ 4068737 w 4068737"/>
                      <a:gd name="connsiteY26" fmla="*/ 1682391 h 2521153"/>
                      <a:gd name="connsiteX27" fmla="*/ 4058879 w 4068737"/>
                      <a:gd name="connsiteY27" fmla="*/ 1394336 h 25211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4068737" h="2521153">
                        <a:moveTo>
                          <a:pt x="4058879" y="1394336"/>
                        </a:moveTo>
                        <a:cubicBezTo>
                          <a:pt x="4052297" y="1299315"/>
                          <a:pt x="4038972" y="1195654"/>
                          <a:pt x="4019360" y="1086193"/>
                        </a:cubicBezTo>
                        <a:cubicBezTo>
                          <a:pt x="3999567" y="975903"/>
                          <a:pt x="3974087" y="871652"/>
                          <a:pt x="3943569" y="776364"/>
                        </a:cubicBezTo>
                        <a:cubicBezTo>
                          <a:pt x="3912060" y="677875"/>
                          <a:pt x="3869198" y="580616"/>
                          <a:pt x="3816211" y="487413"/>
                        </a:cubicBezTo>
                        <a:cubicBezTo>
                          <a:pt x="3761223" y="390677"/>
                          <a:pt x="3696633" y="306438"/>
                          <a:pt x="3624148" y="237125"/>
                        </a:cubicBezTo>
                        <a:cubicBezTo>
                          <a:pt x="3548358" y="164611"/>
                          <a:pt x="3455565" y="106308"/>
                          <a:pt x="3348257" y="63779"/>
                        </a:cubicBezTo>
                        <a:cubicBezTo>
                          <a:pt x="3241329" y="21469"/>
                          <a:pt x="3122819" y="38"/>
                          <a:pt x="2996060" y="38"/>
                        </a:cubicBezTo>
                        <a:cubicBezTo>
                          <a:pt x="2946273" y="38"/>
                          <a:pt x="2898134" y="20469"/>
                          <a:pt x="2805151" y="81001"/>
                        </a:cubicBezTo>
                        <a:cubicBezTo>
                          <a:pt x="2747925" y="118320"/>
                          <a:pt x="2680992" y="161487"/>
                          <a:pt x="2606278" y="209217"/>
                        </a:cubicBezTo>
                        <a:cubicBezTo>
                          <a:pt x="2542394" y="249926"/>
                          <a:pt x="2455850" y="288065"/>
                          <a:pt x="2348951" y="322593"/>
                        </a:cubicBezTo>
                        <a:cubicBezTo>
                          <a:pt x="2244662" y="356340"/>
                          <a:pt x="2138772" y="373447"/>
                          <a:pt x="2034254" y="373447"/>
                        </a:cubicBezTo>
                        <a:cubicBezTo>
                          <a:pt x="1929746" y="373447"/>
                          <a:pt x="1823885" y="356340"/>
                          <a:pt x="1719482" y="322593"/>
                        </a:cubicBezTo>
                        <a:cubicBezTo>
                          <a:pt x="1612697" y="288093"/>
                          <a:pt x="1526162" y="249965"/>
                          <a:pt x="1462345" y="209255"/>
                        </a:cubicBezTo>
                        <a:cubicBezTo>
                          <a:pt x="1388345" y="161963"/>
                          <a:pt x="1321375" y="118805"/>
                          <a:pt x="1263291" y="80963"/>
                        </a:cubicBezTo>
                        <a:cubicBezTo>
                          <a:pt x="1170423" y="20431"/>
                          <a:pt x="1122236" y="0"/>
                          <a:pt x="1072458" y="0"/>
                        </a:cubicBezTo>
                        <a:cubicBezTo>
                          <a:pt x="945653" y="0"/>
                          <a:pt x="827187" y="21469"/>
                          <a:pt x="720291" y="63818"/>
                        </a:cubicBezTo>
                        <a:cubicBezTo>
                          <a:pt x="613060" y="106270"/>
                          <a:pt x="520229" y="164573"/>
                          <a:pt x="444363" y="237163"/>
                        </a:cubicBezTo>
                        <a:cubicBezTo>
                          <a:pt x="371922" y="306515"/>
                          <a:pt x="307293" y="390716"/>
                          <a:pt x="252375" y="487413"/>
                        </a:cubicBezTo>
                        <a:cubicBezTo>
                          <a:pt x="199430" y="580616"/>
                          <a:pt x="156567" y="677837"/>
                          <a:pt x="125016" y="776402"/>
                        </a:cubicBezTo>
                        <a:cubicBezTo>
                          <a:pt x="94543" y="871690"/>
                          <a:pt x="69056" y="975903"/>
                          <a:pt x="49262" y="1086193"/>
                        </a:cubicBezTo>
                        <a:cubicBezTo>
                          <a:pt x="29654" y="1195502"/>
                          <a:pt x="16334" y="1299201"/>
                          <a:pt x="9748" y="1394451"/>
                        </a:cubicBezTo>
                        <a:cubicBezTo>
                          <a:pt x="3274" y="1487767"/>
                          <a:pt x="0" y="1584617"/>
                          <a:pt x="0" y="1682429"/>
                        </a:cubicBezTo>
                        <a:cubicBezTo>
                          <a:pt x="0" y="1937004"/>
                          <a:pt x="80925" y="2143087"/>
                          <a:pt x="240506" y="2295087"/>
                        </a:cubicBezTo>
                        <a:cubicBezTo>
                          <a:pt x="398116" y="2445068"/>
                          <a:pt x="606661" y="2521154"/>
                          <a:pt x="860264" y="2521154"/>
                        </a:cubicBezTo>
                        <a:lnTo>
                          <a:pt x="3208477" y="2521154"/>
                        </a:lnTo>
                        <a:cubicBezTo>
                          <a:pt x="3462080" y="2521154"/>
                          <a:pt x="3670545" y="2445106"/>
                          <a:pt x="3828193" y="2295087"/>
                        </a:cubicBezTo>
                        <a:cubicBezTo>
                          <a:pt x="3987813" y="2143201"/>
                          <a:pt x="4068737" y="1937080"/>
                          <a:pt x="4068737" y="1682391"/>
                        </a:cubicBezTo>
                        <a:cubicBezTo>
                          <a:pt x="4068699" y="1584131"/>
                          <a:pt x="4065385" y="1487205"/>
                          <a:pt x="4058879" y="1394336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11857"/>
                  </a:p>
                </p:txBody>
              </p:sp>
            </p:grpSp>
            <p:sp>
              <p:nvSpPr>
                <p:cNvPr id="2336" name="Graphic 95">
                  <a:extLst>
                    <a:ext uri="{FF2B5EF4-FFF2-40B4-BE49-F238E27FC236}">
                      <a16:creationId xmlns:a16="http://schemas.microsoft.com/office/drawing/2014/main" id="{35F89353-E044-4F3D-B5E8-DB8AE267F84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645079" y="2553559"/>
                  <a:ext cx="182880" cy="184959"/>
                </a:xfrm>
                <a:custGeom>
                  <a:avLst/>
                  <a:gdLst>
                    <a:gd name="connsiteX0" fmla="*/ 1941086 w 3882171"/>
                    <a:gd name="connsiteY0" fmla="*/ 0 h 3882171"/>
                    <a:gd name="connsiteX1" fmla="*/ 0 w 3882171"/>
                    <a:gd name="connsiteY1" fmla="*/ 1941086 h 3882171"/>
                    <a:gd name="connsiteX2" fmla="*/ 1941086 w 3882171"/>
                    <a:gd name="connsiteY2" fmla="*/ 3882171 h 3882171"/>
                    <a:gd name="connsiteX3" fmla="*/ 3882171 w 3882171"/>
                    <a:gd name="connsiteY3" fmla="*/ 1941086 h 3882171"/>
                    <a:gd name="connsiteX4" fmla="*/ 1941086 w 3882171"/>
                    <a:gd name="connsiteY4" fmla="*/ 0 h 3882171"/>
                    <a:gd name="connsiteX5" fmla="*/ 3025953 w 3882171"/>
                    <a:gd name="connsiteY5" fmla="*/ 1430274 h 3882171"/>
                    <a:gd name="connsiteX6" fmla="*/ 1785410 w 3882171"/>
                    <a:gd name="connsiteY6" fmla="*/ 2661087 h 3882171"/>
                    <a:gd name="connsiteX7" fmla="*/ 1517841 w 3882171"/>
                    <a:gd name="connsiteY7" fmla="*/ 2665952 h 3882171"/>
                    <a:gd name="connsiteX8" fmla="*/ 861083 w 3882171"/>
                    <a:gd name="connsiteY8" fmla="*/ 2067573 h 3882171"/>
                    <a:gd name="connsiteX9" fmla="*/ 846488 w 3882171"/>
                    <a:gd name="connsiteY9" fmla="*/ 1795139 h 3882171"/>
                    <a:gd name="connsiteX10" fmla="*/ 1118922 w 3882171"/>
                    <a:gd name="connsiteY10" fmla="*/ 1785410 h 3882171"/>
                    <a:gd name="connsiteX11" fmla="*/ 1639463 w 3882171"/>
                    <a:gd name="connsiteY11" fmla="*/ 2262168 h 3882171"/>
                    <a:gd name="connsiteX12" fmla="*/ 2748655 w 3882171"/>
                    <a:gd name="connsiteY12" fmla="*/ 1152976 h 3882171"/>
                    <a:gd name="connsiteX13" fmla="*/ 3025953 w 3882171"/>
                    <a:gd name="connsiteY13" fmla="*/ 1152976 h 3882171"/>
                    <a:gd name="connsiteX14" fmla="*/ 3025953 w 3882171"/>
                    <a:gd name="connsiteY14" fmla="*/ 1430274 h 38821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882171" h="3882171">
                      <a:moveTo>
                        <a:pt x="1941086" y="0"/>
                      </a:moveTo>
                      <a:cubicBezTo>
                        <a:pt x="870813" y="0"/>
                        <a:pt x="0" y="870813"/>
                        <a:pt x="0" y="1941086"/>
                      </a:cubicBezTo>
                      <a:cubicBezTo>
                        <a:pt x="0" y="3011359"/>
                        <a:pt x="870813" y="3882171"/>
                        <a:pt x="1941086" y="3882171"/>
                      </a:cubicBezTo>
                      <a:cubicBezTo>
                        <a:pt x="3011359" y="3882171"/>
                        <a:pt x="3882171" y="3011359"/>
                        <a:pt x="3882171" y="1941086"/>
                      </a:cubicBezTo>
                      <a:cubicBezTo>
                        <a:pt x="3882171" y="870813"/>
                        <a:pt x="3011359" y="0"/>
                        <a:pt x="1941086" y="0"/>
                      </a:cubicBezTo>
                      <a:close/>
                      <a:moveTo>
                        <a:pt x="3025953" y="1430274"/>
                      </a:moveTo>
                      <a:lnTo>
                        <a:pt x="1785410" y="2661087"/>
                      </a:lnTo>
                      <a:cubicBezTo>
                        <a:pt x="1712437" y="2734060"/>
                        <a:pt x="1595680" y="2738926"/>
                        <a:pt x="1517841" y="2665952"/>
                      </a:cubicBezTo>
                      <a:lnTo>
                        <a:pt x="861083" y="2067573"/>
                      </a:lnTo>
                      <a:cubicBezTo>
                        <a:pt x="783245" y="1994599"/>
                        <a:pt x="778380" y="1872977"/>
                        <a:pt x="846488" y="1795139"/>
                      </a:cubicBezTo>
                      <a:cubicBezTo>
                        <a:pt x="919462" y="1717301"/>
                        <a:pt x="1041084" y="1712437"/>
                        <a:pt x="1118922" y="1785410"/>
                      </a:cubicBezTo>
                      <a:lnTo>
                        <a:pt x="1639463" y="2262168"/>
                      </a:lnTo>
                      <a:lnTo>
                        <a:pt x="2748655" y="1152976"/>
                      </a:lnTo>
                      <a:cubicBezTo>
                        <a:pt x="2826493" y="1075138"/>
                        <a:pt x="2948115" y="1075138"/>
                        <a:pt x="3025953" y="1152976"/>
                      </a:cubicBezTo>
                      <a:cubicBezTo>
                        <a:pt x="3103791" y="1230814"/>
                        <a:pt x="3103791" y="1352436"/>
                        <a:pt x="3025953" y="1430274"/>
                      </a:cubicBezTo>
                      <a:close/>
                    </a:path>
                  </a:pathLst>
                </a:custGeom>
                <a:solidFill>
                  <a:srgbClr val="1F72A7"/>
                </a:solidFill>
                <a:ln w="9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1857"/>
                </a:p>
              </p:txBody>
            </p:sp>
          </p:grpSp>
        </p:grpSp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D0EEB8B9-BF3F-C6A9-6C38-D650129EC47D}"/>
                </a:ext>
              </a:extLst>
            </p:cNvPr>
            <p:cNvGrpSpPr/>
            <p:nvPr/>
          </p:nvGrpSpPr>
          <p:grpSpPr>
            <a:xfrm>
              <a:off x="17423365" y="6434851"/>
              <a:ext cx="7732404" cy="6574838"/>
              <a:chOff x="6955593" y="2214467"/>
              <a:chExt cx="2761542" cy="2348130"/>
            </a:xfrm>
          </p:grpSpPr>
          <p:sp>
            <p:nvSpPr>
              <p:cNvPr id="3" name="Rectangle: Rounded Corners 224">
                <a:extLst>
                  <a:ext uri="{FF2B5EF4-FFF2-40B4-BE49-F238E27FC236}">
                    <a16:creationId xmlns:a16="http://schemas.microsoft.com/office/drawing/2014/main" id="{4ADAE716-9FFE-07AD-9AF7-C2C5B3DA2671}"/>
                  </a:ext>
                </a:extLst>
              </p:cNvPr>
              <p:cNvSpPr/>
              <p:nvPr/>
            </p:nvSpPr>
            <p:spPr>
              <a:xfrm>
                <a:off x="6955593" y="2305756"/>
                <a:ext cx="2761542" cy="2256841"/>
              </a:xfrm>
              <a:prstGeom prst="roundRect">
                <a:avLst>
                  <a:gd name="adj" fmla="val 6249"/>
                </a:avLst>
              </a:prstGeom>
              <a:solidFill>
                <a:schemeClr val="bg1"/>
              </a:solidFill>
              <a:ln w="6350">
                <a:solidFill>
                  <a:srgbClr val="91C35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2"/>
              </a:p>
            </p:txBody>
          </p:sp>
          <p:sp>
            <p:nvSpPr>
              <p:cNvPr id="4" name="Rectangle: Rounded Corners 225">
                <a:extLst>
                  <a:ext uri="{FF2B5EF4-FFF2-40B4-BE49-F238E27FC236}">
                    <a16:creationId xmlns:a16="http://schemas.microsoft.com/office/drawing/2014/main" id="{C79BBAA2-FA93-F4A4-59C3-E37FF8633FEA}"/>
                  </a:ext>
                </a:extLst>
              </p:cNvPr>
              <p:cNvSpPr/>
              <p:nvPr/>
            </p:nvSpPr>
            <p:spPr>
              <a:xfrm>
                <a:off x="7193364" y="2214467"/>
                <a:ext cx="2314260" cy="182880"/>
              </a:xfrm>
              <a:prstGeom prst="roundRect">
                <a:avLst>
                  <a:gd name="adj" fmla="val 50000"/>
                </a:avLst>
              </a:prstGeom>
              <a:solidFill>
                <a:srgbClr val="91C3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001" dirty="0"/>
                  <a:t>Generalized Myasthenia Gravis OLE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3CCA762-AC64-C7B6-CD08-632B450DBEC8}"/>
                  </a:ext>
                </a:extLst>
              </p:cNvPr>
              <p:cNvSpPr txBox="1"/>
              <p:nvPr/>
            </p:nvSpPr>
            <p:spPr>
              <a:xfrm>
                <a:off x="7258650" y="2698796"/>
                <a:ext cx="1546411" cy="275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2" b="1" dirty="0">
                    <a:solidFill>
                      <a:srgbClr val="91C353"/>
                    </a:solidFill>
                  </a:rPr>
                  <a:t>EFG:</a:t>
                </a:r>
                <a:r>
                  <a:rPr lang="en-US" sz="2202" dirty="0">
                    <a:solidFill>
                      <a:srgbClr val="91C353"/>
                    </a:solidFill>
                  </a:rPr>
                  <a:t> </a:t>
                </a:r>
                <a:r>
                  <a:rPr lang="en-US" sz="2202" spc="-27" dirty="0">
                    <a:solidFill>
                      <a:srgbClr val="91C353"/>
                    </a:solidFill>
                  </a:rPr>
                  <a:t>N=151 rolled over from ADAPT; 145 received ≥1 dose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4693190-EF24-3F26-5AC7-79F4C8C6064E}"/>
                  </a:ext>
                </a:extLst>
              </p:cNvPr>
              <p:cNvSpPr txBox="1"/>
              <p:nvPr/>
            </p:nvSpPr>
            <p:spPr>
              <a:xfrm>
                <a:off x="7258650" y="3259413"/>
                <a:ext cx="2438023" cy="638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33355" indent="-333355"/>
                <a:r>
                  <a:rPr lang="en-US" sz="2202" b="1" dirty="0">
                    <a:solidFill>
                      <a:srgbClr val="91C353"/>
                    </a:solidFill>
                  </a:rPr>
                  <a:t>Study duration and dosing:</a:t>
                </a:r>
              </a:p>
              <a:p>
                <a:pPr marL="333355" indent="-333355">
                  <a:buFont typeface="Wingdings" panose="05000000000000000000" pitchFamily="2" charset="2"/>
                  <a:buChar char="§"/>
                </a:pPr>
                <a:r>
                  <a:rPr lang="en-US" sz="2202" dirty="0">
                    <a:solidFill>
                      <a:srgbClr val="91C353"/>
                    </a:solidFill>
                  </a:rPr>
                  <a:t>Maximum 19 cycles</a:t>
                </a:r>
              </a:p>
              <a:p>
                <a:pPr marL="333355" indent="-333355">
                  <a:buFont typeface="Wingdings" panose="05000000000000000000" pitchFamily="2" charset="2"/>
                  <a:buChar char="§"/>
                </a:pPr>
                <a:r>
                  <a:rPr lang="en-US" sz="2202" dirty="0">
                    <a:solidFill>
                      <a:srgbClr val="91C353"/>
                    </a:solidFill>
                  </a:rPr>
                  <a:t>Subsequent cycles administered according to individual clinical response (MG-ADL score) at least 7 weeks from initiation of previous cycle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F980CB4-DC6C-4189-37A2-E156E09DC6ED}"/>
                  </a:ext>
                </a:extLst>
              </p:cNvPr>
              <p:cNvSpPr txBox="1"/>
              <p:nvPr/>
            </p:nvSpPr>
            <p:spPr>
              <a:xfrm>
                <a:off x="7258650" y="2410253"/>
                <a:ext cx="1557095" cy="275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2" b="1" dirty="0">
                    <a:solidFill>
                      <a:srgbClr val="91C353"/>
                    </a:solidFill>
                  </a:rPr>
                  <a:t>Phase 3 ADAPT+ OLE</a:t>
                </a:r>
              </a:p>
              <a:p>
                <a:r>
                  <a:rPr lang="en-US" sz="2202" b="1" dirty="0">
                    <a:solidFill>
                      <a:srgbClr val="91C353"/>
                    </a:solidFill>
                  </a:rPr>
                  <a:t>3-year maximum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8FB4904-512F-04F8-E825-04B73839CD72}"/>
                  </a:ext>
                </a:extLst>
              </p:cNvPr>
              <p:cNvSpPr txBox="1"/>
              <p:nvPr/>
            </p:nvSpPr>
            <p:spPr>
              <a:xfrm>
                <a:off x="7258650" y="3049374"/>
                <a:ext cx="778066" cy="1540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2" b="1" dirty="0">
                    <a:solidFill>
                      <a:srgbClr val="91C353"/>
                    </a:solidFill>
                  </a:rPr>
                  <a:t>EFG 10 mg/kg IV 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8448F67-EB28-174C-0B60-663BC8565831}"/>
                  </a:ext>
                </a:extLst>
              </p:cNvPr>
              <p:cNvSpPr txBox="1"/>
              <p:nvPr/>
            </p:nvSpPr>
            <p:spPr>
              <a:xfrm>
                <a:off x="7258650" y="3933099"/>
                <a:ext cx="1945105" cy="517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33355" indent="-333355"/>
                <a:r>
                  <a:rPr lang="en-US" sz="2202" b="1" dirty="0">
                    <a:solidFill>
                      <a:srgbClr val="91C353"/>
                    </a:solidFill>
                  </a:rPr>
                  <a:t>Concomitant therapy at baseline:</a:t>
                </a:r>
                <a:r>
                  <a:rPr lang="en-US" sz="2202" dirty="0">
                    <a:solidFill>
                      <a:srgbClr val="F19E65"/>
                    </a:solidFill>
                  </a:rPr>
                  <a:t> </a:t>
                </a:r>
              </a:p>
              <a:p>
                <a:pPr marL="324467" indent="-324467">
                  <a:buFont typeface="Wingdings" panose="05000000000000000000" pitchFamily="2" charset="2"/>
                  <a:buChar char="§"/>
                </a:pPr>
                <a:r>
                  <a:rPr lang="en-GB" sz="2202" dirty="0">
                    <a:solidFill>
                      <a:srgbClr val="91C353"/>
                    </a:solidFill>
                  </a:rPr>
                  <a:t>Acetylcholinesterase inhibitors (86%)</a:t>
                </a:r>
              </a:p>
              <a:p>
                <a:pPr marL="333355" indent="-333355">
                  <a:buFont typeface="Wingdings" panose="05000000000000000000" pitchFamily="2" charset="2"/>
                  <a:buChar char="§"/>
                </a:pPr>
                <a:r>
                  <a:rPr lang="en-GB" sz="2202" dirty="0">
                    <a:solidFill>
                      <a:srgbClr val="91C353"/>
                    </a:solidFill>
                  </a:rPr>
                  <a:t>Corticosteroids (77%)</a:t>
                </a:r>
              </a:p>
              <a:p>
                <a:pPr marL="333355" indent="-333355">
                  <a:buFont typeface="Wingdings" panose="05000000000000000000" pitchFamily="2" charset="2"/>
                  <a:buChar char="§"/>
                </a:pPr>
                <a:r>
                  <a:rPr lang="en-GB" sz="2202" dirty="0">
                    <a:solidFill>
                      <a:srgbClr val="91C353"/>
                    </a:solidFill>
                  </a:rPr>
                  <a:t>NSISTs (61%)</a:t>
                </a:r>
                <a:endParaRPr lang="en-US" sz="2202" b="1" dirty="0">
                  <a:solidFill>
                    <a:srgbClr val="91C353"/>
                  </a:solidFill>
                </a:endParaRPr>
              </a:p>
            </p:txBody>
          </p:sp>
          <p:pic>
            <p:nvPicPr>
              <p:cNvPr id="2455" name="Graphic 2454" descr="Stopwatch 25% with solid fill">
                <a:extLst>
                  <a:ext uri="{FF2B5EF4-FFF2-40B4-BE49-F238E27FC236}">
                    <a16:creationId xmlns:a16="http://schemas.microsoft.com/office/drawing/2014/main" id="{AD4B68CC-9948-82B3-BA86-D7DA81B2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p:blipFill>
            <p:spPr>
              <a:xfrm>
                <a:off x="7017683" y="3356206"/>
                <a:ext cx="237943" cy="238746"/>
              </a:xfrm>
              <a:prstGeom prst="rect">
                <a:avLst/>
              </a:prstGeom>
            </p:spPr>
          </p:pic>
          <p:pic>
            <p:nvPicPr>
              <p:cNvPr id="2456" name="Graphic 2455" descr="IV with solid fill">
                <a:extLst>
                  <a:ext uri="{FF2B5EF4-FFF2-40B4-BE49-F238E27FC236}">
                    <a16:creationId xmlns:a16="http://schemas.microsoft.com/office/drawing/2014/main" id="{67605DC0-6332-5F46-5C45-9B37EC34B1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7008638" y="2997926"/>
                <a:ext cx="256032" cy="256898"/>
              </a:xfrm>
              <a:prstGeom prst="rect">
                <a:avLst/>
              </a:prstGeom>
            </p:spPr>
          </p:pic>
          <p:pic>
            <p:nvPicPr>
              <p:cNvPr id="2457" name="Graphic 2456" descr="Needle with solid fill">
                <a:extLst>
                  <a:ext uri="{FF2B5EF4-FFF2-40B4-BE49-F238E27FC236}">
                    <a16:creationId xmlns:a16="http://schemas.microsoft.com/office/drawing/2014/main" id="{66E04328-1C37-154D-51E9-DA938C772E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/>
              </a:stretch>
            </p:blipFill>
            <p:spPr>
              <a:xfrm>
                <a:off x="7033133" y="3983437"/>
                <a:ext cx="207043" cy="207742"/>
              </a:xfrm>
              <a:prstGeom prst="rect">
                <a:avLst/>
              </a:prstGeom>
            </p:spPr>
          </p:pic>
          <p:grpSp>
            <p:nvGrpSpPr>
              <p:cNvPr id="2458" name="Group 2457">
                <a:extLst>
                  <a:ext uri="{FF2B5EF4-FFF2-40B4-BE49-F238E27FC236}">
                    <a16:creationId xmlns:a16="http://schemas.microsoft.com/office/drawing/2014/main" id="{F6695492-397D-25CF-8692-6E482592670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045214" y="2716993"/>
                <a:ext cx="182880" cy="219207"/>
                <a:chOff x="-5118933" y="1756126"/>
                <a:chExt cx="4068724" cy="4876855"/>
              </a:xfrm>
              <a:solidFill>
                <a:srgbClr val="91C353"/>
              </a:solidFill>
            </p:grpSpPr>
            <p:sp>
              <p:nvSpPr>
                <p:cNvPr id="2460" name="Freeform 2459">
                  <a:extLst>
                    <a:ext uri="{FF2B5EF4-FFF2-40B4-BE49-F238E27FC236}">
                      <a16:creationId xmlns:a16="http://schemas.microsoft.com/office/drawing/2014/main" id="{EE89461B-3B0B-6B2D-49D1-72DBE08F9106}"/>
                    </a:ext>
                  </a:extLst>
                </p:cNvPr>
                <p:cNvSpPr/>
                <p:nvPr/>
              </p:nvSpPr>
              <p:spPr>
                <a:xfrm>
                  <a:off x="-4204493" y="1756126"/>
                  <a:ext cx="2349264" cy="2349179"/>
                </a:xfrm>
                <a:custGeom>
                  <a:avLst/>
                  <a:gdLst>
                    <a:gd name="connsiteX0" fmla="*/ 1174631 w 2349253"/>
                    <a:gd name="connsiteY0" fmla="*/ 2349179 h 2349179"/>
                    <a:gd name="connsiteX1" fmla="*/ 2005163 w 2349253"/>
                    <a:gd name="connsiteY1" fmla="*/ 2005051 h 2349179"/>
                    <a:gd name="connsiteX2" fmla="*/ 2349254 w 2349253"/>
                    <a:gd name="connsiteY2" fmla="*/ 1174547 h 2349179"/>
                    <a:gd name="connsiteX3" fmla="*/ 2005125 w 2349253"/>
                    <a:gd name="connsiteY3" fmla="*/ 344054 h 2349179"/>
                    <a:gd name="connsiteX4" fmla="*/ 1174631 w 2349253"/>
                    <a:gd name="connsiteY4" fmla="*/ 0 h 2349179"/>
                    <a:gd name="connsiteX5" fmla="*/ 344127 w 2349253"/>
                    <a:gd name="connsiteY5" fmla="*/ 344091 h 2349179"/>
                    <a:gd name="connsiteX6" fmla="*/ 0 w 2349253"/>
                    <a:gd name="connsiteY6" fmla="*/ 1174547 h 2349179"/>
                    <a:gd name="connsiteX7" fmla="*/ 344165 w 2349253"/>
                    <a:gd name="connsiteY7" fmla="*/ 2005089 h 2349179"/>
                    <a:gd name="connsiteX8" fmla="*/ 1174631 w 2349253"/>
                    <a:gd name="connsiteY8" fmla="*/ 2349179 h 23491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49253" h="2349179">
                      <a:moveTo>
                        <a:pt x="1174631" y="2349179"/>
                      </a:moveTo>
                      <a:cubicBezTo>
                        <a:pt x="1497357" y="2349179"/>
                        <a:pt x="1776820" y="2233422"/>
                        <a:pt x="2005163" y="2005051"/>
                      </a:cubicBezTo>
                      <a:cubicBezTo>
                        <a:pt x="2233506" y="1776708"/>
                        <a:pt x="2349254" y="1497321"/>
                        <a:pt x="2349254" y="1174547"/>
                      </a:cubicBezTo>
                      <a:cubicBezTo>
                        <a:pt x="2349254" y="851892"/>
                        <a:pt x="2233506" y="572468"/>
                        <a:pt x="2005125" y="344054"/>
                      </a:cubicBezTo>
                      <a:cubicBezTo>
                        <a:pt x="1776744" y="115751"/>
                        <a:pt x="1497319" y="0"/>
                        <a:pt x="1174631" y="0"/>
                      </a:cubicBezTo>
                      <a:cubicBezTo>
                        <a:pt x="851857" y="0"/>
                        <a:pt x="572470" y="115751"/>
                        <a:pt x="344127" y="344091"/>
                      </a:cubicBezTo>
                      <a:cubicBezTo>
                        <a:pt x="115789" y="572431"/>
                        <a:pt x="0" y="851855"/>
                        <a:pt x="0" y="1174547"/>
                      </a:cubicBezTo>
                      <a:cubicBezTo>
                        <a:pt x="0" y="1497321"/>
                        <a:pt x="115789" y="1776746"/>
                        <a:pt x="344165" y="2005089"/>
                      </a:cubicBezTo>
                      <a:cubicBezTo>
                        <a:pt x="572546" y="2233394"/>
                        <a:pt x="851971" y="2349179"/>
                        <a:pt x="1174631" y="234917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1857"/>
                </a:p>
              </p:txBody>
            </p:sp>
            <p:sp>
              <p:nvSpPr>
                <p:cNvPr id="2461" name="Freeform 2460">
                  <a:extLst>
                    <a:ext uri="{FF2B5EF4-FFF2-40B4-BE49-F238E27FC236}">
                      <a16:creationId xmlns:a16="http://schemas.microsoft.com/office/drawing/2014/main" id="{6F83BA91-B354-60AD-043A-A0CA11FE4116}"/>
                    </a:ext>
                  </a:extLst>
                </p:cNvPr>
                <p:cNvSpPr/>
                <p:nvPr/>
              </p:nvSpPr>
              <p:spPr>
                <a:xfrm>
                  <a:off x="-5118933" y="4111821"/>
                  <a:ext cx="4068724" cy="2521160"/>
                </a:xfrm>
                <a:custGeom>
                  <a:avLst/>
                  <a:gdLst>
                    <a:gd name="connsiteX0" fmla="*/ 4058879 w 4068737"/>
                    <a:gd name="connsiteY0" fmla="*/ 1394336 h 2521153"/>
                    <a:gd name="connsiteX1" fmla="*/ 4019360 w 4068737"/>
                    <a:gd name="connsiteY1" fmla="*/ 1086193 h 2521153"/>
                    <a:gd name="connsiteX2" fmla="*/ 3943569 w 4068737"/>
                    <a:gd name="connsiteY2" fmla="*/ 776364 h 2521153"/>
                    <a:gd name="connsiteX3" fmla="*/ 3816211 w 4068737"/>
                    <a:gd name="connsiteY3" fmla="*/ 487413 h 2521153"/>
                    <a:gd name="connsiteX4" fmla="*/ 3624148 w 4068737"/>
                    <a:gd name="connsiteY4" fmla="*/ 237125 h 2521153"/>
                    <a:gd name="connsiteX5" fmla="*/ 3348257 w 4068737"/>
                    <a:gd name="connsiteY5" fmla="*/ 63779 h 2521153"/>
                    <a:gd name="connsiteX6" fmla="*/ 2996060 w 4068737"/>
                    <a:gd name="connsiteY6" fmla="*/ 38 h 2521153"/>
                    <a:gd name="connsiteX7" fmla="*/ 2805151 w 4068737"/>
                    <a:gd name="connsiteY7" fmla="*/ 81001 h 2521153"/>
                    <a:gd name="connsiteX8" fmla="*/ 2606278 w 4068737"/>
                    <a:gd name="connsiteY8" fmla="*/ 209217 h 2521153"/>
                    <a:gd name="connsiteX9" fmla="*/ 2348951 w 4068737"/>
                    <a:gd name="connsiteY9" fmla="*/ 322593 h 2521153"/>
                    <a:gd name="connsiteX10" fmla="*/ 2034254 w 4068737"/>
                    <a:gd name="connsiteY10" fmla="*/ 373447 h 2521153"/>
                    <a:gd name="connsiteX11" fmla="*/ 1719482 w 4068737"/>
                    <a:gd name="connsiteY11" fmla="*/ 322593 h 2521153"/>
                    <a:gd name="connsiteX12" fmla="*/ 1462345 w 4068737"/>
                    <a:gd name="connsiteY12" fmla="*/ 209255 h 2521153"/>
                    <a:gd name="connsiteX13" fmla="*/ 1263291 w 4068737"/>
                    <a:gd name="connsiteY13" fmla="*/ 80963 h 2521153"/>
                    <a:gd name="connsiteX14" fmla="*/ 1072458 w 4068737"/>
                    <a:gd name="connsiteY14" fmla="*/ 0 h 2521153"/>
                    <a:gd name="connsiteX15" fmla="*/ 720291 w 4068737"/>
                    <a:gd name="connsiteY15" fmla="*/ 63818 h 2521153"/>
                    <a:gd name="connsiteX16" fmla="*/ 444363 w 4068737"/>
                    <a:gd name="connsiteY16" fmla="*/ 237163 h 2521153"/>
                    <a:gd name="connsiteX17" fmla="*/ 252375 w 4068737"/>
                    <a:gd name="connsiteY17" fmla="*/ 487413 h 2521153"/>
                    <a:gd name="connsiteX18" fmla="*/ 125016 w 4068737"/>
                    <a:gd name="connsiteY18" fmla="*/ 776402 h 2521153"/>
                    <a:gd name="connsiteX19" fmla="*/ 49262 w 4068737"/>
                    <a:gd name="connsiteY19" fmla="*/ 1086193 h 2521153"/>
                    <a:gd name="connsiteX20" fmla="*/ 9748 w 4068737"/>
                    <a:gd name="connsiteY20" fmla="*/ 1394451 h 2521153"/>
                    <a:gd name="connsiteX21" fmla="*/ 0 w 4068737"/>
                    <a:gd name="connsiteY21" fmla="*/ 1682429 h 2521153"/>
                    <a:gd name="connsiteX22" fmla="*/ 240506 w 4068737"/>
                    <a:gd name="connsiteY22" fmla="*/ 2295087 h 2521153"/>
                    <a:gd name="connsiteX23" fmla="*/ 860264 w 4068737"/>
                    <a:gd name="connsiteY23" fmla="*/ 2521154 h 2521153"/>
                    <a:gd name="connsiteX24" fmla="*/ 3208477 w 4068737"/>
                    <a:gd name="connsiteY24" fmla="*/ 2521154 h 2521153"/>
                    <a:gd name="connsiteX25" fmla="*/ 3828193 w 4068737"/>
                    <a:gd name="connsiteY25" fmla="*/ 2295087 h 2521153"/>
                    <a:gd name="connsiteX26" fmla="*/ 4068737 w 4068737"/>
                    <a:gd name="connsiteY26" fmla="*/ 1682391 h 2521153"/>
                    <a:gd name="connsiteX27" fmla="*/ 4058879 w 4068737"/>
                    <a:gd name="connsiteY27" fmla="*/ 1394336 h 2521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4068737" h="2521153">
                      <a:moveTo>
                        <a:pt x="4058879" y="1394336"/>
                      </a:moveTo>
                      <a:cubicBezTo>
                        <a:pt x="4052297" y="1299315"/>
                        <a:pt x="4038972" y="1195654"/>
                        <a:pt x="4019360" y="1086193"/>
                      </a:cubicBezTo>
                      <a:cubicBezTo>
                        <a:pt x="3999567" y="975903"/>
                        <a:pt x="3974087" y="871652"/>
                        <a:pt x="3943569" y="776364"/>
                      </a:cubicBezTo>
                      <a:cubicBezTo>
                        <a:pt x="3912060" y="677875"/>
                        <a:pt x="3869198" y="580616"/>
                        <a:pt x="3816211" y="487413"/>
                      </a:cubicBezTo>
                      <a:cubicBezTo>
                        <a:pt x="3761223" y="390677"/>
                        <a:pt x="3696633" y="306438"/>
                        <a:pt x="3624148" y="237125"/>
                      </a:cubicBezTo>
                      <a:cubicBezTo>
                        <a:pt x="3548358" y="164611"/>
                        <a:pt x="3455565" y="106308"/>
                        <a:pt x="3348257" y="63779"/>
                      </a:cubicBezTo>
                      <a:cubicBezTo>
                        <a:pt x="3241329" y="21469"/>
                        <a:pt x="3122819" y="38"/>
                        <a:pt x="2996060" y="38"/>
                      </a:cubicBezTo>
                      <a:cubicBezTo>
                        <a:pt x="2946273" y="38"/>
                        <a:pt x="2898134" y="20469"/>
                        <a:pt x="2805151" y="81001"/>
                      </a:cubicBezTo>
                      <a:cubicBezTo>
                        <a:pt x="2747925" y="118320"/>
                        <a:pt x="2680992" y="161487"/>
                        <a:pt x="2606278" y="209217"/>
                      </a:cubicBezTo>
                      <a:cubicBezTo>
                        <a:pt x="2542394" y="249926"/>
                        <a:pt x="2455850" y="288065"/>
                        <a:pt x="2348951" y="322593"/>
                      </a:cubicBezTo>
                      <a:cubicBezTo>
                        <a:pt x="2244662" y="356340"/>
                        <a:pt x="2138772" y="373447"/>
                        <a:pt x="2034254" y="373447"/>
                      </a:cubicBezTo>
                      <a:cubicBezTo>
                        <a:pt x="1929746" y="373447"/>
                        <a:pt x="1823885" y="356340"/>
                        <a:pt x="1719482" y="322593"/>
                      </a:cubicBezTo>
                      <a:cubicBezTo>
                        <a:pt x="1612697" y="288093"/>
                        <a:pt x="1526162" y="249965"/>
                        <a:pt x="1462345" y="209255"/>
                      </a:cubicBezTo>
                      <a:cubicBezTo>
                        <a:pt x="1388345" y="161963"/>
                        <a:pt x="1321375" y="118805"/>
                        <a:pt x="1263291" y="80963"/>
                      </a:cubicBezTo>
                      <a:cubicBezTo>
                        <a:pt x="1170423" y="20431"/>
                        <a:pt x="1122236" y="0"/>
                        <a:pt x="1072458" y="0"/>
                      </a:cubicBezTo>
                      <a:cubicBezTo>
                        <a:pt x="945653" y="0"/>
                        <a:pt x="827187" y="21469"/>
                        <a:pt x="720291" y="63818"/>
                      </a:cubicBezTo>
                      <a:cubicBezTo>
                        <a:pt x="613060" y="106270"/>
                        <a:pt x="520229" y="164573"/>
                        <a:pt x="444363" y="237163"/>
                      </a:cubicBezTo>
                      <a:cubicBezTo>
                        <a:pt x="371922" y="306515"/>
                        <a:pt x="307293" y="390716"/>
                        <a:pt x="252375" y="487413"/>
                      </a:cubicBezTo>
                      <a:cubicBezTo>
                        <a:pt x="199430" y="580616"/>
                        <a:pt x="156567" y="677837"/>
                        <a:pt x="125016" y="776402"/>
                      </a:cubicBezTo>
                      <a:cubicBezTo>
                        <a:pt x="94543" y="871690"/>
                        <a:pt x="69056" y="975903"/>
                        <a:pt x="49262" y="1086193"/>
                      </a:cubicBezTo>
                      <a:cubicBezTo>
                        <a:pt x="29654" y="1195502"/>
                        <a:pt x="16334" y="1299201"/>
                        <a:pt x="9748" y="1394451"/>
                      </a:cubicBezTo>
                      <a:cubicBezTo>
                        <a:pt x="3274" y="1487767"/>
                        <a:pt x="0" y="1584617"/>
                        <a:pt x="0" y="1682429"/>
                      </a:cubicBezTo>
                      <a:cubicBezTo>
                        <a:pt x="0" y="1937004"/>
                        <a:pt x="80925" y="2143087"/>
                        <a:pt x="240506" y="2295087"/>
                      </a:cubicBezTo>
                      <a:cubicBezTo>
                        <a:pt x="398116" y="2445068"/>
                        <a:pt x="606661" y="2521154"/>
                        <a:pt x="860264" y="2521154"/>
                      </a:cubicBezTo>
                      <a:lnTo>
                        <a:pt x="3208477" y="2521154"/>
                      </a:lnTo>
                      <a:cubicBezTo>
                        <a:pt x="3462080" y="2521154"/>
                        <a:pt x="3670545" y="2445106"/>
                        <a:pt x="3828193" y="2295087"/>
                      </a:cubicBezTo>
                      <a:cubicBezTo>
                        <a:pt x="3987813" y="2143201"/>
                        <a:pt x="4068737" y="1937080"/>
                        <a:pt x="4068737" y="1682391"/>
                      </a:cubicBezTo>
                      <a:cubicBezTo>
                        <a:pt x="4068699" y="1584131"/>
                        <a:pt x="4065385" y="1487205"/>
                        <a:pt x="4058879" y="139433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1857"/>
                </a:p>
              </p:txBody>
            </p:sp>
          </p:grpSp>
          <p:sp>
            <p:nvSpPr>
              <p:cNvPr id="2459" name="Graphic 95">
                <a:extLst>
                  <a:ext uri="{FF2B5EF4-FFF2-40B4-BE49-F238E27FC236}">
                    <a16:creationId xmlns:a16="http://schemas.microsoft.com/office/drawing/2014/main" id="{03F1F668-FDAE-85F6-2213-4F5F4265A1B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045214" y="2455287"/>
                <a:ext cx="182880" cy="184959"/>
              </a:xfrm>
              <a:custGeom>
                <a:avLst/>
                <a:gdLst>
                  <a:gd name="connsiteX0" fmla="*/ 1941086 w 3882171"/>
                  <a:gd name="connsiteY0" fmla="*/ 0 h 3882171"/>
                  <a:gd name="connsiteX1" fmla="*/ 0 w 3882171"/>
                  <a:gd name="connsiteY1" fmla="*/ 1941086 h 3882171"/>
                  <a:gd name="connsiteX2" fmla="*/ 1941086 w 3882171"/>
                  <a:gd name="connsiteY2" fmla="*/ 3882171 h 3882171"/>
                  <a:gd name="connsiteX3" fmla="*/ 3882171 w 3882171"/>
                  <a:gd name="connsiteY3" fmla="*/ 1941086 h 3882171"/>
                  <a:gd name="connsiteX4" fmla="*/ 1941086 w 3882171"/>
                  <a:gd name="connsiteY4" fmla="*/ 0 h 3882171"/>
                  <a:gd name="connsiteX5" fmla="*/ 3025953 w 3882171"/>
                  <a:gd name="connsiteY5" fmla="*/ 1430274 h 3882171"/>
                  <a:gd name="connsiteX6" fmla="*/ 1785410 w 3882171"/>
                  <a:gd name="connsiteY6" fmla="*/ 2661087 h 3882171"/>
                  <a:gd name="connsiteX7" fmla="*/ 1517841 w 3882171"/>
                  <a:gd name="connsiteY7" fmla="*/ 2665952 h 3882171"/>
                  <a:gd name="connsiteX8" fmla="*/ 861083 w 3882171"/>
                  <a:gd name="connsiteY8" fmla="*/ 2067573 h 3882171"/>
                  <a:gd name="connsiteX9" fmla="*/ 846488 w 3882171"/>
                  <a:gd name="connsiteY9" fmla="*/ 1795139 h 3882171"/>
                  <a:gd name="connsiteX10" fmla="*/ 1118922 w 3882171"/>
                  <a:gd name="connsiteY10" fmla="*/ 1785410 h 3882171"/>
                  <a:gd name="connsiteX11" fmla="*/ 1639463 w 3882171"/>
                  <a:gd name="connsiteY11" fmla="*/ 2262168 h 3882171"/>
                  <a:gd name="connsiteX12" fmla="*/ 2748655 w 3882171"/>
                  <a:gd name="connsiteY12" fmla="*/ 1152976 h 3882171"/>
                  <a:gd name="connsiteX13" fmla="*/ 3025953 w 3882171"/>
                  <a:gd name="connsiteY13" fmla="*/ 1152976 h 3882171"/>
                  <a:gd name="connsiteX14" fmla="*/ 3025953 w 3882171"/>
                  <a:gd name="connsiteY14" fmla="*/ 1430274 h 3882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82171" h="3882171">
                    <a:moveTo>
                      <a:pt x="1941086" y="0"/>
                    </a:moveTo>
                    <a:cubicBezTo>
                      <a:pt x="870813" y="0"/>
                      <a:pt x="0" y="870813"/>
                      <a:pt x="0" y="1941086"/>
                    </a:cubicBezTo>
                    <a:cubicBezTo>
                      <a:pt x="0" y="3011359"/>
                      <a:pt x="870813" y="3882171"/>
                      <a:pt x="1941086" y="3882171"/>
                    </a:cubicBezTo>
                    <a:cubicBezTo>
                      <a:pt x="3011359" y="3882171"/>
                      <a:pt x="3882171" y="3011359"/>
                      <a:pt x="3882171" y="1941086"/>
                    </a:cubicBezTo>
                    <a:cubicBezTo>
                      <a:pt x="3882171" y="870813"/>
                      <a:pt x="3011359" y="0"/>
                      <a:pt x="1941086" y="0"/>
                    </a:cubicBezTo>
                    <a:close/>
                    <a:moveTo>
                      <a:pt x="3025953" y="1430274"/>
                    </a:moveTo>
                    <a:lnTo>
                      <a:pt x="1785410" y="2661087"/>
                    </a:lnTo>
                    <a:cubicBezTo>
                      <a:pt x="1712437" y="2734060"/>
                      <a:pt x="1595680" y="2738926"/>
                      <a:pt x="1517841" y="2665952"/>
                    </a:cubicBezTo>
                    <a:lnTo>
                      <a:pt x="861083" y="2067573"/>
                    </a:lnTo>
                    <a:cubicBezTo>
                      <a:pt x="783245" y="1994599"/>
                      <a:pt x="778380" y="1872977"/>
                      <a:pt x="846488" y="1795139"/>
                    </a:cubicBezTo>
                    <a:cubicBezTo>
                      <a:pt x="919462" y="1717301"/>
                      <a:pt x="1041084" y="1712437"/>
                      <a:pt x="1118922" y="1785410"/>
                    </a:cubicBezTo>
                    <a:lnTo>
                      <a:pt x="1639463" y="2262168"/>
                    </a:lnTo>
                    <a:lnTo>
                      <a:pt x="2748655" y="1152976"/>
                    </a:lnTo>
                    <a:cubicBezTo>
                      <a:pt x="2826493" y="1075138"/>
                      <a:pt x="2948115" y="1075138"/>
                      <a:pt x="3025953" y="1152976"/>
                    </a:cubicBezTo>
                    <a:cubicBezTo>
                      <a:pt x="3103791" y="1230814"/>
                      <a:pt x="3103791" y="1352436"/>
                      <a:pt x="3025953" y="1430274"/>
                    </a:cubicBezTo>
                    <a:close/>
                  </a:path>
                </a:pathLst>
              </a:custGeom>
              <a:solidFill>
                <a:srgbClr val="91C353"/>
              </a:solidFill>
              <a:ln w="9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1857"/>
              </a:p>
            </p:txBody>
          </p:sp>
          <p:grpSp>
            <p:nvGrpSpPr>
              <p:cNvPr id="2364" name="Group 2363">
                <a:extLst>
                  <a:ext uri="{FF2B5EF4-FFF2-40B4-BE49-F238E27FC236}">
                    <a16:creationId xmlns:a16="http://schemas.microsoft.com/office/drawing/2014/main" id="{D23B2A95-4511-4491-E160-D232807400A8}"/>
                  </a:ext>
                </a:extLst>
              </p:cNvPr>
              <p:cNvGrpSpPr/>
              <p:nvPr/>
            </p:nvGrpSpPr>
            <p:grpSpPr>
              <a:xfrm>
                <a:off x="8794205" y="2523687"/>
                <a:ext cx="878256" cy="640524"/>
                <a:chOff x="8865504" y="1973466"/>
                <a:chExt cx="797142" cy="581353"/>
              </a:xfrm>
            </p:grpSpPr>
            <p:pic>
              <p:nvPicPr>
                <p:cNvPr id="2318" name="Picture 2317">
                  <a:extLst>
                    <a:ext uri="{FF2B5EF4-FFF2-40B4-BE49-F238E27FC236}">
                      <a16:creationId xmlns:a16="http://schemas.microsoft.com/office/drawing/2014/main" id="{EE2B4F2F-71B1-3A16-8A5E-6FC503DFFB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3770" t="2566" r="3398"/>
                <a:stretch/>
              </p:blipFill>
              <p:spPr>
                <a:xfrm>
                  <a:off x="8865504" y="1973466"/>
                  <a:ext cx="797142" cy="581353"/>
                </a:xfrm>
                <a:prstGeom prst="rect">
                  <a:avLst/>
                </a:prstGeom>
              </p:spPr>
            </p:pic>
            <p:pic>
              <p:nvPicPr>
                <p:cNvPr id="2354" name="Graphic 2353">
                  <a:extLst>
                    <a:ext uri="{FF2B5EF4-FFF2-40B4-BE49-F238E27FC236}">
                      <a16:creationId xmlns:a16="http://schemas.microsoft.com/office/drawing/2014/main" id="{1B2797E3-FE9F-07EC-9236-4C6A5421B9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7">
                  <a:extLst>
                    <a:ext uri="{96DAC541-7B7A-43D3-8B79-37D633B846F1}">
                      <asvg:svgBlip xmlns:asvg="http://schemas.microsoft.com/office/drawing/2016/SVG/main" r:embed="rId2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554332" y="2164450"/>
                  <a:ext cx="67611" cy="6761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9A42BC6-45EF-3F00-783F-82709AC028B9}"/>
                </a:ext>
              </a:extLst>
            </p:cNvPr>
            <p:cNvGrpSpPr/>
            <p:nvPr/>
          </p:nvGrpSpPr>
          <p:grpSpPr>
            <a:xfrm>
              <a:off x="32523108" y="6434851"/>
              <a:ext cx="7239005" cy="6574838"/>
              <a:chOff x="10866850" y="2208912"/>
              <a:chExt cx="2585330" cy="2348130"/>
            </a:xfrm>
          </p:grpSpPr>
          <p:sp>
            <p:nvSpPr>
              <p:cNvPr id="2316" name="Rectangle: Rounded Corners 202">
                <a:extLst>
                  <a:ext uri="{FF2B5EF4-FFF2-40B4-BE49-F238E27FC236}">
                    <a16:creationId xmlns:a16="http://schemas.microsoft.com/office/drawing/2014/main" id="{AE6B8D6C-FEFF-81AB-9EF8-F7944F391844}"/>
                  </a:ext>
                </a:extLst>
              </p:cNvPr>
              <p:cNvSpPr/>
              <p:nvPr/>
            </p:nvSpPr>
            <p:spPr>
              <a:xfrm>
                <a:off x="10866850" y="2300201"/>
                <a:ext cx="2585330" cy="2256841"/>
              </a:xfrm>
              <a:prstGeom prst="roundRect">
                <a:avLst>
                  <a:gd name="adj" fmla="val 5261"/>
                </a:avLst>
              </a:prstGeom>
              <a:solidFill>
                <a:schemeClr val="bg1"/>
              </a:solidFill>
              <a:ln w="6350">
                <a:solidFill>
                  <a:srgbClr val="096F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2" dirty="0"/>
              </a:p>
            </p:txBody>
          </p:sp>
          <p:sp>
            <p:nvSpPr>
              <p:cNvPr id="2317" name="Rectangle: Rounded Corners 203">
                <a:extLst>
                  <a:ext uri="{FF2B5EF4-FFF2-40B4-BE49-F238E27FC236}">
                    <a16:creationId xmlns:a16="http://schemas.microsoft.com/office/drawing/2014/main" id="{6ECB34BF-2CF6-75A0-78F1-4B53577C72DD}"/>
                  </a:ext>
                </a:extLst>
              </p:cNvPr>
              <p:cNvSpPr/>
              <p:nvPr/>
            </p:nvSpPr>
            <p:spPr>
              <a:xfrm>
                <a:off x="11009562" y="2208912"/>
                <a:ext cx="2314260" cy="182880"/>
              </a:xfrm>
              <a:prstGeom prst="roundRect">
                <a:avLst>
                  <a:gd name="adj" fmla="val 50000"/>
                </a:avLst>
              </a:prstGeom>
              <a:solidFill>
                <a:srgbClr val="096F3C"/>
              </a:solidFill>
              <a:ln>
                <a:solidFill>
                  <a:srgbClr val="1E72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8017" rIns="128017" rtlCol="0" anchor="ctr"/>
              <a:lstStyle/>
              <a:p>
                <a:pPr algn="ctr"/>
                <a:r>
                  <a:rPr lang="en-US" sz="3001" spc="-55" dirty="0"/>
                  <a:t>Primary Immune Thrombocytopenia OLE</a:t>
                </a:r>
              </a:p>
            </p:txBody>
          </p:sp>
          <p:sp>
            <p:nvSpPr>
              <p:cNvPr id="2320" name="TextBox 2319">
                <a:extLst>
                  <a:ext uri="{FF2B5EF4-FFF2-40B4-BE49-F238E27FC236}">
                    <a16:creationId xmlns:a16="http://schemas.microsoft.com/office/drawing/2014/main" id="{B6FE44F6-E6ED-B126-B9A1-A780027D6CD9}"/>
                  </a:ext>
                </a:extLst>
              </p:cNvPr>
              <p:cNvSpPr txBox="1"/>
              <p:nvPr/>
            </p:nvSpPr>
            <p:spPr>
              <a:xfrm>
                <a:off x="11152315" y="2654495"/>
                <a:ext cx="940349" cy="352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8000"/>
                  </a:lnSpc>
                </a:pPr>
                <a:r>
                  <a:rPr lang="en-US" sz="2202" b="1" dirty="0">
                    <a:solidFill>
                      <a:srgbClr val="096F3C"/>
                    </a:solidFill>
                  </a:rPr>
                  <a:t>EFG:</a:t>
                </a:r>
                <a:r>
                  <a:rPr lang="en-US" sz="2202" dirty="0">
                    <a:solidFill>
                      <a:srgbClr val="096F3C"/>
                    </a:solidFill>
                  </a:rPr>
                  <a:t> N=101 rolled over from ADVANCE (September 2022)</a:t>
                </a:r>
              </a:p>
            </p:txBody>
          </p:sp>
          <p:sp>
            <p:nvSpPr>
              <p:cNvPr id="2342" name="TextBox 2341">
                <a:extLst>
                  <a:ext uri="{FF2B5EF4-FFF2-40B4-BE49-F238E27FC236}">
                    <a16:creationId xmlns:a16="http://schemas.microsoft.com/office/drawing/2014/main" id="{55FC06F5-EE32-1E6B-A52A-B097BE6947A2}"/>
                  </a:ext>
                </a:extLst>
              </p:cNvPr>
              <p:cNvSpPr txBox="1"/>
              <p:nvPr/>
            </p:nvSpPr>
            <p:spPr>
              <a:xfrm>
                <a:off x="11152315" y="3253858"/>
                <a:ext cx="2284053" cy="638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2" b="1" dirty="0">
                    <a:solidFill>
                      <a:srgbClr val="096F3C"/>
                    </a:solidFill>
                  </a:rPr>
                  <a:t>Study duration: 52 weeks (extendable to </a:t>
                </a:r>
                <a:br>
                  <a:rPr lang="en-US" sz="2202" b="1" dirty="0">
                    <a:solidFill>
                      <a:srgbClr val="096F3C"/>
                    </a:solidFill>
                  </a:rPr>
                </a:br>
                <a:r>
                  <a:rPr lang="en-US" sz="2202" b="1" dirty="0">
                    <a:solidFill>
                      <a:srgbClr val="096F3C"/>
                    </a:solidFill>
                  </a:rPr>
                  <a:t>3 more 52-week periods)</a:t>
                </a:r>
              </a:p>
              <a:p>
                <a:pPr marL="333355" indent="-333355">
                  <a:buFont typeface="Wingdings" panose="05000000000000000000" pitchFamily="2" charset="2"/>
                  <a:buChar char="§"/>
                </a:pPr>
                <a:r>
                  <a:rPr lang="en-US" sz="2202" dirty="0">
                    <a:solidFill>
                      <a:srgbClr val="096F3C"/>
                    </a:solidFill>
                  </a:rPr>
                  <a:t>Dosing either weekly or every other week, continued from ADVANCE IV</a:t>
                </a:r>
              </a:p>
              <a:p>
                <a:pPr marL="333355" indent="-333355">
                  <a:buFont typeface="Wingdings" panose="05000000000000000000" pitchFamily="2" charset="2"/>
                  <a:buChar char="§"/>
                </a:pPr>
                <a:r>
                  <a:rPr lang="en-US" sz="2202" dirty="0">
                    <a:solidFill>
                      <a:srgbClr val="096F3C"/>
                    </a:solidFill>
                  </a:rPr>
                  <a:t>Change in dosing frequency permitted from Visit 1</a:t>
                </a:r>
              </a:p>
            </p:txBody>
          </p:sp>
          <p:sp>
            <p:nvSpPr>
              <p:cNvPr id="2343" name="TextBox 2342">
                <a:extLst>
                  <a:ext uri="{FF2B5EF4-FFF2-40B4-BE49-F238E27FC236}">
                    <a16:creationId xmlns:a16="http://schemas.microsoft.com/office/drawing/2014/main" id="{9FBC9173-AEA4-C8D2-EBA3-373CE5300665}"/>
                  </a:ext>
                </a:extLst>
              </p:cNvPr>
              <p:cNvSpPr txBox="1"/>
              <p:nvPr/>
            </p:nvSpPr>
            <p:spPr>
              <a:xfrm>
                <a:off x="11155666" y="2465211"/>
                <a:ext cx="1881104" cy="1540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2" b="1" dirty="0">
                    <a:solidFill>
                      <a:srgbClr val="096F3C"/>
                    </a:solidFill>
                  </a:rPr>
                  <a:t>Phase 3 ADVANCE+ OLE: 4-year maximum</a:t>
                </a:r>
              </a:p>
            </p:txBody>
          </p:sp>
          <p:sp>
            <p:nvSpPr>
              <p:cNvPr id="2344" name="TextBox 2343">
                <a:extLst>
                  <a:ext uri="{FF2B5EF4-FFF2-40B4-BE49-F238E27FC236}">
                    <a16:creationId xmlns:a16="http://schemas.microsoft.com/office/drawing/2014/main" id="{949EAFCC-F0E4-4790-446F-20A99E009A9C}"/>
                  </a:ext>
                </a:extLst>
              </p:cNvPr>
              <p:cNvSpPr txBox="1"/>
              <p:nvPr/>
            </p:nvSpPr>
            <p:spPr>
              <a:xfrm>
                <a:off x="11152315" y="3043819"/>
                <a:ext cx="755167" cy="1540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2" b="1" dirty="0">
                    <a:solidFill>
                      <a:srgbClr val="096F3C"/>
                    </a:solidFill>
                  </a:rPr>
                  <a:t>EFG 10 mg/kg IV</a:t>
                </a:r>
              </a:p>
            </p:txBody>
          </p:sp>
          <p:sp>
            <p:nvSpPr>
              <p:cNvPr id="2345" name="TextBox 2344">
                <a:extLst>
                  <a:ext uri="{FF2B5EF4-FFF2-40B4-BE49-F238E27FC236}">
                    <a16:creationId xmlns:a16="http://schemas.microsoft.com/office/drawing/2014/main" id="{6C91EB83-A5EC-A339-D2DF-DB4A43CD44A5}"/>
                  </a:ext>
                </a:extLst>
              </p:cNvPr>
              <p:cNvSpPr txBox="1"/>
              <p:nvPr/>
            </p:nvSpPr>
            <p:spPr>
              <a:xfrm>
                <a:off x="11152315" y="3927544"/>
                <a:ext cx="2227861" cy="517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33355" indent="-333355"/>
                <a:r>
                  <a:rPr lang="en-US" sz="2202" b="1" dirty="0">
                    <a:solidFill>
                      <a:srgbClr val="096F3C"/>
                    </a:solidFill>
                  </a:rPr>
                  <a:t>Concomitant therapy at baseline:</a:t>
                </a:r>
              </a:p>
              <a:p>
                <a:pPr marL="333355" indent="-333355">
                  <a:buFont typeface="Wingdings" panose="05000000000000000000" pitchFamily="2" charset="2"/>
                  <a:buChar char="§"/>
                </a:pPr>
                <a:r>
                  <a:rPr lang="en-US" sz="2202" dirty="0">
                    <a:solidFill>
                      <a:srgbClr val="096F3C"/>
                    </a:solidFill>
                  </a:rPr>
                  <a:t>Corticosteroids (27%)</a:t>
                </a:r>
              </a:p>
              <a:p>
                <a:pPr marL="333355" indent="-333355">
                  <a:buFont typeface="Wingdings" panose="05000000000000000000" pitchFamily="2" charset="2"/>
                  <a:buChar char="§"/>
                </a:pPr>
                <a:r>
                  <a:rPr lang="en-US" sz="2202" dirty="0">
                    <a:solidFill>
                      <a:srgbClr val="096F3C"/>
                    </a:solidFill>
                  </a:rPr>
                  <a:t>TPO-RA (22%)</a:t>
                </a:r>
              </a:p>
              <a:p>
                <a:pPr marL="333355" indent="-333355">
                  <a:buFont typeface="Wingdings" panose="05000000000000000000" pitchFamily="2" charset="2"/>
                  <a:buChar char="§"/>
                </a:pPr>
                <a:r>
                  <a:rPr lang="en-US" sz="2202" dirty="0">
                    <a:solidFill>
                      <a:srgbClr val="096F3C"/>
                    </a:solidFill>
                  </a:rPr>
                  <a:t>NSISTs (14%)</a:t>
                </a:r>
              </a:p>
            </p:txBody>
          </p:sp>
          <p:grpSp>
            <p:nvGrpSpPr>
              <p:cNvPr id="2347" name="Group 2346">
                <a:extLst>
                  <a:ext uri="{FF2B5EF4-FFF2-40B4-BE49-F238E27FC236}">
                    <a16:creationId xmlns:a16="http://schemas.microsoft.com/office/drawing/2014/main" id="{ED33E708-FAF1-62FA-82DD-1870A3D05E59}"/>
                  </a:ext>
                </a:extLst>
              </p:cNvPr>
              <p:cNvGrpSpPr/>
              <p:nvPr/>
            </p:nvGrpSpPr>
            <p:grpSpPr>
              <a:xfrm>
                <a:off x="10899634" y="2449732"/>
                <a:ext cx="256032" cy="1735892"/>
                <a:chOff x="10655159" y="2553559"/>
                <a:chExt cx="256032" cy="1735892"/>
              </a:xfrm>
            </p:grpSpPr>
            <p:pic>
              <p:nvPicPr>
                <p:cNvPr id="2348" name="Graphic 2347" descr="Stopwatch 25% with solid fill">
                  <a:extLst>
                    <a:ext uri="{FF2B5EF4-FFF2-40B4-BE49-F238E27FC236}">
                      <a16:creationId xmlns:a16="http://schemas.microsoft.com/office/drawing/2014/main" id="{8F46F3C4-A447-3786-F471-6A6ECB9D52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9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64204" y="3454478"/>
                  <a:ext cx="237943" cy="238746"/>
                </a:xfrm>
                <a:prstGeom prst="rect">
                  <a:avLst/>
                </a:prstGeom>
              </p:spPr>
            </p:pic>
            <p:pic>
              <p:nvPicPr>
                <p:cNvPr id="2349" name="Graphic 2348" descr="IV with solid fill">
                  <a:extLst>
                    <a:ext uri="{FF2B5EF4-FFF2-40B4-BE49-F238E27FC236}">
                      <a16:creationId xmlns:a16="http://schemas.microsoft.com/office/drawing/2014/main" id="{A6041C5D-4E27-2DE9-824F-2319148D0B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55159" y="3096198"/>
                  <a:ext cx="256032" cy="256898"/>
                </a:xfrm>
                <a:prstGeom prst="rect">
                  <a:avLst/>
                </a:prstGeom>
              </p:spPr>
            </p:pic>
            <p:pic>
              <p:nvPicPr>
                <p:cNvPr id="2351" name="Graphic 2350" descr="Needle with solid fill">
                  <a:extLst>
                    <a:ext uri="{FF2B5EF4-FFF2-40B4-BE49-F238E27FC236}">
                      <a16:creationId xmlns:a16="http://schemas.microsoft.com/office/drawing/2014/main" id="{5F119F23-30A0-ECC4-8EE9-91C69EC6478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79654" y="4081709"/>
                  <a:ext cx="207043" cy="207742"/>
                </a:xfrm>
                <a:prstGeom prst="rect">
                  <a:avLst/>
                </a:prstGeom>
              </p:spPr>
            </p:pic>
            <p:grpSp>
              <p:nvGrpSpPr>
                <p:cNvPr id="2353" name="Group 2352">
                  <a:extLst>
                    <a:ext uri="{FF2B5EF4-FFF2-40B4-BE49-F238E27FC236}">
                      <a16:creationId xmlns:a16="http://schemas.microsoft.com/office/drawing/2014/main" id="{F36463C2-207E-0594-677E-E10C8E4AC93F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10691735" y="2815265"/>
                  <a:ext cx="182880" cy="219209"/>
                  <a:chOff x="5334000" y="1632545"/>
                  <a:chExt cx="4068737" cy="4876863"/>
                </a:xfrm>
                <a:solidFill>
                  <a:srgbClr val="1F72A7"/>
                </a:solidFill>
              </p:grpSpPr>
              <p:sp>
                <p:nvSpPr>
                  <p:cNvPr id="64" name="Freeform 2459">
                    <a:extLst>
                      <a:ext uri="{FF2B5EF4-FFF2-40B4-BE49-F238E27FC236}">
                        <a16:creationId xmlns:a16="http://schemas.microsoft.com/office/drawing/2014/main" id="{9C43172F-D1B8-6D34-154A-049DAB4885F9}"/>
                      </a:ext>
                    </a:extLst>
                  </p:cNvPr>
                  <p:cNvSpPr/>
                  <p:nvPr/>
                </p:nvSpPr>
                <p:spPr>
                  <a:xfrm>
                    <a:off x="6162971" y="1632545"/>
                    <a:ext cx="2349255" cy="2349176"/>
                  </a:xfrm>
                  <a:custGeom>
                    <a:avLst/>
                    <a:gdLst>
                      <a:gd name="connsiteX0" fmla="*/ 1174631 w 2349253"/>
                      <a:gd name="connsiteY0" fmla="*/ 2349179 h 2349179"/>
                      <a:gd name="connsiteX1" fmla="*/ 2005163 w 2349253"/>
                      <a:gd name="connsiteY1" fmla="*/ 2005051 h 2349179"/>
                      <a:gd name="connsiteX2" fmla="*/ 2349254 w 2349253"/>
                      <a:gd name="connsiteY2" fmla="*/ 1174547 h 2349179"/>
                      <a:gd name="connsiteX3" fmla="*/ 2005125 w 2349253"/>
                      <a:gd name="connsiteY3" fmla="*/ 344054 h 2349179"/>
                      <a:gd name="connsiteX4" fmla="*/ 1174631 w 2349253"/>
                      <a:gd name="connsiteY4" fmla="*/ 0 h 2349179"/>
                      <a:gd name="connsiteX5" fmla="*/ 344127 w 2349253"/>
                      <a:gd name="connsiteY5" fmla="*/ 344091 h 2349179"/>
                      <a:gd name="connsiteX6" fmla="*/ 0 w 2349253"/>
                      <a:gd name="connsiteY6" fmla="*/ 1174547 h 2349179"/>
                      <a:gd name="connsiteX7" fmla="*/ 344165 w 2349253"/>
                      <a:gd name="connsiteY7" fmla="*/ 2005089 h 2349179"/>
                      <a:gd name="connsiteX8" fmla="*/ 1174631 w 2349253"/>
                      <a:gd name="connsiteY8" fmla="*/ 2349179 h 23491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349253" h="2349179">
                        <a:moveTo>
                          <a:pt x="1174631" y="2349179"/>
                        </a:moveTo>
                        <a:cubicBezTo>
                          <a:pt x="1497357" y="2349179"/>
                          <a:pt x="1776820" y="2233422"/>
                          <a:pt x="2005163" y="2005051"/>
                        </a:cubicBezTo>
                        <a:cubicBezTo>
                          <a:pt x="2233506" y="1776708"/>
                          <a:pt x="2349254" y="1497321"/>
                          <a:pt x="2349254" y="1174547"/>
                        </a:cubicBezTo>
                        <a:cubicBezTo>
                          <a:pt x="2349254" y="851892"/>
                          <a:pt x="2233506" y="572468"/>
                          <a:pt x="2005125" y="344054"/>
                        </a:cubicBezTo>
                        <a:cubicBezTo>
                          <a:pt x="1776744" y="115751"/>
                          <a:pt x="1497319" y="0"/>
                          <a:pt x="1174631" y="0"/>
                        </a:cubicBezTo>
                        <a:cubicBezTo>
                          <a:pt x="851857" y="0"/>
                          <a:pt x="572470" y="115751"/>
                          <a:pt x="344127" y="344091"/>
                        </a:cubicBezTo>
                        <a:cubicBezTo>
                          <a:pt x="115789" y="572431"/>
                          <a:pt x="0" y="851855"/>
                          <a:pt x="0" y="1174547"/>
                        </a:cubicBezTo>
                        <a:cubicBezTo>
                          <a:pt x="0" y="1497321"/>
                          <a:pt x="115789" y="1776746"/>
                          <a:pt x="344165" y="2005089"/>
                        </a:cubicBezTo>
                        <a:cubicBezTo>
                          <a:pt x="572546" y="2233394"/>
                          <a:pt x="851971" y="2349179"/>
                          <a:pt x="1174631" y="2349179"/>
                        </a:cubicBezTo>
                        <a:close/>
                      </a:path>
                    </a:pathLst>
                  </a:custGeom>
                  <a:solidFill>
                    <a:srgbClr val="096F3C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11857"/>
                  </a:p>
                </p:txBody>
              </p:sp>
              <p:sp>
                <p:nvSpPr>
                  <p:cNvPr id="65" name="Freeform 2460">
                    <a:extLst>
                      <a:ext uri="{FF2B5EF4-FFF2-40B4-BE49-F238E27FC236}">
                        <a16:creationId xmlns:a16="http://schemas.microsoft.com/office/drawing/2014/main" id="{31D13FAF-CD92-B35E-2902-2068F6118EDA}"/>
                      </a:ext>
                    </a:extLst>
                  </p:cNvPr>
                  <p:cNvSpPr/>
                  <p:nvPr/>
                </p:nvSpPr>
                <p:spPr>
                  <a:xfrm>
                    <a:off x="5334000" y="3988240"/>
                    <a:ext cx="4068737" cy="2521168"/>
                  </a:xfrm>
                  <a:custGeom>
                    <a:avLst/>
                    <a:gdLst>
                      <a:gd name="connsiteX0" fmla="*/ 4058879 w 4068737"/>
                      <a:gd name="connsiteY0" fmla="*/ 1394336 h 2521153"/>
                      <a:gd name="connsiteX1" fmla="*/ 4019360 w 4068737"/>
                      <a:gd name="connsiteY1" fmla="*/ 1086193 h 2521153"/>
                      <a:gd name="connsiteX2" fmla="*/ 3943569 w 4068737"/>
                      <a:gd name="connsiteY2" fmla="*/ 776364 h 2521153"/>
                      <a:gd name="connsiteX3" fmla="*/ 3816211 w 4068737"/>
                      <a:gd name="connsiteY3" fmla="*/ 487413 h 2521153"/>
                      <a:gd name="connsiteX4" fmla="*/ 3624148 w 4068737"/>
                      <a:gd name="connsiteY4" fmla="*/ 237125 h 2521153"/>
                      <a:gd name="connsiteX5" fmla="*/ 3348257 w 4068737"/>
                      <a:gd name="connsiteY5" fmla="*/ 63779 h 2521153"/>
                      <a:gd name="connsiteX6" fmla="*/ 2996060 w 4068737"/>
                      <a:gd name="connsiteY6" fmla="*/ 38 h 2521153"/>
                      <a:gd name="connsiteX7" fmla="*/ 2805151 w 4068737"/>
                      <a:gd name="connsiteY7" fmla="*/ 81001 h 2521153"/>
                      <a:gd name="connsiteX8" fmla="*/ 2606278 w 4068737"/>
                      <a:gd name="connsiteY8" fmla="*/ 209217 h 2521153"/>
                      <a:gd name="connsiteX9" fmla="*/ 2348951 w 4068737"/>
                      <a:gd name="connsiteY9" fmla="*/ 322593 h 2521153"/>
                      <a:gd name="connsiteX10" fmla="*/ 2034254 w 4068737"/>
                      <a:gd name="connsiteY10" fmla="*/ 373447 h 2521153"/>
                      <a:gd name="connsiteX11" fmla="*/ 1719482 w 4068737"/>
                      <a:gd name="connsiteY11" fmla="*/ 322593 h 2521153"/>
                      <a:gd name="connsiteX12" fmla="*/ 1462345 w 4068737"/>
                      <a:gd name="connsiteY12" fmla="*/ 209255 h 2521153"/>
                      <a:gd name="connsiteX13" fmla="*/ 1263291 w 4068737"/>
                      <a:gd name="connsiteY13" fmla="*/ 80963 h 2521153"/>
                      <a:gd name="connsiteX14" fmla="*/ 1072458 w 4068737"/>
                      <a:gd name="connsiteY14" fmla="*/ 0 h 2521153"/>
                      <a:gd name="connsiteX15" fmla="*/ 720291 w 4068737"/>
                      <a:gd name="connsiteY15" fmla="*/ 63818 h 2521153"/>
                      <a:gd name="connsiteX16" fmla="*/ 444363 w 4068737"/>
                      <a:gd name="connsiteY16" fmla="*/ 237163 h 2521153"/>
                      <a:gd name="connsiteX17" fmla="*/ 252375 w 4068737"/>
                      <a:gd name="connsiteY17" fmla="*/ 487413 h 2521153"/>
                      <a:gd name="connsiteX18" fmla="*/ 125016 w 4068737"/>
                      <a:gd name="connsiteY18" fmla="*/ 776402 h 2521153"/>
                      <a:gd name="connsiteX19" fmla="*/ 49262 w 4068737"/>
                      <a:gd name="connsiteY19" fmla="*/ 1086193 h 2521153"/>
                      <a:gd name="connsiteX20" fmla="*/ 9748 w 4068737"/>
                      <a:gd name="connsiteY20" fmla="*/ 1394451 h 2521153"/>
                      <a:gd name="connsiteX21" fmla="*/ 0 w 4068737"/>
                      <a:gd name="connsiteY21" fmla="*/ 1682429 h 2521153"/>
                      <a:gd name="connsiteX22" fmla="*/ 240506 w 4068737"/>
                      <a:gd name="connsiteY22" fmla="*/ 2295087 h 2521153"/>
                      <a:gd name="connsiteX23" fmla="*/ 860264 w 4068737"/>
                      <a:gd name="connsiteY23" fmla="*/ 2521154 h 2521153"/>
                      <a:gd name="connsiteX24" fmla="*/ 3208477 w 4068737"/>
                      <a:gd name="connsiteY24" fmla="*/ 2521154 h 2521153"/>
                      <a:gd name="connsiteX25" fmla="*/ 3828193 w 4068737"/>
                      <a:gd name="connsiteY25" fmla="*/ 2295087 h 2521153"/>
                      <a:gd name="connsiteX26" fmla="*/ 4068737 w 4068737"/>
                      <a:gd name="connsiteY26" fmla="*/ 1682391 h 2521153"/>
                      <a:gd name="connsiteX27" fmla="*/ 4058879 w 4068737"/>
                      <a:gd name="connsiteY27" fmla="*/ 1394336 h 25211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4068737" h="2521153">
                        <a:moveTo>
                          <a:pt x="4058879" y="1394336"/>
                        </a:moveTo>
                        <a:cubicBezTo>
                          <a:pt x="4052297" y="1299315"/>
                          <a:pt x="4038972" y="1195654"/>
                          <a:pt x="4019360" y="1086193"/>
                        </a:cubicBezTo>
                        <a:cubicBezTo>
                          <a:pt x="3999567" y="975903"/>
                          <a:pt x="3974087" y="871652"/>
                          <a:pt x="3943569" y="776364"/>
                        </a:cubicBezTo>
                        <a:cubicBezTo>
                          <a:pt x="3912060" y="677875"/>
                          <a:pt x="3869198" y="580616"/>
                          <a:pt x="3816211" y="487413"/>
                        </a:cubicBezTo>
                        <a:cubicBezTo>
                          <a:pt x="3761223" y="390677"/>
                          <a:pt x="3696633" y="306438"/>
                          <a:pt x="3624148" y="237125"/>
                        </a:cubicBezTo>
                        <a:cubicBezTo>
                          <a:pt x="3548358" y="164611"/>
                          <a:pt x="3455565" y="106308"/>
                          <a:pt x="3348257" y="63779"/>
                        </a:cubicBezTo>
                        <a:cubicBezTo>
                          <a:pt x="3241329" y="21469"/>
                          <a:pt x="3122819" y="38"/>
                          <a:pt x="2996060" y="38"/>
                        </a:cubicBezTo>
                        <a:cubicBezTo>
                          <a:pt x="2946273" y="38"/>
                          <a:pt x="2898134" y="20469"/>
                          <a:pt x="2805151" y="81001"/>
                        </a:cubicBezTo>
                        <a:cubicBezTo>
                          <a:pt x="2747925" y="118320"/>
                          <a:pt x="2680992" y="161487"/>
                          <a:pt x="2606278" y="209217"/>
                        </a:cubicBezTo>
                        <a:cubicBezTo>
                          <a:pt x="2542394" y="249926"/>
                          <a:pt x="2455850" y="288065"/>
                          <a:pt x="2348951" y="322593"/>
                        </a:cubicBezTo>
                        <a:cubicBezTo>
                          <a:pt x="2244662" y="356340"/>
                          <a:pt x="2138772" y="373447"/>
                          <a:pt x="2034254" y="373447"/>
                        </a:cubicBezTo>
                        <a:cubicBezTo>
                          <a:pt x="1929746" y="373447"/>
                          <a:pt x="1823885" y="356340"/>
                          <a:pt x="1719482" y="322593"/>
                        </a:cubicBezTo>
                        <a:cubicBezTo>
                          <a:pt x="1612697" y="288093"/>
                          <a:pt x="1526162" y="249965"/>
                          <a:pt x="1462345" y="209255"/>
                        </a:cubicBezTo>
                        <a:cubicBezTo>
                          <a:pt x="1388345" y="161963"/>
                          <a:pt x="1321375" y="118805"/>
                          <a:pt x="1263291" y="80963"/>
                        </a:cubicBezTo>
                        <a:cubicBezTo>
                          <a:pt x="1170423" y="20431"/>
                          <a:pt x="1122236" y="0"/>
                          <a:pt x="1072458" y="0"/>
                        </a:cubicBezTo>
                        <a:cubicBezTo>
                          <a:pt x="945653" y="0"/>
                          <a:pt x="827187" y="21469"/>
                          <a:pt x="720291" y="63818"/>
                        </a:cubicBezTo>
                        <a:cubicBezTo>
                          <a:pt x="613060" y="106270"/>
                          <a:pt x="520229" y="164573"/>
                          <a:pt x="444363" y="237163"/>
                        </a:cubicBezTo>
                        <a:cubicBezTo>
                          <a:pt x="371922" y="306515"/>
                          <a:pt x="307293" y="390716"/>
                          <a:pt x="252375" y="487413"/>
                        </a:cubicBezTo>
                        <a:cubicBezTo>
                          <a:pt x="199430" y="580616"/>
                          <a:pt x="156567" y="677837"/>
                          <a:pt x="125016" y="776402"/>
                        </a:cubicBezTo>
                        <a:cubicBezTo>
                          <a:pt x="94543" y="871690"/>
                          <a:pt x="69056" y="975903"/>
                          <a:pt x="49262" y="1086193"/>
                        </a:cubicBezTo>
                        <a:cubicBezTo>
                          <a:pt x="29654" y="1195502"/>
                          <a:pt x="16334" y="1299201"/>
                          <a:pt x="9748" y="1394451"/>
                        </a:cubicBezTo>
                        <a:cubicBezTo>
                          <a:pt x="3274" y="1487767"/>
                          <a:pt x="0" y="1584617"/>
                          <a:pt x="0" y="1682429"/>
                        </a:cubicBezTo>
                        <a:cubicBezTo>
                          <a:pt x="0" y="1937004"/>
                          <a:pt x="80925" y="2143087"/>
                          <a:pt x="240506" y="2295087"/>
                        </a:cubicBezTo>
                        <a:cubicBezTo>
                          <a:pt x="398116" y="2445068"/>
                          <a:pt x="606661" y="2521154"/>
                          <a:pt x="860264" y="2521154"/>
                        </a:cubicBezTo>
                        <a:lnTo>
                          <a:pt x="3208477" y="2521154"/>
                        </a:lnTo>
                        <a:cubicBezTo>
                          <a:pt x="3462080" y="2521154"/>
                          <a:pt x="3670545" y="2445106"/>
                          <a:pt x="3828193" y="2295087"/>
                        </a:cubicBezTo>
                        <a:cubicBezTo>
                          <a:pt x="3987813" y="2143201"/>
                          <a:pt x="4068737" y="1937080"/>
                          <a:pt x="4068737" y="1682391"/>
                        </a:cubicBezTo>
                        <a:cubicBezTo>
                          <a:pt x="4068699" y="1584131"/>
                          <a:pt x="4065385" y="1487205"/>
                          <a:pt x="4058879" y="1394336"/>
                        </a:cubicBezTo>
                        <a:close/>
                      </a:path>
                    </a:pathLst>
                  </a:custGeom>
                  <a:solidFill>
                    <a:srgbClr val="096F3C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11857"/>
                  </a:p>
                </p:txBody>
              </p:sp>
            </p:grpSp>
            <p:sp>
              <p:nvSpPr>
                <p:cNvPr id="2355" name="Graphic 95">
                  <a:extLst>
                    <a:ext uri="{FF2B5EF4-FFF2-40B4-BE49-F238E27FC236}">
                      <a16:creationId xmlns:a16="http://schemas.microsoft.com/office/drawing/2014/main" id="{044D2710-B08A-C3A3-0623-E355BEC6200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691735" y="2553559"/>
                  <a:ext cx="182880" cy="184959"/>
                </a:xfrm>
                <a:custGeom>
                  <a:avLst/>
                  <a:gdLst>
                    <a:gd name="connsiteX0" fmla="*/ 1941086 w 3882171"/>
                    <a:gd name="connsiteY0" fmla="*/ 0 h 3882171"/>
                    <a:gd name="connsiteX1" fmla="*/ 0 w 3882171"/>
                    <a:gd name="connsiteY1" fmla="*/ 1941086 h 3882171"/>
                    <a:gd name="connsiteX2" fmla="*/ 1941086 w 3882171"/>
                    <a:gd name="connsiteY2" fmla="*/ 3882171 h 3882171"/>
                    <a:gd name="connsiteX3" fmla="*/ 3882171 w 3882171"/>
                    <a:gd name="connsiteY3" fmla="*/ 1941086 h 3882171"/>
                    <a:gd name="connsiteX4" fmla="*/ 1941086 w 3882171"/>
                    <a:gd name="connsiteY4" fmla="*/ 0 h 3882171"/>
                    <a:gd name="connsiteX5" fmla="*/ 3025953 w 3882171"/>
                    <a:gd name="connsiteY5" fmla="*/ 1430274 h 3882171"/>
                    <a:gd name="connsiteX6" fmla="*/ 1785410 w 3882171"/>
                    <a:gd name="connsiteY6" fmla="*/ 2661087 h 3882171"/>
                    <a:gd name="connsiteX7" fmla="*/ 1517841 w 3882171"/>
                    <a:gd name="connsiteY7" fmla="*/ 2665952 h 3882171"/>
                    <a:gd name="connsiteX8" fmla="*/ 861083 w 3882171"/>
                    <a:gd name="connsiteY8" fmla="*/ 2067573 h 3882171"/>
                    <a:gd name="connsiteX9" fmla="*/ 846488 w 3882171"/>
                    <a:gd name="connsiteY9" fmla="*/ 1795139 h 3882171"/>
                    <a:gd name="connsiteX10" fmla="*/ 1118922 w 3882171"/>
                    <a:gd name="connsiteY10" fmla="*/ 1785410 h 3882171"/>
                    <a:gd name="connsiteX11" fmla="*/ 1639463 w 3882171"/>
                    <a:gd name="connsiteY11" fmla="*/ 2262168 h 3882171"/>
                    <a:gd name="connsiteX12" fmla="*/ 2748655 w 3882171"/>
                    <a:gd name="connsiteY12" fmla="*/ 1152976 h 3882171"/>
                    <a:gd name="connsiteX13" fmla="*/ 3025953 w 3882171"/>
                    <a:gd name="connsiteY13" fmla="*/ 1152976 h 3882171"/>
                    <a:gd name="connsiteX14" fmla="*/ 3025953 w 3882171"/>
                    <a:gd name="connsiteY14" fmla="*/ 1430274 h 38821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882171" h="3882171">
                      <a:moveTo>
                        <a:pt x="1941086" y="0"/>
                      </a:moveTo>
                      <a:cubicBezTo>
                        <a:pt x="870813" y="0"/>
                        <a:pt x="0" y="870813"/>
                        <a:pt x="0" y="1941086"/>
                      </a:cubicBezTo>
                      <a:cubicBezTo>
                        <a:pt x="0" y="3011359"/>
                        <a:pt x="870813" y="3882171"/>
                        <a:pt x="1941086" y="3882171"/>
                      </a:cubicBezTo>
                      <a:cubicBezTo>
                        <a:pt x="3011359" y="3882171"/>
                        <a:pt x="3882171" y="3011359"/>
                        <a:pt x="3882171" y="1941086"/>
                      </a:cubicBezTo>
                      <a:cubicBezTo>
                        <a:pt x="3882171" y="870813"/>
                        <a:pt x="3011359" y="0"/>
                        <a:pt x="1941086" y="0"/>
                      </a:cubicBezTo>
                      <a:close/>
                      <a:moveTo>
                        <a:pt x="3025953" y="1430274"/>
                      </a:moveTo>
                      <a:lnTo>
                        <a:pt x="1785410" y="2661087"/>
                      </a:lnTo>
                      <a:cubicBezTo>
                        <a:pt x="1712437" y="2734060"/>
                        <a:pt x="1595680" y="2738926"/>
                        <a:pt x="1517841" y="2665952"/>
                      </a:cubicBezTo>
                      <a:lnTo>
                        <a:pt x="861083" y="2067573"/>
                      </a:lnTo>
                      <a:cubicBezTo>
                        <a:pt x="783245" y="1994599"/>
                        <a:pt x="778380" y="1872977"/>
                        <a:pt x="846488" y="1795139"/>
                      </a:cubicBezTo>
                      <a:cubicBezTo>
                        <a:pt x="919462" y="1717301"/>
                        <a:pt x="1041084" y="1712437"/>
                        <a:pt x="1118922" y="1785410"/>
                      </a:cubicBezTo>
                      <a:lnTo>
                        <a:pt x="1639463" y="2262168"/>
                      </a:lnTo>
                      <a:lnTo>
                        <a:pt x="2748655" y="1152976"/>
                      </a:lnTo>
                      <a:cubicBezTo>
                        <a:pt x="2826493" y="1075138"/>
                        <a:pt x="2948115" y="1075138"/>
                        <a:pt x="3025953" y="1152976"/>
                      </a:cubicBezTo>
                      <a:cubicBezTo>
                        <a:pt x="3103791" y="1230814"/>
                        <a:pt x="3103791" y="1352436"/>
                        <a:pt x="3025953" y="1430274"/>
                      </a:cubicBezTo>
                      <a:close/>
                    </a:path>
                  </a:pathLst>
                </a:custGeom>
                <a:solidFill>
                  <a:srgbClr val="096F3C"/>
                </a:solidFill>
                <a:ln w="95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1857"/>
                </a:p>
              </p:txBody>
            </p:sp>
          </p:grpSp>
        </p:grpSp>
      </p:grpSp>
      <p:sp>
        <p:nvSpPr>
          <p:cNvPr id="100" name="Rectangle: Rounded Corners 3242">
            <a:extLst>
              <a:ext uri="{FF2B5EF4-FFF2-40B4-BE49-F238E27FC236}">
                <a16:creationId xmlns:a16="http://schemas.microsoft.com/office/drawing/2014/main" id="{FDACE159-FFCE-420F-548A-5B07EE9E0062}"/>
              </a:ext>
            </a:extLst>
          </p:cNvPr>
          <p:cNvSpPr/>
          <p:nvPr/>
        </p:nvSpPr>
        <p:spPr>
          <a:xfrm>
            <a:off x="32523092" y="12702889"/>
            <a:ext cx="7239008" cy="4761089"/>
          </a:xfrm>
          <a:prstGeom prst="roundRect">
            <a:avLst>
              <a:gd name="adj" fmla="val 10399"/>
            </a:avLst>
          </a:prstGeom>
          <a:solidFill>
            <a:schemeClr val="bg1">
              <a:alpha val="75000"/>
            </a:schemeClr>
          </a:solidFill>
          <a:ln w="6350">
            <a:solidFill>
              <a:srgbClr val="096F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2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218C618C-7881-EB5B-1D82-811183FEE7FE}"/>
              </a:ext>
            </a:extLst>
          </p:cNvPr>
          <p:cNvSpPr txBox="1"/>
          <p:nvPr/>
        </p:nvSpPr>
        <p:spPr>
          <a:xfrm rot="16200000">
            <a:off x="31204798" y="14708858"/>
            <a:ext cx="3593228" cy="431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2" b="1" dirty="0">
                <a:solidFill>
                  <a:schemeClr val="tx2">
                    <a:lumMod val="75000"/>
                  </a:schemeClr>
                </a:solidFill>
              </a:rPr>
              <a:t>Percentage of Participants, %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C3EFE8B8-032E-C75A-295D-F6B0D30A24D5}"/>
              </a:ext>
            </a:extLst>
          </p:cNvPr>
          <p:cNvSpPr txBox="1"/>
          <p:nvPr/>
        </p:nvSpPr>
        <p:spPr>
          <a:xfrm>
            <a:off x="33169840" y="13218956"/>
            <a:ext cx="563185" cy="338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2202" dirty="0">
                <a:solidFill>
                  <a:schemeClr val="tx2">
                    <a:lumMod val="75000"/>
                  </a:schemeClr>
                </a:solidFill>
              </a:rPr>
              <a:t>100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BCE7F098-CA64-61EC-D780-FCCA6F5389A9}"/>
              </a:ext>
            </a:extLst>
          </p:cNvPr>
          <p:cNvSpPr txBox="1"/>
          <p:nvPr/>
        </p:nvSpPr>
        <p:spPr>
          <a:xfrm>
            <a:off x="33169840" y="14046551"/>
            <a:ext cx="563185" cy="338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2202" dirty="0">
                <a:solidFill>
                  <a:schemeClr val="tx2">
                    <a:lumMod val="75000"/>
                  </a:schemeClr>
                </a:solidFill>
              </a:rPr>
              <a:t>75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5A368757-C7EA-EDEB-C081-491E9FD98522}"/>
              </a:ext>
            </a:extLst>
          </p:cNvPr>
          <p:cNvSpPr txBox="1"/>
          <p:nvPr/>
        </p:nvSpPr>
        <p:spPr>
          <a:xfrm>
            <a:off x="33169840" y="14858929"/>
            <a:ext cx="563185" cy="338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2202" dirty="0">
                <a:solidFill>
                  <a:schemeClr val="tx2">
                    <a:lumMod val="75000"/>
                  </a:schemeClr>
                </a:solidFill>
              </a:rPr>
              <a:t>50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A7E93F1-FA4B-3CC7-ED0C-5596DFAC3537}"/>
              </a:ext>
            </a:extLst>
          </p:cNvPr>
          <p:cNvSpPr txBox="1"/>
          <p:nvPr/>
        </p:nvSpPr>
        <p:spPr>
          <a:xfrm>
            <a:off x="33169840" y="15693252"/>
            <a:ext cx="563185" cy="338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2202" dirty="0">
                <a:solidFill>
                  <a:schemeClr val="tx2">
                    <a:lumMod val="75000"/>
                  </a:schemeClr>
                </a:solidFill>
              </a:rPr>
              <a:t>25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7B8B6C2-0989-0D45-D53C-AB632768D8A5}"/>
              </a:ext>
            </a:extLst>
          </p:cNvPr>
          <p:cNvSpPr txBox="1"/>
          <p:nvPr/>
        </p:nvSpPr>
        <p:spPr>
          <a:xfrm>
            <a:off x="33169840" y="16526253"/>
            <a:ext cx="563185" cy="338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2202" dirty="0">
                <a:solidFill>
                  <a:schemeClr val="tx2">
                    <a:lumMod val="75000"/>
                  </a:schemeClr>
                </a:solidFill>
              </a:rPr>
              <a:t>0</a:t>
            </a:r>
          </a:p>
        </p:txBody>
      </p:sp>
      <p:graphicFrame>
        <p:nvGraphicFramePr>
          <p:cNvPr id="109" name="Chart 108">
            <a:extLst>
              <a:ext uri="{FF2B5EF4-FFF2-40B4-BE49-F238E27FC236}">
                <a16:creationId xmlns:a16="http://schemas.microsoft.com/office/drawing/2014/main" id="{BDFF9EF9-C730-E7EA-147B-27F00FFBF5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9115417"/>
              </p:ext>
            </p:extLst>
          </p:nvPr>
        </p:nvGraphicFramePr>
        <p:xfrm>
          <a:off x="33670814" y="12971009"/>
          <a:ext cx="5889688" cy="4465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5"/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4BC938B1-9C3A-E107-0134-CC7304B455D7}"/>
              </a:ext>
            </a:extLst>
          </p:cNvPr>
          <p:cNvGrpSpPr/>
          <p:nvPr/>
        </p:nvGrpSpPr>
        <p:grpSpPr>
          <a:xfrm>
            <a:off x="20355742" y="4806380"/>
            <a:ext cx="8961221" cy="768105"/>
            <a:chOff x="6172199" y="1756989"/>
            <a:chExt cx="3200400" cy="274320"/>
          </a:xfrm>
          <a:solidFill>
            <a:srgbClr val="0B436E"/>
          </a:solidFill>
          <a:effectLst/>
        </p:grpSpPr>
        <p:sp>
          <p:nvSpPr>
            <p:cNvPr id="2313" name="TextBox 2312">
              <a:extLst>
                <a:ext uri="{FF2B5EF4-FFF2-40B4-BE49-F238E27FC236}">
                  <a16:creationId xmlns:a16="http://schemas.microsoft.com/office/drawing/2014/main" id="{605DB9A3-5E90-B5F4-09BA-BB59CCB05F7F}"/>
                </a:ext>
              </a:extLst>
            </p:cNvPr>
            <p:cNvSpPr txBox="1"/>
            <p:nvPr/>
          </p:nvSpPr>
          <p:spPr>
            <a:xfrm>
              <a:off x="6172199" y="1756989"/>
              <a:ext cx="3200400" cy="27432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3175">
              <a:solidFill>
                <a:srgbClr val="547795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>
              <a:defPPr>
                <a:defRPr lang="en-US"/>
              </a:defPPr>
              <a:lvl1pPr algn="ctr">
                <a:defRPr sz="1400" b="1">
                  <a:solidFill>
                    <a:schemeClr val="accent3"/>
                  </a:solidFill>
                </a:defRPr>
              </a:lvl1pPr>
            </a:lstStyle>
            <a:p>
              <a:pPr>
                <a:defRPr/>
              </a:pPr>
              <a:r>
                <a:rPr lang="en-US" sz="4398" b="0" dirty="0">
                  <a:solidFill>
                    <a:srgbClr val="FFFFFF"/>
                  </a:solidFill>
                </a:rPr>
                <a:t>RESULTS</a:t>
              </a:r>
            </a:p>
          </p:txBody>
        </p:sp>
        <p:sp>
          <p:nvSpPr>
            <p:cNvPr id="2346" name="Oval 2345">
              <a:extLst>
                <a:ext uri="{FF2B5EF4-FFF2-40B4-BE49-F238E27FC236}">
                  <a16:creationId xmlns:a16="http://schemas.microsoft.com/office/drawing/2014/main" id="{4BCBA13C-2082-A8A0-D6ED-633EAE122D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12565" y="1784626"/>
              <a:ext cx="212472" cy="212472"/>
            </a:xfrm>
            <a:prstGeom prst="ellipse">
              <a:avLst/>
            </a:prstGeom>
            <a:grpFill/>
            <a:ln w="3175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defRPr/>
              </a:pPr>
              <a:endParaRPr lang="en-US" sz="3921" dirty="0">
                <a:solidFill>
                  <a:srgbClr val="0B436E"/>
                </a:solidFill>
              </a:endParaRPr>
            </a:p>
          </p:txBody>
        </p:sp>
        <p:sp>
          <p:nvSpPr>
            <p:cNvPr id="101" name="Freeform 214">
              <a:extLst>
                <a:ext uri="{FF2B5EF4-FFF2-40B4-BE49-F238E27FC236}">
                  <a16:creationId xmlns:a16="http://schemas.microsoft.com/office/drawing/2014/main" id="{DC5B2CC0-7BFC-037B-B0AB-0D9809F65127}"/>
                </a:ext>
              </a:extLst>
            </p:cNvPr>
            <p:cNvSpPr/>
            <p:nvPr/>
          </p:nvSpPr>
          <p:spPr>
            <a:xfrm>
              <a:off x="6262634" y="1812059"/>
              <a:ext cx="119036" cy="142998"/>
            </a:xfrm>
            <a:custGeom>
              <a:avLst/>
              <a:gdLst>
                <a:gd name="connsiteX0" fmla="*/ 5702 w 110113"/>
                <a:gd name="connsiteY0" fmla="*/ 30722 h 132280"/>
                <a:gd name="connsiteX1" fmla="*/ 481 w 110113"/>
                <a:gd name="connsiteY1" fmla="*/ 18264 h 132280"/>
                <a:gd name="connsiteX2" fmla="*/ 1591 w 110113"/>
                <a:gd name="connsiteY2" fmla="*/ 12002 h 132280"/>
                <a:gd name="connsiteX3" fmla="*/ 5833 w 110113"/>
                <a:gd name="connsiteY3" fmla="*/ 5023 h 132280"/>
                <a:gd name="connsiteX4" fmla="*/ 18101 w 110113"/>
                <a:gd name="connsiteY4" fmla="*/ 0 h 132280"/>
                <a:gd name="connsiteX5" fmla="*/ 30109 w 110113"/>
                <a:gd name="connsiteY5" fmla="*/ 5023 h 132280"/>
                <a:gd name="connsiteX6" fmla="*/ 31414 w 110113"/>
                <a:gd name="connsiteY6" fmla="*/ 6392 h 132280"/>
                <a:gd name="connsiteX7" fmla="*/ 35982 w 110113"/>
                <a:gd name="connsiteY7" fmla="*/ 18264 h 132280"/>
                <a:gd name="connsiteX8" fmla="*/ 30827 w 110113"/>
                <a:gd name="connsiteY8" fmla="*/ 30722 h 132280"/>
                <a:gd name="connsiteX9" fmla="*/ 28217 w 110113"/>
                <a:gd name="connsiteY9" fmla="*/ 33266 h 132280"/>
                <a:gd name="connsiteX10" fmla="*/ 24301 w 110113"/>
                <a:gd name="connsiteY10" fmla="*/ 38353 h 132280"/>
                <a:gd name="connsiteX11" fmla="*/ 23387 w 110113"/>
                <a:gd name="connsiteY11" fmla="*/ 41158 h 132280"/>
                <a:gd name="connsiteX12" fmla="*/ 22408 w 110113"/>
                <a:gd name="connsiteY12" fmla="*/ 49963 h 132280"/>
                <a:gd name="connsiteX13" fmla="*/ 22408 w 110113"/>
                <a:gd name="connsiteY13" fmla="*/ 62421 h 132280"/>
                <a:gd name="connsiteX14" fmla="*/ 23061 w 110113"/>
                <a:gd name="connsiteY14" fmla="*/ 69857 h 132280"/>
                <a:gd name="connsiteX15" fmla="*/ 23191 w 110113"/>
                <a:gd name="connsiteY15" fmla="*/ 70249 h 132280"/>
                <a:gd name="connsiteX16" fmla="*/ 24366 w 110113"/>
                <a:gd name="connsiteY16" fmla="*/ 74032 h 132280"/>
                <a:gd name="connsiteX17" fmla="*/ 28021 w 110113"/>
                <a:gd name="connsiteY17" fmla="*/ 79967 h 132280"/>
                <a:gd name="connsiteX18" fmla="*/ 30892 w 110113"/>
                <a:gd name="connsiteY18" fmla="*/ 82381 h 132280"/>
                <a:gd name="connsiteX19" fmla="*/ 35199 w 110113"/>
                <a:gd name="connsiteY19" fmla="*/ 89164 h 132280"/>
                <a:gd name="connsiteX20" fmla="*/ 37679 w 110113"/>
                <a:gd name="connsiteY20" fmla="*/ 91969 h 132280"/>
                <a:gd name="connsiteX21" fmla="*/ 37940 w 110113"/>
                <a:gd name="connsiteY21" fmla="*/ 92295 h 132280"/>
                <a:gd name="connsiteX22" fmla="*/ 39637 w 110113"/>
                <a:gd name="connsiteY22" fmla="*/ 93730 h 132280"/>
                <a:gd name="connsiteX23" fmla="*/ 43030 w 110113"/>
                <a:gd name="connsiteY23" fmla="*/ 95882 h 132280"/>
                <a:gd name="connsiteX24" fmla="*/ 43357 w 110113"/>
                <a:gd name="connsiteY24" fmla="*/ 96078 h 132280"/>
                <a:gd name="connsiteX25" fmla="*/ 50405 w 110113"/>
                <a:gd name="connsiteY25" fmla="*/ 98687 h 132280"/>
                <a:gd name="connsiteX26" fmla="*/ 62347 w 110113"/>
                <a:gd name="connsiteY26" fmla="*/ 101883 h 132280"/>
                <a:gd name="connsiteX27" fmla="*/ 71157 w 110113"/>
                <a:gd name="connsiteY27" fmla="*/ 103188 h 132280"/>
                <a:gd name="connsiteX28" fmla="*/ 73963 w 110113"/>
                <a:gd name="connsiteY28" fmla="*/ 103188 h 132280"/>
                <a:gd name="connsiteX29" fmla="*/ 82969 w 110113"/>
                <a:gd name="connsiteY29" fmla="*/ 99144 h 132280"/>
                <a:gd name="connsiteX30" fmla="*/ 96412 w 110113"/>
                <a:gd name="connsiteY30" fmla="*/ 97383 h 132280"/>
                <a:gd name="connsiteX31" fmla="*/ 102155 w 110113"/>
                <a:gd name="connsiteY31" fmla="*/ 99992 h 132280"/>
                <a:gd name="connsiteX32" fmla="*/ 107768 w 110113"/>
                <a:gd name="connsiteY32" fmla="*/ 105927 h 132280"/>
                <a:gd name="connsiteX33" fmla="*/ 109464 w 110113"/>
                <a:gd name="connsiteY33" fmla="*/ 119037 h 132280"/>
                <a:gd name="connsiteX34" fmla="*/ 101437 w 110113"/>
                <a:gd name="connsiteY34" fmla="*/ 129409 h 132280"/>
                <a:gd name="connsiteX35" fmla="*/ 99806 w 110113"/>
                <a:gd name="connsiteY35" fmla="*/ 130322 h 132280"/>
                <a:gd name="connsiteX36" fmla="*/ 87146 w 110113"/>
                <a:gd name="connsiteY36" fmla="*/ 131626 h 132280"/>
                <a:gd name="connsiteX37" fmla="*/ 76443 w 110113"/>
                <a:gd name="connsiteY37" fmla="*/ 123343 h 132280"/>
                <a:gd name="connsiteX38" fmla="*/ 74747 w 110113"/>
                <a:gd name="connsiteY38" fmla="*/ 120342 h 132280"/>
                <a:gd name="connsiteX39" fmla="*/ 70831 w 110113"/>
                <a:gd name="connsiteY39" fmla="*/ 115189 h 132280"/>
                <a:gd name="connsiteX40" fmla="*/ 68351 w 110113"/>
                <a:gd name="connsiteY40" fmla="*/ 113624 h 132280"/>
                <a:gd name="connsiteX41" fmla="*/ 60128 w 110113"/>
                <a:gd name="connsiteY41" fmla="*/ 110297 h 132280"/>
                <a:gd name="connsiteX42" fmla="*/ 48186 w 110113"/>
                <a:gd name="connsiteY42" fmla="*/ 107101 h 132280"/>
                <a:gd name="connsiteX43" fmla="*/ 40746 w 110113"/>
                <a:gd name="connsiteY43" fmla="*/ 105797 h 132280"/>
                <a:gd name="connsiteX44" fmla="*/ 40420 w 110113"/>
                <a:gd name="connsiteY44" fmla="*/ 105797 h 132280"/>
                <a:gd name="connsiteX45" fmla="*/ 36374 w 110113"/>
                <a:gd name="connsiteY45" fmla="*/ 105992 h 132280"/>
                <a:gd name="connsiteX46" fmla="*/ 30892 w 110113"/>
                <a:gd name="connsiteY46" fmla="*/ 107427 h 132280"/>
                <a:gd name="connsiteX47" fmla="*/ 18362 w 110113"/>
                <a:gd name="connsiteY47" fmla="*/ 112711 h 132280"/>
                <a:gd name="connsiteX48" fmla="*/ 9617 w 110113"/>
                <a:gd name="connsiteY48" fmla="*/ 110493 h 132280"/>
                <a:gd name="connsiteX49" fmla="*/ 2504 w 110113"/>
                <a:gd name="connsiteY49" fmla="*/ 103579 h 132280"/>
                <a:gd name="connsiteX50" fmla="*/ 612 w 110113"/>
                <a:gd name="connsiteY50" fmla="*/ 90077 h 132280"/>
                <a:gd name="connsiteX51" fmla="*/ 8508 w 110113"/>
                <a:gd name="connsiteY51" fmla="*/ 79641 h 132280"/>
                <a:gd name="connsiteX52" fmla="*/ 10662 w 110113"/>
                <a:gd name="connsiteY52" fmla="*/ 76445 h 132280"/>
                <a:gd name="connsiteX53" fmla="*/ 10662 w 110113"/>
                <a:gd name="connsiteY53" fmla="*/ 76184 h 132280"/>
                <a:gd name="connsiteX54" fmla="*/ 11706 w 110113"/>
                <a:gd name="connsiteY54" fmla="*/ 74097 h 132280"/>
                <a:gd name="connsiteX55" fmla="*/ 12880 w 110113"/>
                <a:gd name="connsiteY55" fmla="*/ 70314 h 132280"/>
                <a:gd name="connsiteX56" fmla="*/ 12880 w 110113"/>
                <a:gd name="connsiteY56" fmla="*/ 69923 h 132280"/>
                <a:gd name="connsiteX57" fmla="*/ 13599 w 110113"/>
                <a:gd name="connsiteY57" fmla="*/ 62487 h 132280"/>
                <a:gd name="connsiteX58" fmla="*/ 13599 w 110113"/>
                <a:gd name="connsiteY58" fmla="*/ 50029 h 132280"/>
                <a:gd name="connsiteX59" fmla="*/ 12619 w 110113"/>
                <a:gd name="connsiteY59" fmla="*/ 41223 h 132280"/>
                <a:gd name="connsiteX60" fmla="*/ 11771 w 110113"/>
                <a:gd name="connsiteY60" fmla="*/ 38549 h 132280"/>
                <a:gd name="connsiteX61" fmla="*/ 5702 w 110113"/>
                <a:gd name="connsiteY61" fmla="*/ 30787 h 132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10113" h="132280">
                  <a:moveTo>
                    <a:pt x="5702" y="30722"/>
                  </a:moveTo>
                  <a:cubicBezTo>
                    <a:pt x="2243" y="27330"/>
                    <a:pt x="481" y="23156"/>
                    <a:pt x="481" y="18264"/>
                  </a:cubicBezTo>
                  <a:cubicBezTo>
                    <a:pt x="481" y="16046"/>
                    <a:pt x="873" y="13958"/>
                    <a:pt x="1591" y="12002"/>
                  </a:cubicBezTo>
                  <a:cubicBezTo>
                    <a:pt x="2308" y="9458"/>
                    <a:pt x="3679" y="7110"/>
                    <a:pt x="5833" y="5023"/>
                  </a:cubicBezTo>
                  <a:cubicBezTo>
                    <a:pt x="9226" y="1631"/>
                    <a:pt x="13272" y="0"/>
                    <a:pt x="18101" y="0"/>
                  </a:cubicBezTo>
                  <a:cubicBezTo>
                    <a:pt x="22931" y="0"/>
                    <a:pt x="26781" y="1696"/>
                    <a:pt x="30109" y="5023"/>
                  </a:cubicBezTo>
                  <a:cubicBezTo>
                    <a:pt x="30631" y="5544"/>
                    <a:pt x="31088" y="6001"/>
                    <a:pt x="31414" y="6392"/>
                  </a:cubicBezTo>
                  <a:cubicBezTo>
                    <a:pt x="34481" y="9719"/>
                    <a:pt x="35982" y="13698"/>
                    <a:pt x="35982" y="18264"/>
                  </a:cubicBezTo>
                  <a:cubicBezTo>
                    <a:pt x="35982" y="23156"/>
                    <a:pt x="34286" y="27265"/>
                    <a:pt x="30827" y="30722"/>
                  </a:cubicBezTo>
                  <a:cubicBezTo>
                    <a:pt x="29587" y="31961"/>
                    <a:pt x="28738" y="32809"/>
                    <a:pt x="28217" y="33266"/>
                  </a:cubicBezTo>
                  <a:cubicBezTo>
                    <a:pt x="26258" y="35157"/>
                    <a:pt x="24888" y="36853"/>
                    <a:pt x="24301" y="38353"/>
                  </a:cubicBezTo>
                  <a:cubicBezTo>
                    <a:pt x="23975" y="39201"/>
                    <a:pt x="23648" y="40179"/>
                    <a:pt x="23387" y="41158"/>
                  </a:cubicBezTo>
                  <a:cubicBezTo>
                    <a:pt x="22735" y="43767"/>
                    <a:pt x="22408" y="46702"/>
                    <a:pt x="22408" y="49963"/>
                  </a:cubicBezTo>
                  <a:lnTo>
                    <a:pt x="22408" y="62421"/>
                  </a:lnTo>
                  <a:cubicBezTo>
                    <a:pt x="22408" y="65096"/>
                    <a:pt x="22604" y="67574"/>
                    <a:pt x="23061" y="69857"/>
                  </a:cubicBezTo>
                  <a:cubicBezTo>
                    <a:pt x="23126" y="69988"/>
                    <a:pt x="23191" y="70118"/>
                    <a:pt x="23191" y="70249"/>
                  </a:cubicBezTo>
                  <a:cubicBezTo>
                    <a:pt x="23518" y="71553"/>
                    <a:pt x="23909" y="72858"/>
                    <a:pt x="24366" y="74032"/>
                  </a:cubicBezTo>
                  <a:cubicBezTo>
                    <a:pt x="25214" y="75923"/>
                    <a:pt x="26389" y="77880"/>
                    <a:pt x="28021" y="79967"/>
                  </a:cubicBezTo>
                  <a:cubicBezTo>
                    <a:pt x="28934" y="80620"/>
                    <a:pt x="29913" y="81468"/>
                    <a:pt x="30892" y="82381"/>
                  </a:cubicBezTo>
                  <a:cubicBezTo>
                    <a:pt x="32915" y="84402"/>
                    <a:pt x="34351" y="86620"/>
                    <a:pt x="35199" y="89164"/>
                  </a:cubicBezTo>
                  <a:cubicBezTo>
                    <a:pt x="36047" y="90208"/>
                    <a:pt x="36896" y="91121"/>
                    <a:pt x="37679" y="91969"/>
                  </a:cubicBezTo>
                  <a:cubicBezTo>
                    <a:pt x="37810" y="92034"/>
                    <a:pt x="37875" y="92164"/>
                    <a:pt x="37940" y="92295"/>
                  </a:cubicBezTo>
                  <a:cubicBezTo>
                    <a:pt x="38462" y="92817"/>
                    <a:pt x="39049" y="93274"/>
                    <a:pt x="39637" y="93730"/>
                  </a:cubicBezTo>
                  <a:cubicBezTo>
                    <a:pt x="40746" y="94448"/>
                    <a:pt x="41856" y="95230"/>
                    <a:pt x="43030" y="95882"/>
                  </a:cubicBezTo>
                  <a:cubicBezTo>
                    <a:pt x="43096" y="95882"/>
                    <a:pt x="43226" y="95948"/>
                    <a:pt x="43357" y="96078"/>
                  </a:cubicBezTo>
                  <a:cubicBezTo>
                    <a:pt x="45380" y="97187"/>
                    <a:pt x="47729" y="98035"/>
                    <a:pt x="50405" y="98687"/>
                  </a:cubicBezTo>
                  <a:lnTo>
                    <a:pt x="62347" y="101883"/>
                  </a:lnTo>
                  <a:cubicBezTo>
                    <a:pt x="65479" y="102731"/>
                    <a:pt x="68416" y="103188"/>
                    <a:pt x="71157" y="103188"/>
                  </a:cubicBezTo>
                  <a:lnTo>
                    <a:pt x="73963" y="103188"/>
                  </a:lnTo>
                  <a:cubicBezTo>
                    <a:pt x="74812" y="103122"/>
                    <a:pt x="77814" y="101753"/>
                    <a:pt x="82969" y="99144"/>
                  </a:cubicBezTo>
                  <a:cubicBezTo>
                    <a:pt x="87211" y="96730"/>
                    <a:pt x="91649" y="96143"/>
                    <a:pt x="96412" y="97383"/>
                  </a:cubicBezTo>
                  <a:cubicBezTo>
                    <a:pt x="98566" y="97904"/>
                    <a:pt x="100459" y="98818"/>
                    <a:pt x="102155" y="99992"/>
                  </a:cubicBezTo>
                  <a:cubicBezTo>
                    <a:pt x="104440" y="101427"/>
                    <a:pt x="106332" y="103383"/>
                    <a:pt x="107768" y="105927"/>
                  </a:cubicBezTo>
                  <a:cubicBezTo>
                    <a:pt x="110182" y="110102"/>
                    <a:pt x="110704" y="114407"/>
                    <a:pt x="109464" y="119037"/>
                  </a:cubicBezTo>
                  <a:cubicBezTo>
                    <a:pt x="108225" y="123669"/>
                    <a:pt x="105549" y="127126"/>
                    <a:pt x="101437" y="129409"/>
                  </a:cubicBezTo>
                  <a:cubicBezTo>
                    <a:pt x="100915" y="129735"/>
                    <a:pt x="100393" y="130061"/>
                    <a:pt x="99806" y="130322"/>
                  </a:cubicBezTo>
                  <a:cubicBezTo>
                    <a:pt x="95825" y="132409"/>
                    <a:pt x="91583" y="132800"/>
                    <a:pt x="87146" y="131626"/>
                  </a:cubicBezTo>
                  <a:cubicBezTo>
                    <a:pt x="82382" y="130387"/>
                    <a:pt x="78858" y="127647"/>
                    <a:pt x="76443" y="123343"/>
                  </a:cubicBezTo>
                  <a:cubicBezTo>
                    <a:pt x="75595" y="121843"/>
                    <a:pt x="75007" y="120864"/>
                    <a:pt x="74747" y="120342"/>
                  </a:cubicBezTo>
                  <a:cubicBezTo>
                    <a:pt x="73311" y="117863"/>
                    <a:pt x="72005" y="116168"/>
                    <a:pt x="70831" y="115189"/>
                  </a:cubicBezTo>
                  <a:cubicBezTo>
                    <a:pt x="70113" y="114667"/>
                    <a:pt x="69265" y="114146"/>
                    <a:pt x="68351" y="113624"/>
                  </a:cubicBezTo>
                  <a:cubicBezTo>
                    <a:pt x="66002" y="112254"/>
                    <a:pt x="63261" y="111145"/>
                    <a:pt x="60128" y="110297"/>
                  </a:cubicBezTo>
                  <a:lnTo>
                    <a:pt x="48186" y="107101"/>
                  </a:lnTo>
                  <a:cubicBezTo>
                    <a:pt x="45575" y="106384"/>
                    <a:pt x="43096" y="105927"/>
                    <a:pt x="40746" y="105797"/>
                  </a:cubicBezTo>
                  <a:lnTo>
                    <a:pt x="40420" y="105797"/>
                  </a:lnTo>
                  <a:cubicBezTo>
                    <a:pt x="39049" y="105797"/>
                    <a:pt x="37679" y="105797"/>
                    <a:pt x="36374" y="105992"/>
                  </a:cubicBezTo>
                  <a:cubicBezTo>
                    <a:pt x="34677" y="106253"/>
                    <a:pt x="32850" y="106710"/>
                    <a:pt x="30892" y="107427"/>
                  </a:cubicBezTo>
                  <a:cubicBezTo>
                    <a:pt x="27433" y="110950"/>
                    <a:pt x="23257" y="112711"/>
                    <a:pt x="18362" y="112711"/>
                  </a:cubicBezTo>
                  <a:cubicBezTo>
                    <a:pt x="15099" y="112711"/>
                    <a:pt x="12228" y="111993"/>
                    <a:pt x="9617" y="110493"/>
                  </a:cubicBezTo>
                  <a:cubicBezTo>
                    <a:pt x="6616" y="108993"/>
                    <a:pt x="4266" y="106645"/>
                    <a:pt x="2504" y="103579"/>
                  </a:cubicBezTo>
                  <a:cubicBezTo>
                    <a:pt x="24" y="99340"/>
                    <a:pt x="-628" y="94839"/>
                    <a:pt x="612" y="90077"/>
                  </a:cubicBezTo>
                  <a:cubicBezTo>
                    <a:pt x="1786" y="85577"/>
                    <a:pt x="4462" y="82120"/>
                    <a:pt x="8508" y="79641"/>
                  </a:cubicBezTo>
                  <a:cubicBezTo>
                    <a:pt x="9291" y="78532"/>
                    <a:pt x="10074" y="77489"/>
                    <a:pt x="10662" y="76445"/>
                  </a:cubicBezTo>
                  <a:cubicBezTo>
                    <a:pt x="10662" y="76380"/>
                    <a:pt x="10662" y="76249"/>
                    <a:pt x="10662" y="76184"/>
                  </a:cubicBezTo>
                  <a:cubicBezTo>
                    <a:pt x="11053" y="75532"/>
                    <a:pt x="11380" y="74814"/>
                    <a:pt x="11706" y="74097"/>
                  </a:cubicBezTo>
                  <a:cubicBezTo>
                    <a:pt x="12228" y="72923"/>
                    <a:pt x="12619" y="71684"/>
                    <a:pt x="12880" y="70314"/>
                  </a:cubicBezTo>
                  <a:cubicBezTo>
                    <a:pt x="12880" y="70183"/>
                    <a:pt x="12880" y="70053"/>
                    <a:pt x="12880" y="69923"/>
                  </a:cubicBezTo>
                  <a:cubicBezTo>
                    <a:pt x="13337" y="67639"/>
                    <a:pt x="13599" y="65096"/>
                    <a:pt x="13599" y="62487"/>
                  </a:cubicBezTo>
                  <a:lnTo>
                    <a:pt x="13599" y="50029"/>
                  </a:lnTo>
                  <a:cubicBezTo>
                    <a:pt x="13599" y="46767"/>
                    <a:pt x="13272" y="43832"/>
                    <a:pt x="12619" y="41223"/>
                  </a:cubicBezTo>
                  <a:cubicBezTo>
                    <a:pt x="12293" y="40179"/>
                    <a:pt x="12032" y="39331"/>
                    <a:pt x="11771" y="38549"/>
                  </a:cubicBezTo>
                  <a:cubicBezTo>
                    <a:pt x="11575" y="37701"/>
                    <a:pt x="9552" y="35157"/>
                    <a:pt x="5702" y="30787"/>
                  </a:cubicBezTo>
                </a:path>
              </a:pathLst>
            </a:custGeom>
            <a:grpFill/>
            <a:ln w="65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US" sz="11857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49B27C2C-B1B5-D743-C90E-4480A6932032}"/>
              </a:ext>
            </a:extLst>
          </p:cNvPr>
          <p:cNvGrpSpPr/>
          <p:nvPr/>
        </p:nvGrpSpPr>
        <p:grpSpPr>
          <a:xfrm>
            <a:off x="37524109" y="12903017"/>
            <a:ext cx="2099340" cy="431208"/>
            <a:chOff x="4332565" y="5189735"/>
            <a:chExt cx="1178693" cy="200384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DDA6161C-4B95-70FB-81D7-C559C20D7164}"/>
                </a:ext>
              </a:extLst>
            </p:cNvPr>
            <p:cNvSpPr/>
            <p:nvPr/>
          </p:nvSpPr>
          <p:spPr>
            <a:xfrm>
              <a:off x="4332565" y="5232217"/>
              <a:ext cx="155197" cy="127477"/>
            </a:xfrm>
            <a:prstGeom prst="rect">
              <a:avLst/>
            </a:prstGeom>
            <a:solidFill>
              <a:srgbClr val="096F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2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3C576A6F-2576-448F-1B7C-5ED4F5A58B73}"/>
                </a:ext>
              </a:extLst>
            </p:cNvPr>
            <p:cNvSpPr txBox="1"/>
            <p:nvPr/>
          </p:nvSpPr>
          <p:spPr>
            <a:xfrm>
              <a:off x="4495963" y="5189735"/>
              <a:ext cx="1015295" cy="200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2" b="1" dirty="0">
                  <a:solidFill>
                    <a:schemeClr val="tx2">
                      <a:lumMod val="75000"/>
                    </a:schemeClr>
                  </a:solidFill>
                </a:rPr>
                <a:t>EFG 10 mg/kg</a:t>
              </a:r>
            </a:p>
          </p:txBody>
        </p:sp>
      </p:grp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D4FDCC7B-7BF1-4A6A-D3C5-D01D379B5F1A}"/>
              </a:ext>
            </a:extLst>
          </p:cNvPr>
          <p:cNvCxnSpPr>
            <a:cxnSpLocks/>
          </p:cNvCxnSpPr>
          <p:nvPr/>
        </p:nvCxnSpPr>
        <p:spPr>
          <a:xfrm>
            <a:off x="21532853" y="16708907"/>
            <a:ext cx="3323508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88CFA67-813F-B940-F8CB-16899888FA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3131837"/>
              </p:ext>
            </p:extLst>
          </p:nvPr>
        </p:nvGraphicFramePr>
        <p:xfrm>
          <a:off x="1585916" y="19580229"/>
          <a:ext cx="7976592" cy="4198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6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33CCC841-7C43-C91A-31C1-1F0CC2FE85B5}"/>
              </a:ext>
            </a:extLst>
          </p:cNvPr>
          <p:cNvSpPr txBox="1"/>
          <p:nvPr/>
        </p:nvSpPr>
        <p:spPr>
          <a:xfrm rot="16200000">
            <a:off x="-1011722" y="21075911"/>
            <a:ext cx="4533735" cy="770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2" b="1" dirty="0">
                <a:solidFill>
                  <a:schemeClr val="tx2">
                    <a:lumMod val="75000"/>
                  </a:schemeClr>
                </a:solidFill>
              </a:rPr>
              <a:t>Mean Maximum Total IgG</a:t>
            </a:r>
          </a:p>
          <a:p>
            <a:pPr algn="ctr"/>
            <a:r>
              <a:rPr lang="en-US" sz="2202" b="1" dirty="0">
                <a:solidFill>
                  <a:schemeClr val="tx2">
                    <a:lumMod val="75000"/>
                  </a:schemeClr>
                </a:solidFill>
              </a:rPr>
              <a:t>Percentage Change From Baseline, %</a:t>
            </a: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6E00054A-244F-650C-DBD9-F9EB448EFF86}"/>
              </a:ext>
            </a:extLst>
          </p:cNvPr>
          <p:cNvGrpSpPr/>
          <p:nvPr/>
        </p:nvGrpSpPr>
        <p:grpSpPr>
          <a:xfrm>
            <a:off x="1570507" y="19001100"/>
            <a:ext cx="7701338" cy="4752533"/>
            <a:chOff x="1570504" y="18610174"/>
            <a:chExt cx="7701336" cy="475253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2924714-4133-389C-B977-2005EF6C15C3}"/>
                </a:ext>
              </a:extLst>
            </p:cNvPr>
            <p:cNvGrpSpPr/>
            <p:nvPr/>
          </p:nvGrpSpPr>
          <p:grpSpPr>
            <a:xfrm>
              <a:off x="2081888" y="18610174"/>
              <a:ext cx="7189952" cy="4391628"/>
              <a:chOff x="-2502670" y="5721679"/>
              <a:chExt cx="2497094" cy="1568422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2AD7708-2ADC-F4E4-97CB-85F1734128D8}"/>
                  </a:ext>
                </a:extLst>
              </p:cNvPr>
              <p:cNvSpPr txBox="1"/>
              <p:nvPr/>
            </p:nvSpPr>
            <p:spPr>
              <a:xfrm>
                <a:off x="-2502670" y="5721679"/>
                <a:ext cx="624092" cy="2747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200" spc="-20" dirty="0">
                    <a:solidFill>
                      <a:schemeClr val="tx2">
                        <a:lumMod val="75000"/>
                      </a:schemeClr>
                    </a:solidFill>
                  </a:rPr>
                  <a:t>ADAPT</a:t>
                </a:r>
              </a:p>
              <a:p>
                <a:pPr algn="ctr"/>
                <a:r>
                  <a:rPr lang="en-US" sz="2200" spc="-20" dirty="0">
                    <a:solidFill>
                      <a:schemeClr val="tx2">
                        <a:lumMod val="75000"/>
                      </a:schemeClr>
                    </a:solidFill>
                  </a:rPr>
                  <a:t>Phase 3 </a:t>
                </a:r>
                <a:r>
                  <a:rPr lang="en-US" sz="2200" spc="-20" dirty="0" err="1">
                    <a:solidFill>
                      <a:schemeClr val="tx2">
                        <a:lumMod val="75000"/>
                      </a:schemeClr>
                    </a:solidFill>
                  </a:rPr>
                  <a:t>gMG</a:t>
                </a:r>
                <a:r>
                  <a:rPr lang="en-US" sz="2200" spc="-20" dirty="0">
                    <a:solidFill>
                      <a:schemeClr val="tx2">
                        <a:lumMod val="75000"/>
                      </a:schemeClr>
                    </a:solidFill>
                  </a:rPr>
                  <a:t>*</a:t>
                </a:r>
                <a:endParaRPr lang="en-US" sz="2200" spc="-20" baseline="30000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0E171BB-9087-17A8-FF67-C62D88880960}"/>
                  </a:ext>
                </a:extLst>
              </p:cNvPr>
              <p:cNvSpPr txBox="1"/>
              <p:nvPr/>
            </p:nvSpPr>
            <p:spPr>
              <a:xfrm>
                <a:off x="-1636499" y="5721679"/>
                <a:ext cx="539202" cy="2747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200" spc="-20" dirty="0">
                    <a:solidFill>
                      <a:schemeClr val="tx2">
                        <a:lumMod val="75000"/>
                      </a:schemeClr>
                    </a:solidFill>
                  </a:rPr>
                  <a:t>ADVANCE</a:t>
                </a:r>
              </a:p>
              <a:p>
                <a:pPr algn="ctr"/>
                <a:r>
                  <a:rPr lang="en-US" sz="2200" spc="-20" dirty="0">
                    <a:solidFill>
                      <a:schemeClr val="tx2">
                        <a:lumMod val="75000"/>
                      </a:schemeClr>
                    </a:solidFill>
                  </a:rPr>
                  <a:t>Phase 3 ITP</a:t>
                </a:r>
                <a:r>
                  <a:rPr lang="en-US" sz="2200" spc="-20" baseline="30000" dirty="0">
                    <a:solidFill>
                      <a:schemeClr val="tx2">
                        <a:lumMod val="75000"/>
                      </a:schemeClr>
                    </a:solidFill>
                  </a:rPr>
                  <a:t>†</a:t>
                </a:r>
                <a:endParaRPr lang="en-US" sz="2200" spc="-20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53E18D4-2F33-5B85-6015-AB80EA8DCFDE}"/>
                  </a:ext>
                </a:extLst>
              </p:cNvPr>
              <p:cNvSpPr txBox="1"/>
              <p:nvPr/>
            </p:nvSpPr>
            <p:spPr>
              <a:xfrm>
                <a:off x="-731983" y="5721679"/>
                <a:ext cx="726407" cy="274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>
                    <a:solidFill>
                      <a:schemeClr val="tx2">
                        <a:lumMod val="75000"/>
                      </a:schemeClr>
                    </a:solidFill>
                  </a:rPr>
                  <a:t>Phase 2</a:t>
                </a:r>
              </a:p>
              <a:p>
                <a:pPr algn="ctr"/>
                <a:r>
                  <a:rPr lang="en-US" sz="2200" dirty="0">
                    <a:solidFill>
                      <a:schemeClr val="tx2">
                        <a:lumMod val="75000"/>
                      </a:schemeClr>
                    </a:solidFill>
                  </a:rPr>
                  <a:t>Pemphigus</a:t>
                </a:r>
                <a:r>
                  <a:rPr lang="en-US" sz="2200" baseline="30000" dirty="0">
                    <a:solidFill>
                      <a:schemeClr val="tx2">
                        <a:lumMod val="75000"/>
                      </a:schemeClr>
                    </a:solidFill>
                  </a:rPr>
                  <a:t>‡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5A43E89-78D2-C6A5-A7A4-813D310C48BA}"/>
                  </a:ext>
                </a:extLst>
              </p:cNvPr>
              <p:cNvSpPr txBox="1"/>
              <p:nvPr/>
            </p:nvSpPr>
            <p:spPr>
              <a:xfrm rot="16200000">
                <a:off x="-2589599" y="6527952"/>
                <a:ext cx="797955" cy="1497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2" b="1" dirty="0">
                    <a:solidFill>
                      <a:schemeClr val="bg1"/>
                    </a:solidFill>
                  </a:rPr>
                  <a:t>EFG 10 mg/kg 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9891210-5F53-523A-7EAD-B894937A15AB}"/>
                  </a:ext>
                </a:extLst>
              </p:cNvPr>
              <p:cNvSpPr txBox="1"/>
              <p:nvPr/>
            </p:nvSpPr>
            <p:spPr>
              <a:xfrm rot="16200000">
                <a:off x="-1772226" y="6502554"/>
                <a:ext cx="810655" cy="1497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2" b="1" dirty="0">
                    <a:solidFill>
                      <a:schemeClr val="bg1"/>
                    </a:solidFill>
                  </a:rPr>
                  <a:t>EFG 10 mg/kg 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AE75B40-860B-2F14-7B8D-F81492394979}"/>
                  </a:ext>
                </a:extLst>
              </p:cNvPr>
              <p:cNvSpPr txBox="1"/>
              <p:nvPr/>
            </p:nvSpPr>
            <p:spPr>
              <a:xfrm rot="16200000">
                <a:off x="-932686" y="6521602"/>
                <a:ext cx="785255" cy="1497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2" b="1" dirty="0">
                    <a:solidFill>
                      <a:schemeClr val="bg1"/>
                    </a:solidFill>
                  </a:rPr>
                  <a:t>EFG 10 mg/kg 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59A7540-70F3-0B19-3CFB-3A8488DF5337}"/>
                  </a:ext>
                </a:extLst>
              </p:cNvPr>
              <p:cNvSpPr txBox="1"/>
              <p:nvPr/>
            </p:nvSpPr>
            <p:spPr>
              <a:xfrm rot="16200000">
                <a:off x="-574415" y="6521602"/>
                <a:ext cx="785255" cy="1497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2" b="1" dirty="0">
                    <a:solidFill>
                      <a:schemeClr val="bg1"/>
                    </a:solidFill>
                  </a:rPr>
                  <a:t>EFG 25 mg/kg 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140E19F-E5AD-4490-3FDC-23C890446591}"/>
                  </a:ext>
                </a:extLst>
              </p:cNvPr>
              <p:cNvSpPr txBox="1"/>
              <p:nvPr/>
            </p:nvSpPr>
            <p:spPr>
              <a:xfrm>
                <a:off x="-2393351" y="7115308"/>
                <a:ext cx="365760" cy="1210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2202" b="1" dirty="0">
                    <a:solidFill>
                      <a:schemeClr val="tx2">
                        <a:lumMod val="75000"/>
                      </a:schemeClr>
                    </a:solidFill>
                  </a:rPr>
                  <a:t>−61.3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E0EFFB9-1CF7-DFDC-D81F-6E31EC3C4466}"/>
                  </a:ext>
                </a:extLst>
              </p:cNvPr>
              <p:cNvSpPr txBox="1"/>
              <p:nvPr/>
            </p:nvSpPr>
            <p:spPr>
              <a:xfrm>
                <a:off x="-298166" y="6020738"/>
                <a:ext cx="232764" cy="1210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2202" dirty="0">
                    <a:solidFill>
                      <a:schemeClr val="bg1"/>
                    </a:solidFill>
                  </a:rPr>
                  <a:t>n=15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3005C01-F344-B1B0-4879-22CB37946249}"/>
                  </a:ext>
                </a:extLst>
              </p:cNvPr>
              <p:cNvSpPr txBox="1"/>
              <p:nvPr/>
            </p:nvSpPr>
            <p:spPr>
              <a:xfrm>
                <a:off x="-670199" y="6020738"/>
                <a:ext cx="260279" cy="1210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2202" dirty="0">
                    <a:solidFill>
                      <a:schemeClr val="bg1"/>
                    </a:solidFill>
                  </a:rPr>
                  <a:t>n=19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61DDE15-9E84-4AC9-E3FB-0EBE5B83D6D8}"/>
                  </a:ext>
                </a:extLst>
              </p:cNvPr>
              <p:cNvSpPr txBox="1"/>
              <p:nvPr/>
            </p:nvSpPr>
            <p:spPr>
              <a:xfrm>
                <a:off x="-2310836" y="6020738"/>
                <a:ext cx="240428" cy="1210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2202" dirty="0">
                    <a:solidFill>
                      <a:schemeClr val="bg1"/>
                    </a:solidFill>
                  </a:rPr>
                  <a:t>n=84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7C19456-B928-C3A5-B594-AF3F40F80B53}"/>
                  </a:ext>
                </a:extLst>
              </p:cNvPr>
              <p:cNvSpPr txBox="1"/>
              <p:nvPr/>
            </p:nvSpPr>
            <p:spPr>
              <a:xfrm>
                <a:off x="-1483547" y="6020738"/>
                <a:ext cx="233299" cy="1210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2202" dirty="0">
                    <a:solidFill>
                      <a:schemeClr val="bg1"/>
                    </a:solidFill>
                  </a:rPr>
                  <a:t>n=64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2AE67439-BBB3-86D3-0525-603E4CF7A97A}"/>
                  </a:ext>
                </a:extLst>
              </p:cNvPr>
              <p:cNvSpPr txBox="1"/>
              <p:nvPr/>
            </p:nvSpPr>
            <p:spPr>
              <a:xfrm>
                <a:off x="-729554" y="7153717"/>
                <a:ext cx="365760" cy="1210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2202" b="1" dirty="0">
                    <a:solidFill>
                      <a:schemeClr val="tx2">
                        <a:lumMod val="75000"/>
                      </a:schemeClr>
                    </a:solidFill>
                  </a:rPr>
                  <a:t>−63.2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3922F94-BBEE-166C-06A6-A0BA201D2959}"/>
                  </a:ext>
                </a:extLst>
              </p:cNvPr>
              <p:cNvSpPr txBox="1"/>
              <p:nvPr/>
            </p:nvSpPr>
            <p:spPr>
              <a:xfrm>
                <a:off x="-300303" y="7169075"/>
                <a:ext cx="223805" cy="1210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2202" b="1" dirty="0">
                    <a:solidFill>
                      <a:schemeClr val="tx2">
                        <a:lumMod val="75000"/>
                      </a:schemeClr>
                    </a:solidFill>
                  </a:rPr>
                  <a:t>−63.5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CF059ED-76FE-2563-DA9A-3C08DD3905AA}"/>
                  </a:ext>
                </a:extLst>
              </p:cNvPr>
              <p:cNvSpPr txBox="1"/>
              <p:nvPr/>
            </p:nvSpPr>
            <p:spPr>
              <a:xfrm>
                <a:off x="-1485415" y="7091420"/>
                <a:ext cx="223805" cy="1210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2202" b="1" dirty="0">
                    <a:solidFill>
                      <a:schemeClr val="tx2">
                        <a:lumMod val="75000"/>
                      </a:schemeClr>
                    </a:solidFill>
                  </a:rPr>
                  <a:t>−60.1</a:t>
                </a:r>
              </a:p>
            </p:txBody>
          </p:sp>
        </p:grp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BD62CDEF-985D-8B68-DDC0-E8428DED74C7}"/>
                </a:ext>
              </a:extLst>
            </p:cNvPr>
            <p:cNvSpPr txBox="1"/>
            <p:nvPr/>
          </p:nvSpPr>
          <p:spPr>
            <a:xfrm>
              <a:off x="1570504" y="20450174"/>
              <a:ext cx="187230" cy="431208"/>
            </a:xfrm>
            <a:prstGeom prst="rect">
              <a:avLst/>
            </a:prstGeom>
            <a:solidFill>
              <a:srgbClr val="F6F6F6"/>
            </a:solidFill>
          </p:spPr>
          <p:txBody>
            <a:bodyPr wrap="none" lIns="45719" rIns="0" rtlCol="0">
              <a:spAutoFit/>
            </a:bodyPr>
            <a:lstStyle/>
            <a:p>
              <a:pPr algn="r"/>
              <a:r>
                <a:rPr lang="en-US" sz="2202" dirty="0"/>
                <a:t>−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275D09C5-C140-E31E-15A6-E1A144CD55D8}"/>
                </a:ext>
              </a:extLst>
            </p:cNvPr>
            <p:cNvSpPr txBox="1"/>
            <p:nvPr/>
          </p:nvSpPr>
          <p:spPr>
            <a:xfrm>
              <a:off x="1570504" y="21697240"/>
              <a:ext cx="187230" cy="431208"/>
            </a:xfrm>
            <a:prstGeom prst="rect">
              <a:avLst/>
            </a:prstGeom>
            <a:solidFill>
              <a:srgbClr val="F6F6F6"/>
            </a:solidFill>
          </p:spPr>
          <p:txBody>
            <a:bodyPr wrap="none" lIns="45719" rIns="0" rtlCol="0">
              <a:spAutoFit/>
            </a:bodyPr>
            <a:lstStyle/>
            <a:p>
              <a:pPr algn="r"/>
              <a:r>
                <a:rPr lang="en-US" sz="2202" dirty="0"/>
                <a:t>−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6BDD8760-B180-E27B-21D1-AE0A78EB727D}"/>
                </a:ext>
              </a:extLst>
            </p:cNvPr>
            <p:cNvSpPr txBox="1"/>
            <p:nvPr/>
          </p:nvSpPr>
          <p:spPr>
            <a:xfrm>
              <a:off x="1570504" y="22931501"/>
              <a:ext cx="187230" cy="431208"/>
            </a:xfrm>
            <a:prstGeom prst="rect">
              <a:avLst/>
            </a:prstGeom>
            <a:solidFill>
              <a:srgbClr val="F6F6F6"/>
            </a:solidFill>
          </p:spPr>
          <p:txBody>
            <a:bodyPr wrap="none" lIns="45719" rIns="0" rtlCol="0">
              <a:spAutoFit/>
            </a:bodyPr>
            <a:lstStyle/>
            <a:p>
              <a:pPr algn="r"/>
              <a:r>
                <a:rPr lang="en-US" sz="2202" dirty="0"/>
                <a:t>−</a:t>
              </a:r>
            </a:p>
          </p:txBody>
        </p:sp>
      </p:grpSp>
      <p:pic>
        <p:nvPicPr>
          <p:cNvPr id="210" name="Picture 209">
            <a:extLst>
              <a:ext uri="{FF2B5EF4-FFF2-40B4-BE49-F238E27FC236}">
                <a16:creationId xmlns:a16="http://schemas.microsoft.com/office/drawing/2014/main" id="{BC29748A-6BA6-3A85-B95B-C0E519B75FE4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35843355" y="7239153"/>
            <a:ext cx="3637922" cy="1151629"/>
          </a:xfrm>
          <a:prstGeom prst="rect">
            <a:avLst/>
          </a:prstGeom>
        </p:spPr>
      </p:pic>
      <p:pic>
        <p:nvPicPr>
          <p:cNvPr id="212" name="Picture 211">
            <a:extLst>
              <a:ext uri="{FF2B5EF4-FFF2-40B4-BE49-F238E27FC236}">
                <a16:creationId xmlns:a16="http://schemas.microsoft.com/office/drawing/2014/main" id="{FFC0167F-AE72-FD4D-78C6-01D85780C624}"/>
              </a:ext>
            </a:extLst>
          </p:cNvPr>
          <p:cNvPicPr>
            <a:picLocks noChangeAspect="1"/>
          </p:cNvPicPr>
          <p:nvPr/>
        </p:nvPicPr>
        <p:blipFill rotWithShape="1">
          <a:blip r:embed="rId37"/>
          <a:srcRect r="8644"/>
          <a:stretch/>
        </p:blipFill>
        <p:spPr>
          <a:xfrm>
            <a:off x="28690016" y="7239153"/>
            <a:ext cx="3323447" cy="1151629"/>
          </a:xfrm>
          <a:prstGeom prst="rect">
            <a:avLst/>
          </a:prstGeom>
        </p:spPr>
      </p:pic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1C0A9246-883A-720D-A2AE-B7CF73488F0A}"/>
              </a:ext>
            </a:extLst>
          </p:cNvPr>
          <p:cNvSpPr txBox="1">
            <a:spLocks/>
          </p:cNvSpPr>
          <p:nvPr/>
        </p:nvSpPr>
        <p:spPr>
          <a:xfrm>
            <a:off x="10595811" y="21742458"/>
            <a:ext cx="29095087" cy="3208966"/>
          </a:xfrm>
          <a:prstGeom prst="rect">
            <a:avLst/>
          </a:prstGeom>
        </p:spPr>
        <p:txBody>
          <a:bodyPr wrap="square" lIns="0" tIns="0" rIns="0" bIns="98563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33" marR="135184">
              <a:spcBef>
                <a:spcPts val="203"/>
              </a:spcBef>
            </a:pPr>
            <a:r>
              <a:rPr lang="en-US" sz="2800" b="1" kern="0" dirty="0">
                <a:solidFill>
                  <a:schemeClr val="accent3"/>
                </a:solidFill>
              </a:rPr>
              <a:t>Phase 2 Pemphigus Open-Label Study</a:t>
            </a:r>
            <a:r>
              <a:rPr lang="en-US" sz="2800" b="1" kern="0" baseline="30000" dirty="0">
                <a:solidFill>
                  <a:schemeClr val="accent3"/>
                </a:solidFill>
              </a:rPr>
              <a:t>6</a:t>
            </a:r>
            <a:endParaRPr lang="en-GB" sz="2800" spc="-11" dirty="0">
              <a:solidFill>
                <a:schemeClr val="tx2">
                  <a:lumMod val="75000"/>
                </a:schemeClr>
              </a:solidFill>
              <a:cs typeface="Calibri"/>
            </a:endParaRPr>
          </a:p>
          <a:p>
            <a:pPr marL="320061" marR="135184" indent="-274328">
              <a:spcBef>
                <a:spcPts val="203"/>
              </a:spcBef>
              <a:buFont typeface="Arial" panose="020B0604020202020204" pitchFamily="34" charset="0"/>
              <a:buChar char="•"/>
            </a:pPr>
            <a:r>
              <a:rPr lang="en-GB" sz="2202" spc="-11" dirty="0">
                <a:solidFill>
                  <a:schemeClr val="tx2">
                    <a:lumMod val="75000"/>
                  </a:schemeClr>
                </a:solidFill>
                <a:cs typeface="Calibri"/>
              </a:rPr>
              <a:t>≥1 treatment-emergent adverse event (TEAE) was reported by 84% of participants receiving EFG 10 mg/kg (n=19) and 87% receiving EFG 25 mg/kg (n=15)</a:t>
            </a:r>
          </a:p>
          <a:p>
            <a:pPr marL="320061" marR="135184" indent="-274328">
              <a:spcBef>
                <a:spcPts val="203"/>
              </a:spcBef>
              <a:buFont typeface="Arial" panose="020B0604020202020204" pitchFamily="34" charset="0"/>
              <a:buChar char="•"/>
            </a:pPr>
            <a:r>
              <a:rPr lang="en-GB" sz="2202" spc="-11" dirty="0">
                <a:solidFill>
                  <a:schemeClr val="tx2">
                    <a:lumMod val="75000"/>
                  </a:schemeClr>
                </a:solidFill>
                <a:cs typeface="Calibri"/>
              </a:rPr>
              <a:t>Of the 32 adverse events (AEs) of special interest (infections and infestations), 7 events in 5 participants (15.6%) were considered related to study treatment; none led to study discontinuation, and all were mild to moderate in severity, except 1 case of pneumonia and 1 of tooth infection, both of which were grade 3</a:t>
            </a:r>
          </a:p>
          <a:p>
            <a:pPr marL="320061" marR="135184" indent="-274328" defTabSz="2149401">
              <a:spcBef>
                <a:spcPts val="203"/>
              </a:spcBef>
              <a:buFont typeface="Arial" panose="020B0604020202020204" pitchFamily="34" charset="0"/>
              <a:buChar char="•"/>
              <a:defRPr/>
            </a:pPr>
            <a:r>
              <a:rPr lang="en-GB" sz="2202" spc="-11" dirty="0">
                <a:solidFill>
                  <a:srgbClr val="5A5A5A">
                    <a:lumMod val="75000"/>
                  </a:srgbClr>
                </a:solidFill>
                <a:cs typeface="Calibri"/>
              </a:rPr>
              <a:t>No abnormal infection patterns were observed; 2 serious AEs were reported, which were assessed as unrelated to EFG (pneumonia and tibia fracture) </a:t>
            </a:r>
          </a:p>
          <a:p>
            <a:pPr marL="40001" marR="135184" defTabSz="2149401">
              <a:spcBef>
                <a:spcPts val="203"/>
              </a:spcBef>
              <a:defRPr/>
            </a:pPr>
            <a:r>
              <a:rPr lang="en-GB" sz="2799" b="1" spc="-11" dirty="0">
                <a:solidFill>
                  <a:srgbClr val="0B436E"/>
                </a:solidFill>
                <a:cs typeface="Calibri"/>
              </a:rPr>
              <a:t>In all studies, EFG treatment did not lead to reductions in albumin or increases in cholesterol levels </a:t>
            </a:r>
          </a:p>
          <a:p>
            <a:pPr marL="40001" marR="135184" defTabSz="2149401">
              <a:spcBef>
                <a:spcPts val="203"/>
              </a:spcBef>
              <a:defRPr/>
            </a:pPr>
            <a:r>
              <a:rPr lang="en-GB" sz="2799" b="1" spc="-11" dirty="0">
                <a:solidFill>
                  <a:srgbClr val="0B436E"/>
                </a:solidFill>
                <a:cs typeface="Calibri"/>
              </a:rPr>
              <a:t>EFG did not hamper generation of IgG responses but did transiently reduce IgG titers</a:t>
            </a:r>
            <a:r>
              <a:rPr lang="en-GB" sz="2799" b="1" spc="-11" baseline="30000" dirty="0">
                <a:solidFill>
                  <a:srgbClr val="0B436E"/>
                </a:solidFill>
                <a:cs typeface="Calibri"/>
              </a:rPr>
              <a:t>9</a:t>
            </a:r>
          </a:p>
          <a:p>
            <a:pPr marL="382921" marR="135184" indent="-342912" defTabSz="2149401">
              <a:spcBef>
                <a:spcPts val="203"/>
              </a:spcBef>
              <a:buFont typeface="Arial" panose="020B0604020202020204" pitchFamily="34" charset="0"/>
              <a:buChar char="•"/>
              <a:defRPr/>
            </a:pPr>
            <a:r>
              <a:rPr lang="en-GB" sz="1999" spc="-11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Antigen-specific IgG responses to influenza, pneumococcal, and COVID-19 immunization were detected in participants with generalized myasthenia gravis (</a:t>
            </a:r>
            <a:r>
              <a:rPr lang="en-GB" sz="1999" spc="-11" dirty="0" err="1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gMG</a:t>
            </a:r>
            <a:r>
              <a:rPr lang="en-GB" sz="1999" spc="-11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) who received these vaccines while receiving EFG</a:t>
            </a:r>
          </a:p>
        </p:txBody>
      </p:sp>
      <p:sp>
        <p:nvSpPr>
          <p:cNvPr id="50" name="object 61">
            <a:extLst>
              <a:ext uri="{FF2B5EF4-FFF2-40B4-BE49-F238E27FC236}">
                <a16:creationId xmlns:a16="http://schemas.microsoft.com/office/drawing/2014/main" id="{51A263A7-6EEB-CC13-03D4-8B23EF082CF8}"/>
              </a:ext>
            </a:extLst>
          </p:cNvPr>
          <p:cNvSpPr txBox="1"/>
          <p:nvPr/>
        </p:nvSpPr>
        <p:spPr>
          <a:xfrm>
            <a:off x="37800526" y="25785653"/>
            <a:ext cx="11514328" cy="1247531"/>
          </a:xfrm>
          <a:prstGeom prst="rect">
            <a:avLst/>
          </a:prstGeom>
        </p:spPr>
        <p:txBody>
          <a:bodyPr vert="horz" wrap="square" lIns="0" tIns="16901" rIns="0" bIns="0" rtlCol="0">
            <a:spAutoFit/>
          </a:bodyPr>
          <a:lstStyle/>
          <a:p>
            <a:pPr marL="16901">
              <a:spcBef>
                <a:spcPts val="559"/>
              </a:spcBef>
              <a:tabLst>
                <a:tab pos="209907" algn="l"/>
              </a:tabLst>
              <a:defRPr/>
            </a:pPr>
            <a:r>
              <a:rPr lang="en-US" sz="1599" b="1" cap="all" dirty="0">
                <a:solidFill>
                  <a:schemeClr val="accent3"/>
                </a:solidFill>
                <a:cs typeface="Calibri"/>
              </a:rPr>
              <a:t>REFERENCES</a:t>
            </a:r>
          </a:p>
          <a:p>
            <a:pPr marL="16901">
              <a:tabLst>
                <a:tab pos="209907" algn="l"/>
              </a:tabLst>
              <a:defRPr/>
            </a:pPr>
            <a:r>
              <a:rPr lang="en-US" sz="1599" b="1" dirty="0">
                <a:solidFill>
                  <a:schemeClr val="tx2">
                    <a:lumMod val="75000"/>
                  </a:schemeClr>
                </a:solidFill>
              </a:rPr>
              <a:t>1. </a:t>
            </a:r>
            <a:r>
              <a:rPr lang="en-US" sz="1599" dirty="0" err="1">
                <a:solidFill>
                  <a:schemeClr val="tx2">
                    <a:lumMod val="75000"/>
                  </a:schemeClr>
                </a:solidFill>
              </a:rPr>
              <a:t>Sesarman</a:t>
            </a:r>
            <a:r>
              <a:rPr lang="en-US" sz="1599" dirty="0">
                <a:solidFill>
                  <a:schemeClr val="tx2">
                    <a:lumMod val="75000"/>
                  </a:schemeClr>
                </a:solidFill>
              </a:rPr>
              <a:t> A, et al. </a:t>
            </a:r>
            <a:r>
              <a:rPr lang="en-US" sz="1599" i="1" dirty="0">
                <a:solidFill>
                  <a:schemeClr val="tx2">
                    <a:lumMod val="75000"/>
                  </a:schemeClr>
                </a:solidFill>
              </a:rPr>
              <a:t>Cell Mol Life Sci. </a:t>
            </a:r>
            <a:r>
              <a:rPr lang="en-US" sz="1599" dirty="0">
                <a:solidFill>
                  <a:schemeClr val="tx2">
                    <a:lumMod val="75000"/>
                  </a:schemeClr>
                </a:solidFill>
              </a:rPr>
              <a:t>2010;67:2533–50. </a:t>
            </a:r>
            <a:r>
              <a:rPr lang="en-US" sz="1599" b="1" dirty="0">
                <a:solidFill>
                  <a:schemeClr val="tx2">
                    <a:lumMod val="75000"/>
                  </a:schemeClr>
                </a:solidFill>
              </a:rPr>
              <a:t>2. </a:t>
            </a:r>
            <a:r>
              <a:rPr lang="en-US" sz="1599" dirty="0">
                <a:solidFill>
                  <a:schemeClr val="tx2">
                    <a:lumMod val="75000"/>
                  </a:schemeClr>
                </a:solidFill>
              </a:rPr>
              <a:t>Ulrichts P, et al. </a:t>
            </a:r>
            <a:r>
              <a:rPr lang="en-US" sz="1599" i="1" dirty="0">
                <a:solidFill>
                  <a:schemeClr val="tx2">
                    <a:lumMod val="75000"/>
                  </a:schemeClr>
                </a:solidFill>
              </a:rPr>
              <a:t>J Clin Invest. </a:t>
            </a:r>
            <a:r>
              <a:rPr lang="en-US" sz="1599" dirty="0">
                <a:solidFill>
                  <a:schemeClr val="tx2">
                    <a:lumMod val="75000"/>
                  </a:schemeClr>
                </a:solidFill>
              </a:rPr>
              <a:t>2018;128:4372–86. </a:t>
            </a:r>
            <a:r>
              <a:rPr lang="en-US" sz="1599" b="1" dirty="0">
                <a:solidFill>
                  <a:schemeClr val="tx2">
                    <a:lumMod val="75000"/>
                  </a:schemeClr>
                </a:solidFill>
              </a:rPr>
              <a:t>3.</a:t>
            </a:r>
            <a:r>
              <a:rPr lang="en-US" sz="1599" dirty="0">
                <a:solidFill>
                  <a:schemeClr val="tx2">
                    <a:lumMod val="75000"/>
                  </a:schemeClr>
                </a:solidFill>
              </a:rPr>
              <a:t> Vaccaro C, et al. </a:t>
            </a:r>
            <a:r>
              <a:rPr lang="en-US" sz="1599" i="1" dirty="0">
                <a:solidFill>
                  <a:schemeClr val="tx2">
                    <a:lumMod val="75000"/>
                  </a:schemeClr>
                </a:solidFill>
              </a:rPr>
              <a:t>Nat Biotech. </a:t>
            </a:r>
            <a:r>
              <a:rPr lang="en-US" sz="1599" dirty="0">
                <a:solidFill>
                  <a:schemeClr val="tx2">
                    <a:lumMod val="75000"/>
                  </a:schemeClr>
                </a:solidFill>
              </a:rPr>
              <a:t>2005;23:1283–8. </a:t>
            </a:r>
            <a:r>
              <a:rPr lang="en-US" sz="1599" b="1" dirty="0">
                <a:solidFill>
                  <a:schemeClr val="tx2">
                    <a:lumMod val="75000"/>
                  </a:schemeClr>
                </a:solidFill>
              </a:rPr>
              <a:t>4. </a:t>
            </a:r>
            <a:r>
              <a:rPr lang="en-US" sz="1599" dirty="0">
                <a:solidFill>
                  <a:schemeClr val="tx2">
                    <a:lumMod val="75000"/>
                  </a:schemeClr>
                </a:solidFill>
              </a:rPr>
              <a:t>Howard JF Jr, et al. </a:t>
            </a:r>
            <a:r>
              <a:rPr lang="en-US" sz="1599" i="1" dirty="0">
                <a:solidFill>
                  <a:schemeClr val="tx2">
                    <a:lumMod val="75000"/>
                  </a:schemeClr>
                </a:solidFill>
              </a:rPr>
              <a:t>Lancet Neurol. </a:t>
            </a:r>
            <a:r>
              <a:rPr lang="en-US" sz="1599" dirty="0">
                <a:solidFill>
                  <a:schemeClr val="tx2">
                    <a:lumMod val="75000"/>
                  </a:schemeClr>
                </a:solidFill>
              </a:rPr>
              <a:t>2021;20:526–36. </a:t>
            </a:r>
            <a:r>
              <a:rPr lang="en-US" sz="1599" b="1" dirty="0">
                <a:solidFill>
                  <a:schemeClr val="tx2">
                    <a:lumMod val="75000"/>
                  </a:schemeClr>
                </a:solidFill>
              </a:rPr>
              <a:t>5.</a:t>
            </a:r>
            <a:r>
              <a:rPr lang="en-US" sz="1599" dirty="0">
                <a:solidFill>
                  <a:schemeClr val="tx2">
                    <a:lumMod val="75000"/>
                  </a:schemeClr>
                </a:solidFill>
              </a:rPr>
              <a:t> Nixon AE, et al. </a:t>
            </a:r>
            <a:r>
              <a:rPr lang="en-US" sz="1599" i="1" dirty="0">
                <a:solidFill>
                  <a:schemeClr val="tx2">
                    <a:lumMod val="75000"/>
                  </a:schemeClr>
                </a:solidFill>
              </a:rPr>
              <a:t>Front Immunol. </a:t>
            </a:r>
            <a:r>
              <a:rPr lang="en-US" sz="1599" dirty="0">
                <a:solidFill>
                  <a:schemeClr val="tx2">
                    <a:lumMod val="75000"/>
                  </a:schemeClr>
                </a:solidFill>
              </a:rPr>
              <a:t>2015;6:176. </a:t>
            </a:r>
            <a:r>
              <a:rPr lang="nl-NL" sz="1599" b="1" dirty="0">
                <a:solidFill>
                  <a:schemeClr val="tx2">
                    <a:lumMod val="75000"/>
                  </a:schemeClr>
                </a:solidFill>
              </a:rPr>
              <a:t>6. </a:t>
            </a:r>
            <a:r>
              <a:rPr lang="de-DE" sz="1599" dirty="0">
                <a:solidFill>
                  <a:schemeClr val="tx2">
                    <a:lumMod val="75000"/>
                  </a:schemeClr>
                </a:solidFill>
              </a:rPr>
              <a:t>Goebeler M, et al. </a:t>
            </a:r>
            <a:r>
              <a:rPr lang="de-DE" sz="1599" i="1" dirty="0">
                <a:solidFill>
                  <a:schemeClr val="tx2">
                    <a:lumMod val="75000"/>
                  </a:schemeClr>
                </a:solidFill>
              </a:rPr>
              <a:t>Br J Dermatol. </a:t>
            </a:r>
            <a:r>
              <a:rPr lang="de-DE" sz="1599" dirty="0">
                <a:solidFill>
                  <a:schemeClr val="tx2">
                    <a:lumMod val="75000"/>
                  </a:schemeClr>
                </a:solidFill>
              </a:rPr>
              <a:t>2022;186:429</a:t>
            </a:r>
            <a:r>
              <a:rPr lang="en-US" sz="1599" dirty="0">
                <a:solidFill>
                  <a:schemeClr val="tx2">
                    <a:lumMod val="75000"/>
                  </a:schemeClr>
                </a:solidFill>
              </a:rPr>
              <a:t>–</a:t>
            </a:r>
            <a:r>
              <a:rPr lang="de-DE" sz="1599" dirty="0">
                <a:solidFill>
                  <a:schemeClr val="tx2">
                    <a:lumMod val="75000"/>
                  </a:schemeClr>
                </a:solidFill>
              </a:rPr>
              <a:t>39. </a:t>
            </a:r>
            <a:r>
              <a:rPr lang="de-DE" sz="1599" b="1" dirty="0">
                <a:solidFill>
                  <a:schemeClr val="tx2">
                    <a:lumMod val="75000"/>
                  </a:schemeClr>
                </a:solidFill>
              </a:rPr>
              <a:t>7. </a:t>
            </a:r>
            <a:r>
              <a:rPr lang="de-DE" sz="1599" dirty="0">
                <a:solidFill>
                  <a:schemeClr val="tx2">
                    <a:lumMod val="75000"/>
                  </a:schemeClr>
                </a:solidFill>
              </a:rPr>
              <a:t>Newland AC, et al. </a:t>
            </a:r>
            <a:r>
              <a:rPr lang="de-DE" sz="1599" i="1" dirty="0">
                <a:solidFill>
                  <a:schemeClr val="tx2">
                    <a:lumMod val="75000"/>
                  </a:schemeClr>
                </a:solidFill>
              </a:rPr>
              <a:t>Am J Hematol</a:t>
            </a:r>
            <a:r>
              <a:rPr lang="de-DE" sz="1599" dirty="0">
                <a:solidFill>
                  <a:schemeClr val="tx2">
                    <a:lumMod val="75000"/>
                  </a:schemeClr>
                </a:solidFill>
              </a:rPr>
              <a:t>. 2020;95:178</a:t>
            </a:r>
            <a:r>
              <a:rPr lang="en-US" sz="1599" dirty="0">
                <a:solidFill>
                  <a:schemeClr val="tx2">
                    <a:lumMod val="75000"/>
                  </a:schemeClr>
                </a:solidFill>
              </a:rPr>
              <a:t>–</a:t>
            </a:r>
            <a:r>
              <a:rPr lang="de-DE" sz="1599" dirty="0">
                <a:solidFill>
                  <a:schemeClr val="tx2">
                    <a:lumMod val="75000"/>
                  </a:schemeClr>
                </a:solidFill>
              </a:rPr>
              <a:t>87. </a:t>
            </a:r>
            <a:r>
              <a:rPr lang="de-DE" sz="1599" b="1" dirty="0">
                <a:solidFill>
                  <a:schemeClr val="tx2">
                    <a:lumMod val="75000"/>
                  </a:schemeClr>
                </a:solidFill>
              </a:rPr>
              <a:t>8.</a:t>
            </a:r>
            <a:r>
              <a:rPr lang="de-DE" sz="1599" dirty="0">
                <a:solidFill>
                  <a:schemeClr val="tx2">
                    <a:lumMod val="75000"/>
                  </a:schemeClr>
                </a:solidFill>
              </a:rPr>
              <a:t> Broome CM, et al. Presented at the 64th </a:t>
            </a:r>
            <a:r>
              <a:rPr lang="en-US" sz="1599" dirty="0">
                <a:solidFill>
                  <a:schemeClr val="tx2">
                    <a:lumMod val="75000"/>
                  </a:schemeClr>
                </a:solidFill>
              </a:rPr>
              <a:t>ASH Annual Meeting and Exposition; </a:t>
            </a:r>
            <a:r>
              <a:rPr lang="de-DE" sz="1599" dirty="0">
                <a:solidFill>
                  <a:schemeClr val="tx2">
                    <a:lumMod val="75000"/>
                  </a:schemeClr>
                </a:solidFill>
              </a:rPr>
              <a:t>December 10–13, 2022; </a:t>
            </a:r>
            <a:r>
              <a:rPr lang="en-US" sz="1599" dirty="0">
                <a:solidFill>
                  <a:schemeClr val="tx2">
                    <a:lumMod val="75000"/>
                  </a:schemeClr>
                </a:solidFill>
              </a:rPr>
              <a:t>New Orleans, LA. </a:t>
            </a:r>
            <a:r>
              <a:rPr lang="en-US" sz="1599" b="1" dirty="0">
                <a:solidFill>
                  <a:schemeClr val="tx2">
                    <a:lumMod val="75000"/>
                  </a:schemeClr>
                </a:solidFill>
              </a:rPr>
              <a:t>9.</a:t>
            </a:r>
            <a:r>
              <a:rPr lang="en-US" sz="1599" dirty="0">
                <a:solidFill>
                  <a:schemeClr val="tx2">
                    <a:lumMod val="75000"/>
                  </a:schemeClr>
                </a:solidFill>
              </a:rPr>
              <a:t> Guptill JT, et al. </a:t>
            </a:r>
            <a:r>
              <a:rPr lang="en-US" sz="1599" i="1" dirty="0">
                <a:solidFill>
                  <a:schemeClr val="tx2">
                    <a:lumMod val="75000"/>
                  </a:schemeClr>
                </a:solidFill>
              </a:rPr>
              <a:t>Autoimmunity.</a:t>
            </a:r>
            <a:r>
              <a:rPr lang="en-US" sz="1599" dirty="0">
                <a:solidFill>
                  <a:schemeClr val="tx2">
                    <a:lumMod val="75000"/>
                  </a:schemeClr>
                </a:solidFill>
              </a:rPr>
              <a:t> 2022;55:620–31.</a:t>
            </a:r>
            <a:endParaRPr lang="en-US" sz="1599" b="1" cap="all" dirty="0">
              <a:solidFill>
                <a:schemeClr val="tx2">
                  <a:lumMod val="75000"/>
                </a:schemeClr>
              </a:solidFill>
              <a:cs typeface="Calibri"/>
            </a:endParaRPr>
          </a:p>
        </p:txBody>
      </p:sp>
      <p:grpSp>
        <p:nvGrpSpPr>
          <p:cNvPr id="2363" name="Group 2362">
            <a:extLst>
              <a:ext uri="{FF2B5EF4-FFF2-40B4-BE49-F238E27FC236}">
                <a16:creationId xmlns:a16="http://schemas.microsoft.com/office/drawing/2014/main" id="{0AEA775B-8A9C-B97C-37A8-50AEF194B7C5}"/>
              </a:ext>
            </a:extLst>
          </p:cNvPr>
          <p:cNvGrpSpPr/>
          <p:nvPr/>
        </p:nvGrpSpPr>
        <p:grpSpPr>
          <a:xfrm>
            <a:off x="20343799" y="4810107"/>
            <a:ext cx="766800" cy="766800"/>
            <a:chOff x="19830481" y="14105328"/>
            <a:chExt cx="195571" cy="195571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2CA8EB20-E2E1-F043-AA30-08C3BE7DC7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830481" y="14105328"/>
              <a:ext cx="195571" cy="19557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endParaRPr lang="en-US" sz="1289" dirty="0">
                <a:solidFill>
                  <a:schemeClr val="accent3"/>
                </a:solidFill>
              </a:endParaRPr>
            </a:p>
          </p:txBody>
        </p:sp>
        <p:sp>
          <p:nvSpPr>
            <p:cNvPr id="67" name="Freeform 10">
              <a:extLst>
                <a:ext uri="{FF2B5EF4-FFF2-40B4-BE49-F238E27FC236}">
                  <a16:creationId xmlns:a16="http://schemas.microsoft.com/office/drawing/2014/main" id="{529BD202-1193-1C5C-F01E-38CC7914B4E4}"/>
                </a:ext>
              </a:extLst>
            </p:cNvPr>
            <p:cNvSpPr/>
            <p:nvPr/>
          </p:nvSpPr>
          <p:spPr>
            <a:xfrm>
              <a:off x="19876567" y="14130578"/>
              <a:ext cx="109567" cy="131623"/>
            </a:xfrm>
            <a:custGeom>
              <a:avLst/>
              <a:gdLst>
                <a:gd name="connsiteX0" fmla="*/ 5702 w 110113"/>
                <a:gd name="connsiteY0" fmla="*/ 30722 h 132280"/>
                <a:gd name="connsiteX1" fmla="*/ 481 w 110113"/>
                <a:gd name="connsiteY1" fmla="*/ 18264 h 132280"/>
                <a:gd name="connsiteX2" fmla="*/ 1591 w 110113"/>
                <a:gd name="connsiteY2" fmla="*/ 12002 h 132280"/>
                <a:gd name="connsiteX3" fmla="*/ 5833 w 110113"/>
                <a:gd name="connsiteY3" fmla="*/ 5023 h 132280"/>
                <a:gd name="connsiteX4" fmla="*/ 18101 w 110113"/>
                <a:gd name="connsiteY4" fmla="*/ 0 h 132280"/>
                <a:gd name="connsiteX5" fmla="*/ 30109 w 110113"/>
                <a:gd name="connsiteY5" fmla="*/ 5023 h 132280"/>
                <a:gd name="connsiteX6" fmla="*/ 31414 w 110113"/>
                <a:gd name="connsiteY6" fmla="*/ 6392 h 132280"/>
                <a:gd name="connsiteX7" fmla="*/ 35982 w 110113"/>
                <a:gd name="connsiteY7" fmla="*/ 18264 h 132280"/>
                <a:gd name="connsiteX8" fmla="*/ 30827 w 110113"/>
                <a:gd name="connsiteY8" fmla="*/ 30722 h 132280"/>
                <a:gd name="connsiteX9" fmla="*/ 28217 w 110113"/>
                <a:gd name="connsiteY9" fmla="*/ 33266 h 132280"/>
                <a:gd name="connsiteX10" fmla="*/ 24301 w 110113"/>
                <a:gd name="connsiteY10" fmla="*/ 38353 h 132280"/>
                <a:gd name="connsiteX11" fmla="*/ 23387 w 110113"/>
                <a:gd name="connsiteY11" fmla="*/ 41158 h 132280"/>
                <a:gd name="connsiteX12" fmla="*/ 22408 w 110113"/>
                <a:gd name="connsiteY12" fmla="*/ 49963 h 132280"/>
                <a:gd name="connsiteX13" fmla="*/ 22408 w 110113"/>
                <a:gd name="connsiteY13" fmla="*/ 62421 h 132280"/>
                <a:gd name="connsiteX14" fmla="*/ 23061 w 110113"/>
                <a:gd name="connsiteY14" fmla="*/ 69857 h 132280"/>
                <a:gd name="connsiteX15" fmla="*/ 23191 w 110113"/>
                <a:gd name="connsiteY15" fmla="*/ 70249 h 132280"/>
                <a:gd name="connsiteX16" fmla="*/ 24366 w 110113"/>
                <a:gd name="connsiteY16" fmla="*/ 74032 h 132280"/>
                <a:gd name="connsiteX17" fmla="*/ 28021 w 110113"/>
                <a:gd name="connsiteY17" fmla="*/ 79967 h 132280"/>
                <a:gd name="connsiteX18" fmla="*/ 30892 w 110113"/>
                <a:gd name="connsiteY18" fmla="*/ 82381 h 132280"/>
                <a:gd name="connsiteX19" fmla="*/ 35199 w 110113"/>
                <a:gd name="connsiteY19" fmla="*/ 89164 h 132280"/>
                <a:gd name="connsiteX20" fmla="*/ 37679 w 110113"/>
                <a:gd name="connsiteY20" fmla="*/ 91969 h 132280"/>
                <a:gd name="connsiteX21" fmla="*/ 37940 w 110113"/>
                <a:gd name="connsiteY21" fmla="*/ 92295 h 132280"/>
                <a:gd name="connsiteX22" fmla="*/ 39637 w 110113"/>
                <a:gd name="connsiteY22" fmla="*/ 93730 h 132280"/>
                <a:gd name="connsiteX23" fmla="*/ 43030 w 110113"/>
                <a:gd name="connsiteY23" fmla="*/ 95882 h 132280"/>
                <a:gd name="connsiteX24" fmla="*/ 43357 w 110113"/>
                <a:gd name="connsiteY24" fmla="*/ 96078 h 132280"/>
                <a:gd name="connsiteX25" fmla="*/ 50405 w 110113"/>
                <a:gd name="connsiteY25" fmla="*/ 98687 h 132280"/>
                <a:gd name="connsiteX26" fmla="*/ 62347 w 110113"/>
                <a:gd name="connsiteY26" fmla="*/ 101883 h 132280"/>
                <a:gd name="connsiteX27" fmla="*/ 71157 w 110113"/>
                <a:gd name="connsiteY27" fmla="*/ 103188 h 132280"/>
                <a:gd name="connsiteX28" fmla="*/ 73963 w 110113"/>
                <a:gd name="connsiteY28" fmla="*/ 103188 h 132280"/>
                <a:gd name="connsiteX29" fmla="*/ 82969 w 110113"/>
                <a:gd name="connsiteY29" fmla="*/ 99144 h 132280"/>
                <a:gd name="connsiteX30" fmla="*/ 96412 w 110113"/>
                <a:gd name="connsiteY30" fmla="*/ 97383 h 132280"/>
                <a:gd name="connsiteX31" fmla="*/ 102155 w 110113"/>
                <a:gd name="connsiteY31" fmla="*/ 99992 h 132280"/>
                <a:gd name="connsiteX32" fmla="*/ 107768 w 110113"/>
                <a:gd name="connsiteY32" fmla="*/ 105927 h 132280"/>
                <a:gd name="connsiteX33" fmla="*/ 109464 w 110113"/>
                <a:gd name="connsiteY33" fmla="*/ 119037 h 132280"/>
                <a:gd name="connsiteX34" fmla="*/ 101437 w 110113"/>
                <a:gd name="connsiteY34" fmla="*/ 129409 h 132280"/>
                <a:gd name="connsiteX35" fmla="*/ 99806 w 110113"/>
                <a:gd name="connsiteY35" fmla="*/ 130322 h 132280"/>
                <a:gd name="connsiteX36" fmla="*/ 87146 w 110113"/>
                <a:gd name="connsiteY36" fmla="*/ 131626 h 132280"/>
                <a:gd name="connsiteX37" fmla="*/ 76443 w 110113"/>
                <a:gd name="connsiteY37" fmla="*/ 123343 h 132280"/>
                <a:gd name="connsiteX38" fmla="*/ 74747 w 110113"/>
                <a:gd name="connsiteY38" fmla="*/ 120342 h 132280"/>
                <a:gd name="connsiteX39" fmla="*/ 70831 w 110113"/>
                <a:gd name="connsiteY39" fmla="*/ 115189 h 132280"/>
                <a:gd name="connsiteX40" fmla="*/ 68351 w 110113"/>
                <a:gd name="connsiteY40" fmla="*/ 113624 h 132280"/>
                <a:gd name="connsiteX41" fmla="*/ 60128 w 110113"/>
                <a:gd name="connsiteY41" fmla="*/ 110297 h 132280"/>
                <a:gd name="connsiteX42" fmla="*/ 48186 w 110113"/>
                <a:gd name="connsiteY42" fmla="*/ 107101 h 132280"/>
                <a:gd name="connsiteX43" fmla="*/ 40746 w 110113"/>
                <a:gd name="connsiteY43" fmla="*/ 105797 h 132280"/>
                <a:gd name="connsiteX44" fmla="*/ 40420 w 110113"/>
                <a:gd name="connsiteY44" fmla="*/ 105797 h 132280"/>
                <a:gd name="connsiteX45" fmla="*/ 36374 w 110113"/>
                <a:gd name="connsiteY45" fmla="*/ 105992 h 132280"/>
                <a:gd name="connsiteX46" fmla="*/ 30892 w 110113"/>
                <a:gd name="connsiteY46" fmla="*/ 107427 h 132280"/>
                <a:gd name="connsiteX47" fmla="*/ 18362 w 110113"/>
                <a:gd name="connsiteY47" fmla="*/ 112711 h 132280"/>
                <a:gd name="connsiteX48" fmla="*/ 9617 w 110113"/>
                <a:gd name="connsiteY48" fmla="*/ 110493 h 132280"/>
                <a:gd name="connsiteX49" fmla="*/ 2504 w 110113"/>
                <a:gd name="connsiteY49" fmla="*/ 103579 h 132280"/>
                <a:gd name="connsiteX50" fmla="*/ 612 w 110113"/>
                <a:gd name="connsiteY50" fmla="*/ 90077 h 132280"/>
                <a:gd name="connsiteX51" fmla="*/ 8508 w 110113"/>
                <a:gd name="connsiteY51" fmla="*/ 79641 h 132280"/>
                <a:gd name="connsiteX52" fmla="*/ 10662 w 110113"/>
                <a:gd name="connsiteY52" fmla="*/ 76445 h 132280"/>
                <a:gd name="connsiteX53" fmla="*/ 10662 w 110113"/>
                <a:gd name="connsiteY53" fmla="*/ 76184 h 132280"/>
                <a:gd name="connsiteX54" fmla="*/ 11706 w 110113"/>
                <a:gd name="connsiteY54" fmla="*/ 74097 h 132280"/>
                <a:gd name="connsiteX55" fmla="*/ 12880 w 110113"/>
                <a:gd name="connsiteY55" fmla="*/ 70314 h 132280"/>
                <a:gd name="connsiteX56" fmla="*/ 12880 w 110113"/>
                <a:gd name="connsiteY56" fmla="*/ 69923 h 132280"/>
                <a:gd name="connsiteX57" fmla="*/ 13599 w 110113"/>
                <a:gd name="connsiteY57" fmla="*/ 62487 h 132280"/>
                <a:gd name="connsiteX58" fmla="*/ 13599 w 110113"/>
                <a:gd name="connsiteY58" fmla="*/ 50029 h 132280"/>
                <a:gd name="connsiteX59" fmla="*/ 12619 w 110113"/>
                <a:gd name="connsiteY59" fmla="*/ 41223 h 132280"/>
                <a:gd name="connsiteX60" fmla="*/ 11771 w 110113"/>
                <a:gd name="connsiteY60" fmla="*/ 38549 h 132280"/>
                <a:gd name="connsiteX61" fmla="*/ 5702 w 110113"/>
                <a:gd name="connsiteY61" fmla="*/ 30787 h 132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10113" h="132280">
                  <a:moveTo>
                    <a:pt x="5702" y="30722"/>
                  </a:moveTo>
                  <a:cubicBezTo>
                    <a:pt x="2243" y="27330"/>
                    <a:pt x="481" y="23156"/>
                    <a:pt x="481" y="18264"/>
                  </a:cubicBezTo>
                  <a:cubicBezTo>
                    <a:pt x="481" y="16046"/>
                    <a:pt x="873" y="13958"/>
                    <a:pt x="1591" y="12002"/>
                  </a:cubicBezTo>
                  <a:cubicBezTo>
                    <a:pt x="2308" y="9458"/>
                    <a:pt x="3679" y="7110"/>
                    <a:pt x="5833" y="5023"/>
                  </a:cubicBezTo>
                  <a:cubicBezTo>
                    <a:pt x="9226" y="1631"/>
                    <a:pt x="13272" y="0"/>
                    <a:pt x="18101" y="0"/>
                  </a:cubicBezTo>
                  <a:cubicBezTo>
                    <a:pt x="22931" y="0"/>
                    <a:pt x="26781" y="1696"/>
                    <a:pt x="30109" y="5023"/>
                  </a:cubicBezTo>
                  <a:cubicBezTo>
                    <a:pt x="30631" y="5544"/>
                    <a:pt x="31088" y="6001"/>
                    <a:pt x="31414" y="6392"/>
                  </a:cubicBezTo>
                  <a:cubicBezTo>
                    <a:pt x="34481" y="9719"/>
                    <a:pt x="35982" y="13698"/>
                    <a:pt x="35982" y="18264"/>
                  </a:cubicBezTo>
                  <a:cubicBezTo>
                    <a:pt x="35982" y="23156"/>
                    <a:pt x="34286" y="27265"/>
                    <a:pt x="30827" y="30722"/>
                  </a:cubicBezTo>
                  <a:cubicBezTo>
                    <a:pt x="29587" y="31961"/>
                    <a:pt x="28738" y="32809"/>
                    <a:pt x="28217" y="33266"/>
                  </a:cubicBezTo>
                  <a:cubicBezTo>
                    <a:pt x="26258" y="35157"/>
                    <a:pt x="24888" y="36853"/>
                    <a:pt x="24301" y="38353"/>
                  </a:cubicBezTo>
                  <a:cubicBezTo>
                    <a:pt x="23975" y="39201"/>
                    <a:pt x="23648" y="40179"/>
                    <a:pt x="23387" y="41158"/>
                  </a:cubicBezTo>
                  <a:cubicBezTo>
                    <a:pt x="22735" y="43767"/>
                    <a:pt x="22408" y="46702"/>
                    <a:pt x="22408" y="49963"/>
                  </a:cubicBezTo>
                  <a:lnTo>
                    <a:pt x="22408" y="62421"/>
                  </a:lnTo>
                  <a:cubicBezTo>
                    <a:pt x="22408" y="65096"/>
                    <a:pt x="22604" y="67574"/>
                    <a:pt x="23061" y="69857"/>
                  </a:cubicBezTo>
                  <a:cubicBezTo>
                    <a:pt x="23126" y="69988"/>
                    <a:pt x="23191" y="70118"/>
                    <a:pt x="23191" y="70249"/>
                  </a:cubicBezTo>
                  <a:cubicBezTo>
                    <a:pt x="23518" y="71553"/>
                    <a:pt x="23909" y="72858"/>
                    <a:pt x="24366" y="74032"/>
                  </a:cubicBezTo>
                  <a:cubicBezTo>
                    <a:pt x="25214" y="75923"/>
                    <a:pt x="26389" y="77880"/>
                    <a:pt x="28021" y="79967"/>
                  </a:cubicBezTo>
                  <a:cubicBezTo>
                    <a:pt x="28934" y="80620"/>
                    <a:pt x="29913" y="81468"/>
                    <a:pt x="30892" y="82381"/>
                  </a:cubicBezTo>
                  <a:cubicBezTo>
                    <a:pt x="32915" y="84402"/>
                    <a:pt x="34351" y="86620"/>
                    <a:pt x="35199" y="89164"/>
                  </a:cubicBezTo>
                  <a:cubicBezTo>
                    <a:pt x="36047" y="90208"/>
                    <a:pt x="36896" y="91121"/>
                    <a:pt x="37679" y="91969"/>
                  </a:cubicBezTo>
                  <a:cubicBezTo>
                    <a:pt x="37810" y="92034"/>
                    <a:pt x="37875" y="92164"/>
                    <a:pt x="37940" y="92295"/>
                  </a:cubicBezTo>
                  <a:cubicBezTo>
                    <a:pt x="38462" y="92817"/>
                    <a:pt x="39049" y="93274"/>
                    <a:pt x="39637" y="93730"/>
                  </a:cubicBezTo>
                  <a:cubicBezTo>
                    <a:pt x="40746" y="94448"/>
                    <a:pt x="41856" y="95230"/>
                    <a:pt x="43030" y="95882"/>
                  </a:cubicBezTo>
                  <a:cubicBezTo>
                    <a:pt x="43096" y="95882"/>
                    <a:pt x="43226" y="95948"/>
                    <a:pt x="43357" y="96078"/>
                  </a:cubicBezTo>
                  <a:cubicBezTo>
                    <a:pt x="45380" y="97187"/>
                    <a:pt x="47729" y="98035"/>
                    <a:pt x="50405" y="98687"/>
                  </a:cubicBezTo>
                  <a:lnTo>
                    <a:pt x="62347" y="101883"/>
                  </a:lnTo>
                  <a:cubicBezTo>
                    <a:pt x="65479" y="102731"/>
                    <a:pt x="68416" y="103188"/>
                    <a:pt x="71157" y="103188"/>
                  </a:cubicBezTo>
                  <a:lnTo>
                    <a:pt x="73963" y="103188"/>
                  </a:lnTo>
                  <a:cubicBezTo>
                    <a:pt x="74812" y="103122"/>
                    <a:pt x="77814" y="101753"/>
                    <a:pt x="82969" y="99144"/>
                  </a:cubicBezTo>
                  <a:cubicBezTo>
                    <a:pt x="87211" y="96730"/>
                    <a:pt x="91649" y="96143"/>
                    <a:pt x="96412" y="97383"/>
                  </a:cubicBezTo>
                  <a:cubicBezTo>
                    <a:pt x="98566" y="97904"/>
                    <a:pt x="100459" y="98818"/>
                    <a:pt x="102155" y="99992"/>
                  </a:cubicBezTo>
                  <a:cubicBezTo>
                    <a:pt x="104440" y="101427"/>
                    <a:pt x="106332" y="103383"/>
                    <a:pt x="107768" y="105927"/>
                  </a:cubicBezTo>
                  <a:cubicBezTo>
                    <a:pt x="110182" y="110102"/>
                    <a:pt x="110704" y="114407"/>
                    <a:pt x="109464" y="119037"/>
                  </a:cubicBezTo>
                  <a:cubicBezTo>
                    <a:pt x="108225" y="123669"/>
                    <a:pt x="105549" y="127126"/>
                    <a:pt x="101437" y="129409"/>
                  </a:cubicBezTo>
                  <a:cubicBezTo>
                    <a:pt x="100915" y="129735"/>
                    <a:pt x="100393" y="130061"/>
                    <a:pt x="99806" y="130322"/>
                  </a:cubicBezTo>
                  <a:cubicBezTo>
                    <a:pt x="95825" y="132409"/>
                    <a:pt x="91583" y="132800"/>
                    <a:pt x="87146" y="131626"/>
                  </a:cubicBezTo>
                  <a:cubicBezTo>
                    <a:pt x="82382" y="130387"/>
                    <a:pt x="78858" y="127647"/>
                    <a:pt x="76443" y="123343"/>
                  </a:cubicBezTo>
                  <a:cubicBezTo>
                    <a:pt x="75595" y="121843"/>
                    <a:pt x="75007" y="120864"/>
                    <a:pt x="74747" y="120342"/>
                  </a:cubicBezTo>
                  <a:cubicBezTo>
                    <a:pt x="73311" y="117863"/>
                    <a:pt x="72005" y="116168"/>
                    <a:pt x="70831" y="115189"/>
                  </a:cubicBezTo>
                  <a:cubicBezTo>
                    <a:pt x="70113" y="114667"/>
                    <a:pt x="69265" y="114146"/>
                    <a:pt x="68351" y="113624"/>
                  </a:cubicBezTo>
                  <a:cubicBezTo>
                    <a:pt x="66002" y="112254"/>
                    <a:pt x="63261" y="111145"/>
                    <a:pt x="60128" y="110297"/>
                  </a:cubicBezTo>
                  <a:lnTo>
                    <a:pt x="48186" y="107101"/>
                  </a:lnTo>
                  <a:cubicBezTo>
                    <a:pt x="45575" y="106384"/>
                    <a:pt x="43096" y="105927"/>
                    <a:pt x="40746" y="105797"/>
                  </a:cubicBezTo>
                  <a:lnTo>
                    <a:pt x="40420" y="105797"/>
                  </a:lnTo>
                  <a:cubicBezTo>
                    <a:pt x="39049" y="105797"/>
                    <a:pt x="37679" y="105797"/>
                    <a:pt x="36374" y="105992"/>
                  </a:cubicBezTo>
                  <a:cubicBezTo>
                    <a:pt x="34677" y="106253"/>
                    <a:pt x="32850" y="106710"/>
                    <a:pt x="30892" y="107427"/>
                  </a:cubicBezTo>
                  <a:cubicBezTo>
                    <a:pt x="27433" y="110950"/>
                    <a:pt x="23257" y="112711"/>
                    <a:pt x="18362" y="112711"/>
                  </a:cubicBezTo>
                  <a:cubicBezTo>
                    <a:pt x="15099" y="112711"/>
                    <a:pt x="12228" y="111993"/>
                    <a:pt x="9617" y="110493"/>
                  </a:cubicBezTo>
                  <a:cubicBezTo>
                    <a:pt x="6616" y="108993"/>
                    <a:pt x="4266" y="106645"/>
                    <a:pt x="2504" y="103579"/>
                  </a:cubicBezTo>
                  <a:cubicBezTo>
                    <a:pt x="24" y="99340"/>
                    <a:pt x="-628" y="94839"/>
                    <a:pt x="612" y="90077"/>
                  </a:cubicBezTo>
                  <a:cubicBezTo>
                    <a:pt x="1786" y="85577"/>
                    <a:pt x="4462" y="82120"/>
                    <a:pt x="8508" y="79641"/>
                  </a:cubicBezTo>
                  <a:cubicBezTo>
                    <a:pt x="9291" y="78532"/>
                    <a:pt x="10074" y="77489"/>
                    <a:pt x="10662" y="76445"/>
                  </a:cubicBezTo>
                  <a:cubicBezTo>
                    <a:pt x="10662" y="76380"/>
                    <a:pt x="10662" y="76249"/>
                    <a:pt x="10662" y="76184"/>
                  </a:cubicBezTo>
                  <a:cubicBezTo>
                    <a:pt x="11053" y="75532"/>
                    <a:pt x="11380" y="74814"/>
                    <a:pt x="11706" y="74097"/>
                  </a:cubicBezTo>
                  <a:cubicBezTo>
                    <a:pt x="12228" y="72923"/>
                    <a:pt x="12619" y="71684"/>
                    <a:pt x="12880" y="70314"/>
                  </a:cubicBezTo>
                  <a:cubicBezTo>
                    <a:pt x="12880" y="70183"/>
                    <a:pt x="12880" y="70053"/>
                    <a:pt x="12880" y="69923"/>
                  </a:cubicBezTo>
                  <a:cubicBezTo>
                    <a:pt x="13337" y="67639"/>
                    <a:pt x="13599" y="65096"/>
                    <a:pt x="13599" y="62487"/>
                  </a:cubicBezTo>
                  <a:lnTo>
                    <a:pt x="13599" y="50029"/>
                  </a:lnTo>
                  <a:cubicBezTo>
                    <a:pt x="13599" y="46767"/>
                    <a:pt x="13272" y="43832"/>
                    <a:pt x="12619" y="41223"/>
                  </a:cubicBezTo>
                  <a:cubicBezTo>
                    <a:pt x="12293" y="40179"/>
                    <a:pt x="12032" y="39331"/>
                    <a:pt x="11771" y="38549"/>
                  </a:cubicBezTo>
                  <a:cubicBezTo>
                    <a:pt x="11575" y="37701"/>
                    <a:pt x="9552" y="35157"/>
                    <a:pt x="5702" y="30787"/>
                  </a:cubicBezTo>
                </a:path>
              </a:pathLst>
            </a:custGeom>
            <a:solidFill>
              <a:schemeClr val="bg1"/>
            </a:solidFill>
            <a:ln w="6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93" dirty="0"/>
            </a:p>
          </p:txBody>
        </p:sp>
      </p:grpSp>
    </p:spTree>
    <p:extLst>
      <p:ext uri="{BB962C8B-B14F-4D97-AF65-F5344CB8AC3E}">
        <p14:creationId xmlns:p14="http://schemas.microsoft.com/office/powerpoint/2010/main" val="1508175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rgenx branding">
      <a:dk1>
        <a:srgbClr val="000000"/>
      </a:dk1>
      <a:lt1>
        <a:srgbClr val="FFFFFF"/>
      </a:lt1>
      <a:dk2>
        <a:srgbClr val="5A5A5A"/>
      </a:dk2>
      <a:lt2>
        <a:srgbClr val="F2F2F2"/>
      </a:lt2>
      <a:accent1>
        <a:srgbClr val="91C353"/>
      </a:accent1>
      <a:accent2>
        <a:srgbClr val="CCDDEF"/>
      </a:accent2>
      <a:accent3>
        <a:srgbClr val="0B436E"/>
      </a:accent3>
      <a:accent4>
        <a:srgbClr val="F2F2F2"/>
      </a:accent4>
      <a:accent5>
        <a:srgbClr val="086F3C"/>
      </a:accent5>
      <a:accent6>
        <a:srgbClr val="343433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6263868-26fc-45b7-8e9c-db46c01db94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DDECA3158EBA418BF76898F54AFA03" ma:contentTypeVersion="14" ma:contentTypeDescription="Create a new document." ma:contentTypeScope="" ma:versionID="7f9f846274fa67946948055632221522">
  <xsd:schema xmlns:xsd="http://www.w3.org/2001/XMLSchema" xmlns:xs="http://www.w3.org/2001/XMLSchema" xmlns:p="http://schemas.microsoft.com/office/2006/metadata/properties" xmlns:ns3="275537ce-080e-4ca7-85af-86742f646b9e" xmlns:ns4="f6263868-26fc-45b7-8e9c-db46c01db94a" targetNamespace="http://schemas.microsoft.com/office/2006/metadata/properties" ma:root="true" ma:fieldsID="c2d396896122b684312bfe9e2b4cf31f" ns3:_="" ns4:_="">
    <xsd:import namespace="275537ce-080e-4ca7-85af-86742f646b9e"/>
    <xsd:import namespace="f6263868-26fc-45b7-8e9c-db46c01db94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DateTaken" minOccurs="0"/>
                <xsd:element ref="ns4:MediaLengthInSecond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5537ce-080e-4ca7-85af-86742f646b9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263868-26fc-45b7-8e9c-db46c01db9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B45EAEF-BF31-4A67-B336-D7B80B0D3F09}">
  <ds:schemaRefs>
    <ds:schemaRef ds:uri="275537ce-080e-4ca7-85af-86742f646b9e"/>
    <ds:schemaRef ds:uri="f6263868-26fc-45b7-8e9c-db46c01db94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6274EA7-8530-4363-9FAA-5D18E76910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A4036A-B93C-4A9C-B82C-60D5ED33B3E4}">
  <ds:schemaRefs>
    <ds:schemaRef ds:uri="275537ce-080e-4ca7-85af-86742f646b9e"/>
    <ds:schemaRef ds:uri="f6263868-26fc-45b7-8e9c-db46c01db9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12341</TotalTime>
  <Words>2069</Words>
  <Application>Microsoft Office PowerPoint</Application>
  <PresentationFormat>Custom</PresentationFormat>
  <Paragraphs>228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Verdana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Khurana, Shradha</dc:creator>
  <cp:lastModifiedBy>Author</cp:lastModifiedBy>
  <cp:revision>227</cp:revision>
  <dcterms:created xsi:type="dcterms:W3CDTF">2021-04-23T18:31:18Z</dcterms:created>
  <dcterms:modified xsi:type="dcterms:W3CDTF">2023-09-22T13:48:28Z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2021-04-22T00:00:00Z</vt:filetime>
  </property>
  <property fmtid="{D5CDD505-2E9C-101B-9397-08002B2CF9AE}" pid="3" name="LastSaved">
    <vt:filetime>2021-04-23T00:00:00Z</vt:filetime>
  </property>
  <property fmtid="{D5CDD505-2E9C-101B-9397-08002B2CF9AE}" pid="4" name="ContentTypeId">
    <vt:lpwstr>0x010100EADDECA3158EBA418BF76898F54AFA03</vt:lpwstr>
  </property>
</Properties>
</file>