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03B7E1-E44E-4018-B195-0A1EC63A4A98}" v="4" dt="2023-11-15T04:50:27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Sheet1!$J$1:$L$1</c:f>
              <c:strCache>
                <c:ptCount val="3"/>
                <c:pt idx="0">
                  <c:v>WEEK 4</c:v>
                </c:pt>
                <c:pt idx="1">
                  <c:v>WEEK 12</c:v>
                </c:pt>
                <c:pt idx="2">
                  <c:v>WEEK 24</c:v>
                </c:pt>
              </c:strCache>
            </c:strRef>
          </c:cat>
          <c:val>
            <c:numRef>
              <c:f>Sheet1!$J$2:$L$2</c:f>
              <c:numCache>
                <c:formatCode>0%</c:formatCode>
                <c:ptCount val="3"/>
                <c:pt idx="0">
                  <c:v>4.2999999999999997E-2</c:v>
                </c:pt>
                <c:pt idx="1">
                  <c:v>0.217</c:v>
                </c:pt>
                <c:pt idx="2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8D-4F04-9DE7-C34B7284B0ED}"/>
            </c:ext>
          </c:extLst>
        </c:ser>
        <c:ser>
          <c:idx val="1"/>
          <c:order val="1"/>
          <c:tx>
            <c:strRef>
              <c:f>Sheet1!$I$3</c:f>
              <c:strCache>
                <c:ptCount val="1"/>
                <c:pt idx="0">
                  <c:v>ASCS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Sheet1!$J$1:$L$1</c:f>
              <c:strCache>
                <c:ptCount val="3"/>
                <c:pt idx="0">
                  <c:v>WEEK 4</c:v>
                </c:pt>
                <c:pt idx="1">
                  <c:v>WEEK 12</c:v>
                </c:pt>
                <c:pt idx="2">
                  <c:v>WEEK 24</c:v>
                </c:pt>
              </c:strCache>
            </c:strRef>
          </c:cat>
          <c:val>
            <c:numRef>
              <c:f>Sheet1!$J$3:$L$3</c:f>
              <c:numCache>
                <c:formatCode>0%</c:formatCode>
                <c:ptCount val="3"/>
                <c:pt idx="0">
                  <c:v>0.30399999999999999</c:v>
                </c:pt>
                <c:pt idx="1">
                  <c:v>0.56499999999999995</c:v>
                </c:pt>
                <c:pt idx="2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8D-4F04-9DE7-C34B7284B0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5633647"/>
        <c:axId val="141243551"/>
      </c:barChart>
      <c:catAx>
        <c:axId val="125633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43551"/>
        <c:crosses val="autoZero"/>
        <c:auto val="1"/>
        <c:lblAlgn val="ctr"/>
        <c:lblOffset val="100"/>
        <c:noMultiLvlLbl val="0"/>
      </c:catAx>
      <c:valAx>
        <c:axId val="1412435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Proportion of Study </a:t>
                </a:r>
                <a:r>
                  <a:rPr lang="en-US" sz="900" b="1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</a:rPr>
                  <a:t>Lesions Achieving </a:t>
                </a:r>
                <a:r>
                  <a:rPr lang="en-US" sz="900" b="1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cs typeface="Arial" panose="020B0604020202020204" pitchFamily="34" charset="0"/>
                  </a:rPr>
                  <a:t>≥26% Repigmentation</a:t>
                </a:r>
                <a:endParaRPr lang="en-US" sz="900" b="1" i="0" u="none" strike="noStrike" kern="1200" baseline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"/>
              <c:y val="1.843080779666707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33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30802388617803"/>
          <c:y val="0.7743259074192439"/>
          <c:w val="0.35252267615442717"/>
          <c:h val="0.187784399986184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&gt;50% REPIGMENTATION</c:v>
                </c:pt>
                <c:pt idx="1">
                  <c:v>≥80% REPIGMENTATION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0.12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23-4473-8C40-F805812A613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ASCS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&gt;50% REPIGMENTATION</c:v>
                </c:pt>
                <c:pt idx="1">
                  <c:v>≥80% REPIGMENTATION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0.56000000000000005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23-4473-8C40-F805812A61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4737679"/>
        <c:axId val="206090623"/>
      </c:barChart>
      <c:catAx>
        <c:axId val="21473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90623"/>
        <c:crosses val="autoZero"/>
        <c:auto val="1"/>
        <c:lblAlgn val="ctr"/>
        <c:lblOffset val="100"/>
        <c:noMultiLvlLbl val="0"/>
      </c:catAx>
      <c:valAx>
        <c:axId val="20609062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Proportion of Study Lesions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737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12507-8EB1-4065-AC1C-FED866699AE8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57F19-C722-42AC-877B-8C2CA6E7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03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E2EBF-06CC-4D36-9DF6-4A716E7A04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07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6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7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8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6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8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2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8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6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1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1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55ECE-24A5-439B-8523-01A113FB922F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49131-1A2C-49BF-9142-ABFB5AC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jpeg"/><Relationship Id="rId3" Type="http://schemas.openxmlformats.org/officeDocument/2006/relationships/image" Target="../media/image1.png"/><Relationship Id="rId21" Type="http://schemas.openxmlformats.org/officeDocument/2006/relationships/image" Target="../media/image17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.xml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19" Type="http://schemas.openxmlformats.org/officeDocument/2006/relationships/image" Target="../media/image15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4">
            <a:extLst>
              <a:ext uri="{FF2B5EF4-FFF2-40B4-BE49-F238E27FC236}">
                <a16:creationId xmlns:a16="http://schemas.microsoft.com/office/drawing/2014/main" id="{8FD36DA2-2918-3010-AA8E-067922FA689B}"/>
              </a:ext>
            </a:extLst>
          </p:cNvPr>
          <p:cNvSpPr txBox="1">
            <a:spLocks/>
          </p:cNvSpPr>
          <p:nvPr/>
        </p:nvSpPr>
        <p:spPr>
          <a:xfrm>
            <a:off x="97375" y="372707"/>
            <a:ext cx="12016798" cy="364278"/>
          </a:xfrm>
          <a:prstGeom prst="rect">
            <a:avLst/>
          </a:prstGeom>
        </p:spPr>
        <p:txBody>
          <a:bodyPr lIns="15240" tIns="7620" rIns="15240" bIns="7620" anchor="t">
            <a:noAutofit/>
          </a:bodyPr>
          <a:lstStyle>
            <a:lvl1pPr marL="940479" indent="-940479" algn="ctr" defTabSz="2507943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37704" indent="-783732" algn="l" defTabSz="2507943" rtl="0" eaLnBrk="1" latinLnBrk="0" hangingPunct="1">
              <a:spcBef>
                <a:spcPct val="20000"/>
              </a:spcBef>
              <a:buFontTx/>
              <a:buNone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34929" indent="-626986" algn="l" defTabSz="2507943" rtl="0" eaLnBrk="1" latinLnBrk="0" hangingPunct="1">
              <a:spcBef>
                <a:spcPct val="20000"/>
              </a:spcBef>
              <a:buFontTx/>
              <a:buNone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88901" indent="-626986" algn="l" defTabSz="2507943" rtl="0" eaLnBrk="1" latinLnBrk="0" hangingPunct="1">
              <a:spcBef>
                <a:spcPct val="20000"/>
              </a:spcBef>
              <a:buFontTx/>
              <a:buNone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42872" indent="-626986" algn="l" defTabSz="2507943" rtl="0" eaLnBrk="1" latinLnBrk="0" hangingPunct="1">
              <a:spcBef>
                <a:spcPct val="20000"/>
              </a:spcBef>
              <a:buFontTx/>
              <a:buNone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96844" indent="-626986" algn="l" defTabSz="25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50815" indent="-626986" algn="l" defTabSz="25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404787" indent="-626986" algn="l" defTabSz="25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658758" indent="-626986" algn="l" defTabSz="25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210" indent="-156210" defTabSz="2089786"/>
            <a:r>
              <a:rPr lang="en-US" sz="1000" b="1" i="1" dirty="0" err="1">
                <a:solidFill>
                  <a:srgbClr val="002060"/>
                </a:solidFill>
                <a:latin typeface="Arial"/>
                <a:cs typeface="Arial"/>
              </a:rPr>
              <a:t>Iltefat</a:t>
            </a:r>
            <a:r>
              <a:rPr lang="en-US" sz="1000" b="1" i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1000" b="1" i="1" dirty="0" err="1">
                <a:solidFill>
                  <a:srgbClr val="002060"/>
                </a:solidFill>
                <a:latin typeface="Arial"/>
                <a:cs typeface="Arial"/>
              </a:rPr>
              <a:t>Hamzavi</a:t>
            </a:r>
            <a:r>
              <a:rPr lang="en-US" sz="1000" b="1" i="1" dirty="0">
                <a:solidFill>
                  <a:srgbClr val="002060"/>
                </a:solidFill>
                <a:latin typeface="Arial"/>
                <a:cs typeface="Arial"/>
              </a:rPr>
              <a:t>, MD, Henry Ford Health System &amp; RSVP Study Working Group</a:t>
            </a:r>
          </a:p>
          <a:p>
            <a:pPr marL="156210" indent="-156210" defTabSz="2089786"/>
            <a:r>
              <a:rPr lang="en-US" sz="750" b="1" i="1" dirty="0">
                <a:solidFill>
                  <a:srgbClr val="002060"/>
                </a:solidFill>
                <a:latin typeface="Arial"/>
                <a:cs typeface="Arial"/>
              </a:rPr>
              <a:t>RSVP Study Working Group: Ammar Ahmed, MD, Alpesh Desai, DO, Anand Ganesan, MD, PhD, Mitchel Goldman, MD, </a:t>
            </a:r>
          </a:p>
          <a:p>
            <a:pPr marL="156210" indent="-156210" defTabSz="2089786"/>
            <a:r>
              <a:rPr lang="en-US" sz="750" b="1" i="1" dirty="0">
                <a:solidFill>
                  <a:srgbClr val="002060"/>
                </a:solidFill>
                <a:latin typeface="Arial"/>
                <a:cs typeface="Arial"/>
              </a:rPr>
              <a:t>Victor Huang, MD, Steven Kahn, MD, Bassel Mahmoud, MD, PhD, FAAD, Gilly Munavalli, MD, MHS, FAAD, FACMS, Deanne Robinson, MD, FAAD, Jill Waibel, MD, Eduardo Weiss, MD, FAAD </a:t>
            </a:r>
            <a:endParaRPr lang="en-US" sz="750" dirty="0">
              <a:solidFill>
                <a:srgbClr val="5B9BD5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 Placeholder 105">
            <a:extLst>
              <a:ext uri="{FF2B5EF4-FFF2-40B4-BE49-F238E27FC236}">
                <a16:creationId xmlns:a16="http://schemas.microsoft.com/office/drawing/2014/main" id="{63D509AC-D27E-6500-140A-BFB9A8A1DDED}"/>
              </a:ext>
            </a:extLst>
          </p:cNvPr>
          <p:cNvSpPr txBox="1">
            <a:spLocks/>
          </p:cNvSpPr>
          <p:nvPr/>
        </p:nvSpPr>
        <p:spPr>
          <a:xfrm>
            <a:off x="0" y="89926"/>
            <a:ext cx="12207286" cy="411519"/>
          </a:xfrm>
          <a:prstGeom prst="rect">
            <a:avLst/>
          </a:prstGeom>
        </p:spPr>
        <p:txBody>
          <a:bodyPr lIns="15240" tIns="7620" rIns="15240" bIns="7620" anchor="t">
            <a:noAutofit/>
          </a:bodyPr>
          <a:lstStyle>
            <a:lvl1pPr marL="940479" indent="-940479" algn="ctr" defTabSz="2507943" rtl="0" eaLnBrk="1" latinLnBrk="0" hangingPunct="1">
              <a:spcBef>
                <a:spcPct val="20000"/>
              </a:spcBef>
              <a:buFontTx/>
              <a:buNone/>
              <a:defRPr sz="6000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37704" indent="-783732" algn="l" defTabSz="2507943" rtl="0" eaLnBrk="1" latinLnBrk="0" hangingPunct="1">
              <a:spcBef>
                <a:spcPct val="20000"/>
              </a:spcBef>
              <a:buFontTx/>
              <a:buNone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34929" indent="-626986" algn="l" defTabSz="2507943" rtl="0" eaLnBrk="1" latinLnBrk="0" hangingPunct="1">
              <a:spcBef>
                <a:spcPct val="20000"/>
              </a:spcBef>
              <a:buFontTx/>
              <a:buNone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88901" indent="-626986" algn="l" defTabSz="2507943" rtl="0" eaLnBrk="1" latinLnBrk="0" hangingPunct="1">
              <a:spcBef>
                <a:spcPct val="20000"/>
              </a:spcBef>
              <a:buFontTx/>
              <a:buNone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642872" indent="-626986" algn="l" defTabSz="2507943" rtl="0" eaLnBrk="1" latinLnBrk="0" hangingPunct="1">
              <a:spcBef>
                <a:spcPct val="20000"/>
              </a:spcBef>
              <a:buFontTx/>
              <a:buNone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96844" indent="-626986" algn="l" defTabSz="25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50815" indent="-626986" algn="l" defTabSz="25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404787" indent="-626986" algn="l" defTabSz="25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658758" indent="-626986" algn="l" defTabSz="25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759" indent="-156759" defTabSz="2089786"/>
            <a:r>
              <a:rPr lang="en-US" sz="1500" dirty="0">
                <a:solidFill>
                  <a:srgbClr val="002060"/>
                </a:solidFill>
                <a:latin typeface="Arial"/>
                <a:cs typeface="Arial"/>
              </a:rPr>
              <a:t> Early repigmentation of stable vitiligo through point-of-care melanocyte transfer using non-cultured autologous skin cell suspension </a:t>
            </a:r>
            <a:endParaRPr lang="en-US" sz="1500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953DCB-A8F9-69E5-1579-8FDAA82BF3BB}"/>
              </a:ext>
            </a:extLst>
          </p:cNvPr>
          <p:cNvGrpSpPr/>
          <p:nvPr/>
        </p:nvGrpSpPr>
        <p:grpSpPr>
          <a:xfrm>
            <a:off x="2019868" y="2525400"/>
            <a:ext cx="2733995" cy="1176986"/>
            <a:chOff x="16543218" y="7404678"/>
            <a:chExt cx="11462700" cy="5449717"/>
          </a:xfrm>
          <a:solidFill>
            <a:schemeClr val="accent1">
              <a:lumMod val="20000"/>
              <a:lumOff val="80000"/>
            </a:schemeClr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E4A2E2-4013-49CC-44E8-39FC006D8CE8}"/>
                </a:ext>
              </a:extLst>
            </p:cNvPr>
            <p:cNvSpPr txBox="1"/>
            <p:nvPr/>
          </p:nvSpPr>
          <p:spPr>
            <a:xfrm>
              <a:off x="16543218" y="7404678"/>
              <a:ext cx="11462700" cy="5449717"/>
            </a:xfrm>
            <a:prstGeom prst="rect">
              <a:avLst/>
            </a:prstGeom>
            <a:grpFill/>
            <a:ln w="9525">
              <a:solidFill>
                <a:schemeClr val="accent3"/>
              </a:solidFill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vert="horz" wrap="square" lIns="8573" tIns="4286" rIns="8573" bIns="4286" rtlCol="0">
              <a:noAutofit/>
            </a:bodyPr>
            <a:lstStyle/>
            <a:p>
              <a:pPr algn="ctr" defTabSz="380970"/>
              <a:r>
                <a:rPr lang="en-US" sz="600" b="1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FB1E9B-BF42-1FA9-4E5D-68E957DC2808}"/>
                </a:ext>
              </a:extLst>
            </p:cNvPr>
            <p:cNvSpPr/>
            <p:nvPr/>
          </p:nvSpPr>
          <p:spPr>
            <a:xfrm>
              <a:off x="16990344" y="10964790"/>
              <a:ext cx="4292539" cy="1135657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240" tIns="7620" rIns="15240" bIns="7620" rtlCol="0" anchor="ctr"/>
            <a:lstStyle/>
            <a:p>
              <a:pPr algn="ctr" defTabSz="380970"/>
              <a:r>
                <a:rPr lang="en-US" sz="792" b="1" i="1" dirty="0">
                  <a:solidFill>
                    <a:srgbClr val="002060"/>
                  </a:solidFill>
                  <a:latin typeface="Calibri" panose="020F0502020204030204"/>
                </a:rPr>
                <a:t>Control Group</a:t>
              </a:r>
            </a:p>
            <a:p>
              <a:pPr algn="ctr" defTabSz="380970"/>
              <a:r>
                <a:rPr lang="en-US" sz="792" dirty="0">
                  <a:solidFill>
                    <a:srgbClr val="002060"/>
                  </a:solidFill>
                  <a:latin typeface="Calibri" panose="020F0502020204030204"/>
                </a:rPr>
                <a:t>NB-UVB alone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9FAA06-A13D-3245-9308-BCEE65700B94}"/>
                </a:ext>
              </a:extLst>
            </p:cNvPr>
            <p:cNvSpPr/>
            <p:nvPr/>
          </p:nvSpPr>
          <p:spPr>
            <a:xfrm>
              <a:off x="16990337" y="8108138"/>
              <a:ext cx="5415573" cy="2244574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240" tIns="7620" rIns="15240" bIns="7620" rtlCol="0" anchor="ctr"/>
            <a:lstStyle/>
            <a:p>
              <a:pPr algn="ctr" defTabSz="380970"/>
              <a:r>
                <a:rPr lang="en-US" sz="792" b="1" i="1" dirty="0">
                  <a:solidFill>
                    <a:srgbClr val="002060"/>
                  </a:solidFill>
                  <a:latin typeface="Calibri" panose="020F0502020204030204"/>
                </a:rPr>
                <a:t>Treatment Group </a:t>
              </a:r>
              <a:endParaRPr lang="en-US" sz="792" b="1" i="1" dirty="0">
                <a:solidFill>
                  <a:srgbClr val="002060"/>
                </a:solidFill>
                <a:latin typeface="Calibri" panose="020F0502020204030204"/>
                <a:cs typeface="Arial"/>
              </a:endParaRPr>
            </a:p>
            <a:p>
              <a:pPr algn="ctr" defTabSz="380970"/>
              <a:r>
                <a:rPr lang="en-US" sz="792" dirty="0">
                  <a:solidFill>
                    <a:srgbClr val="002060"/>
                  </a:solidFill>
                  <a:latin typeface="Calibri" panose="020F0502020204030204"/>
                </a:rPr>
                <a:t>Laser Ablation </a:t>
              </a:r>
            </a:p>
            <a:p>
              <a:pPr algn="ctr" defTabSz="380970"/>
              <a:r>
                <a:rPr lang="en-US" sz="792" dirty="0">
                  <a:solidFill>
                    <a:srgbClr val="002060"/>
                  </a:solidFill>
                  <a:latin typeface="Calibri" panose="020F0502020204030204"/>
                </a:rPr>
                <a:t>+ ASCS (1:20)</a:t>
              </a:r>
            </a:p>
            <a:p>
              <a:pPr algn="ctr" defTabSz="380970"/>
              <a:r>
                <a:rPr lang="en-US" sz="792" dirty="0">
                  <a:solidFill>
                    <a:srgbClr val="002060"/>
                  </a:solidFill>
                  <a:latin typeface="Calibri" panose="020F0502020204030204"/>
                </a:rPr>
                <a:t>+ NB-UBV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AE5939C-9DB6-6C7F-FC54-33072A353F62}"/>
              </a:ext>
            </a:extLst>
          </p:cNvPr>
          <p:cNvSpPr txBox="1"/>
          <p:nvPr/>
        </p:nvSpPr>
        <p:spPr>
          <a:xfrm>
            <a:off x="98503" y="1148414"/>
            <a:ext cx="4652353" cy="967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txBody>
          <a:bodyPr vert="horz" wrap="square" lIns="8573" tIns="4286" rIns="8573" bIns="4286" rtlCol="0">
            <a:noAutofit/>
          </a:bodyPr>
          <a:lstStyle/>
          <a:p>
            <a:pPr defTabSz="152418">
              <a:defRPr/>
            </a:pPr>
            <a:endParaRPr lang="en-US" sz="333" b="1" i="1" ker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52BE58-3299-A3BE-BD37-FCE54BAB67A7}"/>
              </a:ext>
            </a:extLst>
          </p:cNvPr>
          <p:cNvSpPr txBox="1"/>
          <p:nvPr/>
        </p:nvSpPr>
        <p:spPr>
          <a:xfrm>
            <a:off x="98503" y="2207029"/>
            <a:ext cx="4652352" cy="28194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2060"/>
            </a:solidFill>
          </a:ln>
          <a:effectLst/>
        </p:spPr>
        <p:txBody>
          <a:bodyPr vert="horz" wrap="square" lIns="30861" tIns="15431" rIns="30861" bIns="15431" rtlCol="0" anchor="ctr">
            <a:noAutofit/>
          </a:bodyPr>
          <a:lstStyle/>
          <a:p>
            <a:pPr algn="ctr" defTabSz="154274"/>
            <a:r>
              <a:rPr lang="en-US" sz="1167" b="1" dirty="0">
                <a:solidFill>
                  <a:srgbClr val="002060"/>
                </a:solidFill>
                <a:latin typeface="Arial" panose="020B0604020202020204"/>
              </a:rPr>
              <a:t>METHODS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9C0226-675F-2E01-D0FB-85B77D32A67B}"/>
              </a:ext>
            </a:extLst>
          </p:cNvPr>
          <p:cNvSpPr txBox="1">
            <a:spLocks/>
          </p:cNvSpPr>
          <p:nvPr/>
        </p:nvSpPr>
        <p:spPr>
          <a:xfrm>
            <a:off x="1289162" y="1070549"/>
            <a:ext cx="4732020" cy="416338"/>
          </a:xfrm>
          <a:prstGeom prst="rect">
            <a:avLst/>
          </a:prstGeom>
        </p:spPr>
        <p:txBody>
          <a:bodyPr vert="horz" lIns="0" tIns="41148" rIns="41148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225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761940"/>
            <a:endParaRPr lang="en-US" sz="540" spc="187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39BC7C-5908-0E80-4366-F810BE61BF26}"/>
              </a:ext>
            </a:extLst>
          </p:cNvPr>
          <p:cNvSpPr/>
          <p:nvPr/>
        </p:nvSpPr>
        <p:spPr>
          <a:xfrm>
            <a:off x="146476" y="1238464"/>
            <a:ext cx="4598526" cy="879536"/>
          </a:xfrm>
          <a:prstGeom prst="rect">
            <a:avLst/>
          </a:prstGeom>
        </p:spPr>
        <p:txBody>
          <a:bodyPr wrap="square" lIns="15240" tIns="7620" rIns="15240" bIns="7620" anchor="t">
            <a:spAutoFit/>
          </a:bodyPr>
          <a:lstStyle/>
          <a:p>
            <a:pPr marL="76194" indent="-76194" defTabSz="380970">
              <a:lnSpc>
                <a:spcPct val="120000"/>
              </a:lnSpc>
              <a:spcBef>
                <a:spcPts val="28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792" dirty="0">
                <a:solidFill>
                  <a:srgbClr val="002060"/>
                </a:solidFill>
                <a:latin typeface="Arial"/>
                <a:cs typeface="Arial"/>
              </a:rPr>
              <a:t>Vitiligo affects up to 2% of the world’s population</a:t>
            </a:r>
          </a:p>
          <a:p>
            <a:pPr marL="75565" indent="-75565" defTabSz="380970">
              <a:lnSpc>
                <a:spcPct val="120000"/>
              </a:lnSpc>
              <a:spcBef>
                <a:spcPts val="28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750">
                <a:solidFill>
                  <a:srgbClr val="002060"/>
                </a:solidFill>
                <a:latin typeface="Arial"/>
                <a:cs typeface="Arial"/>
              </a:rPr>
              <a:t>Surgical treatment (cellular or tissue grafting) is indicated for stable vitiligo </a:t>
            </a:r>
          </a:p>
          <a:p>
            <a:pPr marL="76194" indent="-76194" defTabSz="380970">
              <a:lnSpc>
                <a:spcPct val="120000"/>
              </a:lnSpc>
              <a:spcBef>
                <a:spcPts val="28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792" dirty="0">
                <a:solidFill>
                  <a:srgbClr val="002060"/>
                </a:solidFill>
                <a:latin typeface="Arial"/>
                <a:cs typeface="Arial"/>
              </a:rPr>
              <a:t>There are challenges with current surgical treatments, including 1:1 expansion ratio, time to culture, and/or requirement for specialized equipment and expertise</a:t>
            </a:r>
          </a:p>
          <a:p>
            <a:pPr marL="76194" indent="-76194" defTabSz="380970">
              <a:lnSpc>
                <a:spcPct val="120000"/>
              </a:lnSpc>
              <a:spcBef>
                <a:spcPts val="28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792" dirty="0">
                <a:solidFill>
                  <a:srgbClr val="002060"/>
                </a:solidFill>
                <a:latin typeface="Arial"/>
                <a:cs typeface="Arial"/>
              </a:rPr>
              <a:t>Autologous skin cell suspension (ASCS) can be prepared in 30 minutes by a dermatologist using a point-of-care autologous cell harvesting device (ACHD) with a 1:20 donor skin to treatment ratio</a:t>
            </a: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AF651958-DBEE-82AE-D2A2-4658ECECAFAB}"/>
              </a:ext>
            </a:extLst>
          </p:cNvPr>
          <p:cNvSpPr txBox="1">
            <a:spLocks/>
          </p:cNvSpPr>
          <p:nvPr/>
        </p:nvSpPr>
        <p:spPr>
          <a:xfrm>
            <a:off x="98503" y="2785598"/>
            <a:ext cx="1803796" cy="926159"/>
          </a:xfrm>
          <a:prstGeom prst="rect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5240" tIns="7620" rIns="15240" bIns="7620" anchor="ctr">
            <a:noAutofit/>
          </a:bodyPr>
          <a:lstStyle>
            <a:lvl1pPr marL="226478" indent="-226478" algn="l" defTabSz="609585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lang="en-US" sz="22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916494" indent="-306910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20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2pPr>
            <a:lvl3pPr marL="1445648" indent="-22647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3pPr>
            <a:lvl4pPr marL="2061582" indent="-23282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14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4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r>
              <a:rPr lang="en-US" sz="792" dirty="0">
                <a:solidFill>
                  <a:srgbClr val="002060"/>
                </a:solidFill>
              </a:rPr>
              <a:t>This randomized, within-subject controlled study evaluated the application of autologous skin cell suspension (ASCS) for the safe and effective repigmentation of stable vitiligo lesions</a:t>
            </a:r>
            <a:endParaRPr lang="en-US" sz="800" b="1" dirty="0">
              <a:solidFill>
                <a:srgbClr val="00206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57789F-0094-2BD5-7AC7-9E8AC4631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538" y="2576059"/>
            <a:ext cx="940327" cy="105768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E79D39-74DF-C261-6003-8836576DC27F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418192" y="2867364"/>
            <a:ext cx="525242" cy="52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6740A08-7FAF-DA1C-BB90-18E9A8100C17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150338" y="3001548"/>
            <a:ext cx="783693" cy="415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CCD0DD-6EFC-5A40-BB10-36F9C5D0817E}"/>
              </a:ext>
            </a:extLst>
          </p:cNvPr>
          <p:cNvSpPr txBox="1"/>
          <p:nvPr/>
        </p:nvSpPr>
        <p:spPr>
          <a:xfrm>
            <a:off x="98503" y="2525398"/>
            <a:ext cx="1803796" cy="235202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txBody>
          <a:bodyPr vert="horz" wrap="square" lIns="30861" tIns="15431" rIns="30861" bIns="15431" rtlCol="0" anchor="ctr">
            <a:noAutofit/>
          </a:bodyPr>
          <a:lstStyle/>
          <a:p>
            <a:pPr algn="ctr" defTabSz="154274"/>
            <a:r>
              <a:rPr lang="en-US" sz="917" b="1" dirty="0">
                <a:solidFill>
                  <a:srgbClr val="002060"/>
                </a:solidFill>
                <a:latin typeface="Arial" panose="020B0604020202020204"/>
              </a:rPr>
              <a:t>Study Design &amp; Objective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A8A348-FD8B-6787-A1D3-B85CCCB6C693}"/>
              </a:ext>
            </a:extLst>
          </p:cNvPr>
          <p:cNvSpPr txBox="1"/>
          <p:nvPr/>
        </p:nvSpPr>
        <p:spPr>
          <a:xfrm>
            <a:off x="98503" y="3778581"/>
            <a:ext cx="2268515" cy="235202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txBody>
          <a:bodyPr vert="horz" wrap="square" lIns="30861" tIns="15431" rIns="30861" bIns="15431" rtlCol="0" anchor="ctr">
            <a:noAutofit/>
          </a:bodyPr>
          <a:lstStyle/>
          <a:p>
            <a:pPr algn="ctr" defTabSz="154274"/>
            <a:r>
              <a:rPr lang="en-US" sz="917" b="1" dirty="0">
                <a:solidFill>
                  <a:srgbClr val="002060"/>
                </a:solidFill>
                <a:latin typeface="Arial" panose="020B0604020202020204"/>
              </a:rPr>
              <a:t>Primary Effectiveness Endpoint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66B1CB-C89A-6A21-B720-97BAAD6F34E0}"/>
              </a:ext>
            </a:extLst>
          </p:cNvPr>
          <p:cNvSpPr txBox="1"/>
          <p:nvPr/>
        </p:nvSpPr>
        <p:spPr>
          <a:xfrm>
            <a:off x="2455147" y="3770233"/>
            <a:ext cx="2298717" cy="239965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txBody>
          <a:bodyPr vert="horz" wrap="square" lIns="30861" tIns="15431" rIns="30861" bIns="15431" rtlCol="0" anchor="ctr">
            <a:noAutofit/>
          </a:bodyPr>
          <a:lstStyle/>
          <a:p>
            <a:pPr algn="ctr" defTabSz="154274"/>
            <a:r>
              <a:rPr lang="en-US" sz="875" b="1" dirty="0">
                <a:solidFill>
                  <a:srgbClr val="002060"/>
                </a:solidFill>
                <a:latin typeface="Arial" panose="020B0604020202020204"/>
              </a:rPr>
              <a:t>Key Inclusion Criteria</a:t>
            </a:r>
          </a:p>
        </p:txBody>
      </p:sp>
      <p:sp>
        <p:nvSpPr>
          <p:cNvPr id="24" name="Content Placeholder 13">
            <a:extLst>
              <a:ext uri="{FF2B5EF4-FFF2-40B4-BE49-F238E27FC236}">
                <a16:creationId xmlns:a16="http://schemas.microsoft.com/office/drawing/2014/main" id="{6E787E01-8AB8-8FF4-02AA-623BE1661661}"/>
              </a:ext>
            </a:extLst>
          </p:cNvPr>
          <p:cNvSpPr txBox="1">
            <a:spLocks/>
          </p:cNvSpPr>
          <p:nvPr/>
        </p:nvSpPr>
        <p:spPr>
          <a:xfrm>
            <a:off x="98503" y="4049003"/>
            <a:ext cx="2268226" cy="800128"/>
          </a:xfrm>
          <a:prstGeom prst="rect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5240" tIns="7620" rIns="15240" bIns="7620" anchor="ctr">
            <a:noAutofit/>
          </a:bodyPr>
          <a:lstStyle>
            <a:lvl1pPr marL="226478" indent="-226478" algn="l" defTabSz="609585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lang="en-US" sz="22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916494" indent="-306910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20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2pPr>
            <a:lvl3pPr marL="1445648" indent="-22647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3pPr>
            <a:lvl4pPr marL="2061582" indent="-23282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14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4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r>
              <a:rPr lang="en-US" sz="792" dirty="0">
                <a:solidFill>
                  <a:srgbClr val="002060"/>
                </a:solidFill>
              </a:rPr>
              <a:t>Proportion of vitiligo lesions achieving ≥80% repigmentation for ASCS-treated areas vs. control areas at Week 24</a:t>
            </a:r>
          </a:p>
          <a:p>
            <a:pPr marL="76194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r>
              <a:rPr lang="en-US" sz="792" b="1" i="1" dirty="0">
                <a:solidFill>
                  <a:srgbClr val="4472C4">
                    <a:lumMod val="75000"/>
                  </a:srgbClr>
                </a:solidFill>
              </a:rPr>
              <a:t>Evaluated by a blinded Central Review Committee</a:t>
            </a:r>
            <a:endParaRPr lang="en-US" sz="850" b="1" dirty="0">
              <a:solidFill>
                <a:srgbClr val="002060"/>
              </a:solidFill>
            </a:endParaRPr>
          </a:p>
        </p:txBody>
      </p:sp>
      <p:sp>
        <p:nvSpPr>
          <p:cNvPr id="25" name="Content Placeholder 13">
            <a:extLst>
              <a:ext uri="{FF2B5EF4-FFF2-40B4-BE49-F238E27FC236}">
                <a16:creationId xmlns:a16="http://schemas.microsoft.com/office/drawing/2014/main" id="{F62532C2-C082-33D3-7534-07F2D1F85704}"/>
              </a:ext>
            </a:extLst>
          </p:cNvPr>
          <p:cNvSpPr txBox="1">
            <a:spLocks/>
          </p:cNvSpPr>
          <p:nvPr/>
        </p:nvSpPr>
        <p:spPr>
          <a:xfrm>
            <a:off x="2462731" y="4044246"/>
            <a:ext cx="2291134" cy="800128"/>
          </a:xfrm>
          <a:prstGeom prst="rect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5240" tIns="7620" rIns="15240" bIns="7620" anchor="ctr">
            <a:noAutofit/>
          </a:bodyPr>
          <a:lstStyle>
            <a:lvl1pPr marL="226478" indent="-226478" algn="l" defTabSz="609585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lang="en-US" sz="22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916494" indent="-306910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20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2pPr>
            <a:lvl3pPr marL="1445648" indent="-22647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3pPr>
            <a:lvl4pPr marL="2061582" indent="-23282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14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042" indent="-226042" defTabSz="507946" fontAlgn="base">
              <a:lnSpc>
                <a:spcPct val="100000"/>
              </a:lnSpc>
              <a:spcBef>
                <a:spcPts val="0"/>
              </a:spcBef>
              <a:buClr>
                <a:srgbClr val="E31837"/>
              </a:buClr>
              <a:buFont typeface="Arial" panose="020B0604020202020204" pitchFamily="34" charset="0"/>
              <a:buChar char="•"/>
              <a:defRPr/>
            </a:pPr>
            <a:endParaRPr lang="en-US" sz="850" dirty="0">
              <a:solidFill>
                <a:srgbClr val="002060"/>
              </a:solidFill>
            </a:endParaRPr>
          </a:p>
          <a:p>
            <a:pPr marL="226042" indent="-226042" defTabSz="507946" fontAlgn="base">
              <a:lnSpc>
                <a:spcPct val="100000"/>
              </a:lnSpc>
              <a:spcBef>
                <a:spcPts val="0"/>
              </a:spcBef>
              <a:buClr>
                <a:srgbClr val="E31837"/>
              </a:buClr>
              <a:buFont typeface="Arial" panose="020B0604020202020204" pitchFamily="34" charset="0"/>
              <a:buChar char="•"/>
              <a:defRPr/>
            </a:pPr>
            <a:endParaRPr lang="en-US" sz="850" dirty="0">
              <a:solidFill>
                <a:srgbClr val="002060"/>
              </a:solidFill>
            </a:endParaRPr>
          </a:p>
          <a:p>
            <a:pPr marL="226042" indent="-226042" defTabSz="507946" fontAlgn="base">
              <a:lnSpc>
                <a:spcPct val="100000"/>
              </a:lnSpc>
              <a:spcBef>
                <a:spcPts val="0"/>
              </a:spcBef>
              <a:buClr>
                <a:srgbClr val="E31837"/>
              </a:buClr>
              <a:buFont typeface="Arial" panose="020B0604020202020204" pitchFamily="34" charset="0"/>
              <a:buChar char="•"/>
              <a:defRPr/>
            </a:pPr>
            <a:endParaRPr lang="en-US" sz="850" dirty="0">
              <a:solidFill>
                <a:srgbClr val="002060"/>
              </a:solidFill>
            </a:endParaRPr>
          </a:p>
          <a:p>
            <a:pPr marL="226042" indent="-226042" defTabSz="507946" fontAlgn="base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US" sz="850" dirty="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850" dirty="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850" b="1" dirty="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850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98334D-6955-1D3D-8DAF-F860EF2EF8F5}"/>
              </a:ext>
            </a:extLst>
          </p:cNvPr>
          <p:cNvSpPr txBox="1"/>
          <p:nvPr/>
        </p:nvSpPr>
        <p:spPr>
          <a:xfrm>
            <a:off x="5130236" y="920861"/>
            <a:ext cx="6983937" cy="28403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2060"/>
            </a:solidFill>
          </a:ln>
          <a:effectLst/>
        </p:spPr>
        <p:txBody>
          <a:bodyPr vert="horz" wrap="square" lIns="30861" tIns="15431" rIns="30861" bIns="15431" rtlCol="0" anchor="ctr">
            <a:noAutofit/>
          </a:bodyPr>
          <a:lstStyle/>
          <a:p>
            <a:pPr algn="ctr" defTabSz="154274"/>
            <a:r>
              <a:rPr lang="en-US" sz="1167" b="1" dirty="0">
                <a:solidFill>
                  <a:srgbClr val="002060"/>
                </a:solidFill>
                <a:latin typeface="Arial" panose="020B0604020202020204"/>
              </a:rPr>
              <a:t>RESULTS</a:t>
            </a:r>
            <a:endParaRPr lang="en-US" sz="1100" b="1" dirty="0">
              <a:solidFill>
                <a:srgbClr val="002060"/>
              </a:solidFill>
              <a:latin typeface="Arial" panose="020B0604020202020204"/>
            </a:endParaRPr>
          </a:p>
        </p:txBody>
      </p:sp>
      <p:sp>
        <p:nvSpPr>
          <p:cNvPr id="28" name="Content Placeholder 13">
            <a:extLst>
              <a:ext uri="{FF2B5EF4-FFF2-40B4-BE49-F238E27FC236}">
                <a16:creationId xmlns:a16="http://schemas.microsoft.com/office/drawing/2014/main" id="{647AE8BA-21B5-709C-9BA6-7516C05EFDAF}"/>
              </a:ext>
            </a:extLst>
          </p:cNvPr>
          <p:cNvSpPr txBox="1">
            <a:spLocks/>
          </p:cNvSpPr>
          <p:nvPr/>
        </p:nvSpPr>
        <p:spPr>
          <a:xfrm>
            <a:off x="5313653" y="1262417"/>
            <a:ext cx="3219680" cy="176168"/>
          </a:xfrm>
          <a:prstGeom prst="rect">
            <a:avLst/>
          </a:prstGeom>
          <a:ln w="28575">
            <a:noFill/>
          </a:ln>
        </p:spPr>
        <p:txBody>
          <a:bodyPr lIns="15240" tIns="7620" rIns="15240" bIns="7620" anchor="t">
            <a:noAutofit/>
          </a:bodyPr>
          <a:lstStyle>
            <a:lvl1pPr marL="226478" indent="-226478" algn="l" defTabSz="609585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lang="en-US" sz="22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916494" indent="-306910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20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2pPr>
            <a:lvl3pPr marL="1445648" indent="-22647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3pPr>
            <a:lvl4pPr marL="2061582" indent="-23282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14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07946" fontAlgn="base">
              <a:lnSpc>
                <a:spcPct val="10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r>
              <a:rPr lang="en-US" sz="1000" b="1" i="1" dirty="0">
                <a:solidFill>
                  <a:srgbClr val="002060"/>
                </a:solidFill>
              </a:rPr>
              <a:t>Repigmentation at Week 24</a:t>
            </a: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1000" b="1" i="1" dirty="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1000" b="1" i="1" dirty="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1000" b="1" i="1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46D268-5CEB-F2AD-BC7D-2C599E83DF37}"/>
              </a:ext>
            </a:extLst>
          </p:cNvPr>
          <p:cNvSpPr txBox="1"/>
          <p:nvPr/>
        </p:nvSpPr>
        <p:spPr>
          <a:xfrm>
            <a:off x="7465823" y="1400430"/>
            <a:ext cx="984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70"/>
            <a:r>
              <a:rPr lang="en-US" sz="600" b="1" i="1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600" b="1" dirty="0">
                <a:solidFill>
                  <a:prstClr val="black"/>
                </a:solidFill>
                <a:latin typeface="Calibri" panose="020F0502020204030204"/>
              </a:rPr>
              <a:t> &lt; 0.025</a:t>
            </a:r>
          </a:p>
          <a:p>
            <a:pPr algn="ctr" defTabSz="380970"/>
            <a:r>
              <a:rPr lang="en-US" sz="600" b="1" dirty="0">
                <a:solidFill>
                  <a:prstClr val="black"/>
                </a:solidFill>
                <a:latin typeface="Calibri" panose="020F0502020204030204"/>
              </a:rPr>
              <a:t>Super-superiority Established at Week 24</a:t>
            </a:r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AE74C10E-D936-B6D0-634B-3F75DACC364B}"/>
              </a:ext>
            </a:extLst>
          </p:cNvPr>
          <p:cNvSpPr/>
          <p:nvPr/>
        </p:nvSpPr>
        <p:spPr>
          <a:xfrm>
            <a:off x="7731780" y="1454305"/>
            <a:ext cx="45719" cy="45719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7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C3695D-4D54-4E27-213B-996BCF9F3629}"/>
              </a:ext>
            </a:extLst>
          </p:cNvPr>
          <p:cNvSpPr txBox="1"/>
          <p:nvPr/>
        </p:nvSpPr>
        <p:spPr>
          <a:xfrm>
            <a:off x="10251585" y="3091522"/>
            <a:ext cx="1866632" cy="28194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2060"/>
            </a:solidFill>
          </a:ln>
          <a:effectLst/>
        </p:spPr>
        <p:txBody>
          <a:bodyPr vert="horz" wrap="square" lIns="30861" tIns="15431" rIns="30861" bIns="15431" rtlCol="0" anchor="ctr">
            <a:noAutofit/>
          </a:bodyPr>
          <a:lstStyle/>
          <a:p>
            <a:pPr algn="ctr" defTabSz="154274"/>
            <a:r>
              <a:rPr lang="en-US" sz="1167" b="1" dirty="0">
                <a:solidFill>
                  <a:srgbClr val="002060"/>
                </a:solidFill>
                <a:latin typeface="Arial" panose="020B0604020202020204"/>
              </a:rPr>
              <a:t>CONCLUSION</a:t>
            </a:r>
          </a:p>
        </p:txBody>
      </p:sp>
      <p:sp>
        <p:nvSpPr>
          <p:cNvPr id="34" name="Content Placeholder 13">
            <a:extLst>
              <a:ext uri="{FF2B5EF4-FFF2-40B4-BE49-F238E27FC236}">
                <a16:creationId xmlns:a16="http://schemas.microsoft.com/office/drawing/2014/main" id="{081AEF88-EAAB-7721-1005-B56D5E87CAC5}"/>
              </a:ext>
            </a:extLst>
          </p:cNvPr>
          <p:cNvSpPr txBox="1">
            <a:spLocks/>
          </p:cNvSpPr>
          <p:nvPr/>
        </p:nvSpPr>
        <p:spPr>
          <a:xfrm>
            <a:off x="10251585" y="3421813"/>
            <a:ext cx="1864941" cy="1673356"/>
          </a:xfrm>
          <a:prstGeom prst="rect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5240" tIns="7620" rIns="15240" bIns="7620" anchor="t">
            <a:noAutofit/>
          </a:bodyPr>
          <a:lstStyle>
            <a:lvl1pPr marL="226478" indent="-226478" algn="l" defTabSz="609585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lang="en-US" sz="22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916494" indent="-306910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20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2pPr>
            <a:lvl3pPr marL="1445648" indent="-22647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3pPr>
            <a:lvl4pPr marL="2061582" indent="-23282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14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07946" fontAlgn="base">
              <a:lnSpc>
                <a:spcPct val="10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60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60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600" b="1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600" b="1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E131A3-1A03-566B-8E56-98F0C7408E35}"/>
              </a:ext>
            </a:extLst>
          </p:cNvPr>
          <p:cNvSpPr txBox="1"/>
          <p:nvPr/>
        </p:nvSpPr>
        <p:spPr>
          <a:xfrm>
            <a:off x="5163008" y="3085997"/>
            <a:ext cx="5018712" cy="198113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txBody>
          <a:bodyPr vert="horz" wrap="square" lIns="30861" tIns="15431" rIns="30861" bIns="15431" rtlCol="0" anchor="ctr">
            <a:noAutofit/>
          </a:bodyPr>
          <a:lstStyle/>
          <a:p>
            <a:pPr algn="ctr" defTabSz="154274"/>
            <a:r>
              <a:rPr lang="en-US" sz="917" b="1" i="1" dirty="0">
                <a:solidFill>
                  <a:srgbClr val="002060"/>
                </a:solidFill>
                <a:latin typeface="Arial" panose="020B0604020202020204"/>
              </a:rPr>
              <a:t>Case Example #1</a:t>
            </a:r>
            <a:r>
              <a:rPr lang="en-US" sz="917" b="1" dirty="0">
                <a:solidFill>
                  <a:srgbClr val="002060"/>
                </a:solidFill>
                <a:latin typeface="Arial" panose="020B0604020202020204"/>
              </a:rPr>
              <a:t>: </a:t>
            </a:r>
            <a:r>
              <a:rPr lang="en-US" sz="917" dirty="0">
                <a:solidFill>
                  <a:srgbClr val="002060"/>
                </a:solidFill>
                <a:latin typeface="Arial" panose="020B0604020202020204"/>
              </a:rPr>
              <a:t>Focal Vitiligo | Stable 5 Years | Location: Face | Lesion Area: 4cm</a:t>
            </a:r>
            <a:r>
              <a:rPr lang="en-US" sz="917" baseline="30000" dirty="0">
                <a:solidFill>
                  <a:srgbClr val="002060"/>
                </a:solidFill>
                <a:latin typeface="Arial" panose="020B0604020202020204"/>
              </a:rPr>
              <a:t>2</a:t>
            </a:r>
            <a:r>
              <a:rPr lang="en-US" sz="917" dirty="0">
                <a:solidFill>
                  <a:srgbClr val="002060"/>
                </a:solidFill>
                <a:latin typeface="Arial" panose="020B0604020202020204"/>
              </a:rPr>
              <a:t> </a:t>
            </a:r>
          </a:p>
        </p:txBody>
      </p:sp>
      <p:sp>
        <p:nvSpPr>
          <p:cNvPr id="37" name="ZoneTexte 6">
            <a:extLst>
              <a:ext uri="{FF2B5EF4-FFF2-40B4-BE49-F238E27FC236}">
                <a16:creationId xmlns:a16="http://schemas.microsoft.com/office/drawing/2014/main" id="{4A23701E-9FB1-CD8F-C3A6-689486F90085}"/>
              </a:ext>
            </a:extLst>
          </p:cNvPr>
          <p:cNvSpPr txBox="1"/>
          <p:nvPr/>
        </p:nvSpPr>
        <p:spPr>
          <a:xfrm>
            <a:off x="5163010" y="3271829"/>
            <a:ext cx="1228709" cy="1729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 defTabSz="380970"/>
            <a:r>
              <a:rPr lang="en-US" sz="750" b="1" u="sng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Laser Ablation</a:t>
            </a:r>
          </a:p>
        </p:txBody>
      </p:sp>
      <p:pic>
        <p:nvPicPr>
          <p:cNvPr id="38" name="Picture 14" descr="A picture containing person, indoor, close, bite&#10;&#10;Description automatically generated">
            <a:extLst>
              <a:ext uri="{FF2B5EF4-FFF2-40B4-BE49-F238E27FC236}">
                <a16:creationId xmlns:a16="http://schemas.microsoft.com/office/drawing/2014/main" id="{9CE0BBA5-5B82-5D89-4045-435829AEC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31" t="46720" r="23768" b="15820"/>
          <a:stretch/>
        </p:blipFill>
        <p:spPr>
          <a:xfrm>
            <a:off x="5163011" y="3452380"/>
            <a:ext cx="1228709" cy="137421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57E518B-9215-A996-EAD1-FC3C390D1708}"/>
              </a:ext>
            </a:extLst>
          </p:cNvPr>
          <p:cNvSpPr/>
          <p:nvPr/>
        </p:nvSpPr>
        <p:spPr>
          <a:xfrm>
            <a:off x="6067222" y="3449966"/>
            <a:ext cx="324497" cy="195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40" tIns="7620" rIns="15240" bIns="7620" rtlCol="0" anchor="ctr"/>
          <a:lstStyle/>
          <a:p>
            <a:pPr algn="ctr" defTabSz="380970"/>
            <a:r>
              <a:rPr lang="en-US" sz="750" dirty="0">
                <a:solidFill>
                  <a:srgbClr val="002060"/>
                </a:solidFill>
                <a:latin typeface="Calibri" panose="020F0502020204030204"/>
              </a:rPr>
              <a:t>ASCS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6D1C90C-69A2-C6DD-DB76-EC46AF34EDB1}"/>
              </a:ext>
            </a:extLst>
          </p:cNvPr>
          <p:cNvSpPr/>
          <p:nvPr/>
        </p:nvSpPr>
        <p:spPr>
          <a:xfrm>
            <a:off x="5157177" y="4618057"/>
            <a:ext cx="409038" cy="2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240" tIns="7620" rIns="15240" bIns="7620" rtlCol="0" anchor="ctr"/>
          <a:lstStyle/>
          <a:p>
            <a:pPr algn="ctr" defTabSz="380970"/>
            <a:r>
              <a:rPr lang="en-US" sz="750" dirty="0">
                <a:solidFill>
                  <a:srgbClr val="002060"/>
                </a:solidFill>
                <a:latin typeface="Calibri" panose="020F0502020204030204"/>
              </a:rPr>
              <a:t>Control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D77C7BA-6749-0D5A-BD67-CDA70645E234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5361696" y="4387234"/>
            <a:ext cx="334400" cy="230823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6">
            <a:extLst>
              <a:ext uri="{FF2B5EF4-FFF2-40B4-BE49-F238E27FC236}">
                <a16:creationId xmlns:a16="http://schemas.microsoft.com/office/drawing/2014/main" id="{24DA1719-42F8-298A-96E9-C2DBC8CC082E}"/>
              </a:ext>
            </a:extLst>
          </p:cNvPr>
          <p:cNvSpPr txBox="1"/>
          <p:nvPr/>
        </p:nvSpPr>
        <p:spPr>
          <a:xfrm>
            <a:off x="6442719" y="3271660"/>
            <a:ext cx="1197343" cy="1729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 defTabSz="380970"/>
            <a:r>
              <a:rPr lang="en-US" sz="750" b="1" u="sng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Weeks Post-ASCS</a:t>
            </a:r>
          </a:p>
        </p:txBody>
      </p:sp>
      <p:sp>
        <p:nvSpPr>
          <p:cNvPr id="44" name="ZoneTexte 6">
            <a:extLst>
              <a:ext uri="{FF2B5EF4-FFF2-40B4-BE49-F238E27FC236}">
                <a16:creationId xmlns:a16="http://schemas.microsoft.com/office/drawing/2014/main" id="{F9CE5062-80FD-8F19-DD50-38A66B24F224}"/>
              </a:ext>
            </a:extLst>
          </p:cNvPr>
          <p:cNvSpPr txBox="1"/>
          <p:nvPr/>
        </p:nvSpPr>
        <p:spPr>
          <a:xfrm>
            <a:off x="7677126" y="3274807"/>
            <a:ext cx="1214760" cy="1670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 defTabSz="380970"/>
            <a:r>
              <a:rPr lang="en-US" sz="750" b="1" u="sng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Weeks Post-ASCS</a:t>
            </a:r>
          </a:p>
        </p:txBody>
      </p:sp>
      <p:pic>
        <p:nvPicPr>
          <p:cNvPr id="45" name="Picture 15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8571D5CF-5DFD-AF2D-656D-2EFE80C07E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08" r="16514" b="17797"/>
          <a:stretch/>
        </p:blipFill>
        <p:spPr>
          <a:xfrm>
            <a:off x="6420069" y="3452382"/>
            <a:ext cx="1228709" cy="1374219"/>
          </a:xfrm>
          <a:prstGeom prst="rect">
            <a:avLst/>
          </a:prstGeom>
        </p:spPr>
      </p:pic>
      <p:pic>
        <p:nvPicPr>
          <p:cNvPr id="46" name="Picture 45" descr="A close-up of a person's skin&#10;&#10;Description automatically generated with low confidence">
            <a:extLst>
              <a:ext uri="{FF2B5EF4-FFF2-40B4-BE49-F238E27FC236}">
                <a16:creationId xmlns:a16="http://schemas.microsoft.com/office/drawing/2014/main" id="{DA0FD059-42A4-CAC8-2BC9-2B182908E1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" t="2348" r="13636" b="16342"/>
          <a:stretch/>
        </p:blipFill>
        <p:spPr>
          <a:xfrm>
            <a:off x="7677127" y="3452380"/>
            <a:ext cx="1224283" cy="1374218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F7A70EDE-7A34-7536-89C4-9ECB09E87E1C}"/>
              </a:ext>
            </a:extLst>
          </p:cNvPr>
          <p:cNvSpPr txBox="1"/>
          <p:nvPr/>
        </p:nvSpPr>
        <p:spPr>
          <a:xfrm>
            <a:off x="98503" y="5201170"/>
            <a:ext cx="4667004" cy="1478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2060"/>
            </a:solidFill>
          </a:ln>
          <a:effectLst/>
        </p:spPr>
        <p:txBody>
          <a:bodyPr vert="horz" wrap="square" lIns="8573" tIns="4286" rIns="8573" bIns="4286" rtlCol="0">
            <a:noAutofit/>
          </a:bodyPr>
          <a:lstStyle/>
          <a:p>
            <a:pPr defTabSz="152418">
              <a:defRPr/>
            </a:pPr>
            <a:endParaRPr lang="en-US" sz="600" i="1" ker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51AD6EB-2FCF-C5D7-8985-44DD938FE2B9}"/>
              </a:ext>
            </a:extLst>
          </p:cNvPr>
          <p:cNvSpPr txBox="1"/>
          <p:nvPr/>
        </p:nvSpPr>
        <p:spPr>
          <a:xfrm>
            <a:off x="4063858" y="5319273"/>
            <a:ext cx="111908" cy="181595"/>
          </a:xfrm>
          <a:prstGeom prst="rect">
            <a:avLst/>
          </a:prstGeom>
        </p:spPr>
        <p:txBody>
          <a:bodyPr vert="horz" wrap="none" lIns="15240" tIns="7620" rIns="15240" bIns="7620" rtlCol="0">
            <a:noAutofit/>
          </a:bodyPr>
          <a:lstStyle/>
          <a:p>
            <a:pPr defTabSz="380970"/>
            <a:endParaRPr lang="en-US" sz="3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D7021193-2F12-8DD5-3976-A4F5CA321F87}"/>
              </a:ext>
            </a:extLst>
          </p:cNvPr>
          <p:cNvSpPr txBox="1"/>
          <p:nvPr/>
        </p:nvSpPr>
        <p:spPr>
          <a:xfrm>
            <a:off x="170977" y="5360509"/>
            <a:ext cx="1073987" cy="611706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000" i="0" kern="1200" baseline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i="0" kern="1200" baseline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6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48706">
              <a:spcBef>
                <a:spcPts val="0"/>
              </a:spcBef>
              <a:buNone/>
              <a:defRPr/>
            </a:pPr>
            <a:r>
              <a:rPr lang="en-US" sz="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local anesthetic and obtain thin skin sample using a tool familiar to the dermatologist</a:t>
            </a:r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629C8116-443A-D613-F595-82913662387C}"/>
              </a:ext>
            </a:extLst>
          </p:cNvPr>
          <p:cNvSpPr txBox="1"/>
          <p:nvPr/>
        </p:nvSpPr>
        <p:spPr>
          <a:xfrm>
            <a:off x="1378443" y="5360509"/>
            <a:ext cx="1136191" cy="507831"/>
          </a:xfrm>
          <a:prstGeom prst="rect">
            <a:avLst/>
          </a:prstGeom>
          <a:ln>
            <a:noFill/>
          </a:ln>
        </p:spPr>
        <p:txBody>
          <a:bodyPr wrap="square" lIns="0" tIns="45720" rIns="0" bIns="457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000" i="0" kern="1200" baseline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i="0" kern="1200" baseline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6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48706">
              <a:spcBef>
                <a:spcPts val="0"/>
              </a:spcBef>
              <a:buNone/>
              <a:defRPr/>
            </a:pPr>
            <a:r>
              <a:rPr lang="en-US" sz="750" dirty="0">
                <a:solidFill>
                  <a:srgbClr val="002060"/>
                </a:solidFill>
                <a:latin typeface="Arial"/>
                <a:cs typeface="Arial"/>
              </a:rPr>
              <a:t>Subject skin sample to enzymatic and mechanical processing using the ACHD device</a:t>
            </a:r>
            <a:endParaRPr lang="en-US" sz="750" dirty="0">
              <a:solidFill>
                <a:srgbClr val="002060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6D94EF64-711C-819E-C37F-A14EE172B7C8}"/>
              </a:ext>
            </a:extLst>
          </p:cNvPr>
          <p:cNvSpPr txBox="1"/>
          <p:nvPr/>
        </p:nvSpPr>
        <p:spPr>
          <a:xfrm>
            <a:off x="2597712" y="5507585"/>
            <a:ext cx="1085561" cy="430887"/>
          </a:xfrm>
          <a:prstGeom prst="rect">
            <a:avLst/>
          </a:prstGeom>
          <a:ln>
            <a:noFill/>
          </a:ln>
        </p:spPr>
        <p:txBody>
          <a:bodyPr wrap="square" lIns="0" tIns="7620" rIns="0" bIns="762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000" i="0" kern="1200" baseline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i="0" kern="1200" baseline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6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48706">
              <a:spcBef>
                <a:spcPts val="0"/>
              </a:spcBef>
              <a:buNone/>
              <a:defRPr/>
            </a:pPr>
            <a:r>
              <a:rPr lang="en-US" sz="750" dirty="0">
                <a:solidFill>
                  <a:srgbClr val="002060"/>
                </a:solidFill>
                <a:latin typeface="Arial"/>
                <a:cs typeface="Arial"/>
              </a:rPr>
              <a:t>Prepare treatment area with epidermal ablation, then apply cell suspension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E2D69E8-9CD1-4B7F-5BD7-61BA7731CB23}"/>
              </a:ext>
            </a:extLst>
          </p:cNvPr>
          <p:cNvSpPr txBox="1"/>
          <p:nvPr/>
        </p:nvSpPr>
        <p:spPr>
          <a:xfrm>
            <a:off x="97376" y="5229366"/>
            <a:ext cx="1221188" cy="2077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548706">
              <a:defRPr/>
            </a:pPr>
            <a:r>
              <a:rPr lang="en-US" sz="75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Obtain Skin Sample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4A467EA-FF5D-B357-C4AD-FE9C5B4CBB42}"/>
              </a:ext>
            </a:extLst>
          </p:cNvPr>
          <p:cNvSpPr txBox="1"/>
          <p:nvPr/>
        </p:nvSpPr>
        <p:spPr>
          <a:xfrm>
            <a:off x="1211084" y="5229366"/>
            <a:ext cx="1470905" cy="2077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548706">
              <a:defRPr/>
            </a:pPr>
            <a:r>
              <a:rPr lang="en-US" sz="75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Cell Suspension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4FA75D3-7851-07AC-7149-C587FEC122AC}"/>
              </a:ext>
            </a:extLst>
          </p:cNvPr>
          <p:cNvSpPr txBox="1"/>
          <p:nvPr/>
        </p:nvSpPr>
        <p:spPr>
          <a:xfrm>
            <a:off x="2568688" y="5229366"/>
            <a:ext cx="1151815" cy="286232"/>
          </a:xfrm>
          <a:prstGeom prst="rect">
            <a:avLst/>
          </a:prstGeom>
          <a:noFill/>
          <a:ln>
            <a:noFill/>
          </a:ln>
        </p:spPr>
        <p:txBody>
          <a:bodyPr wrap="square" lIns="54864" tIns="27432" rIns="54864" bIns="27432" rtlCol="0" anchor="t">
            <a:spAutoFit/>
          </a:bodyPr>
          <a:lstStyle/>
          <a:p>
            <a:pPr algn="ctr" defTabSz="548706">
              <a:defRPr/>
            </a:pPr>
            <a:r>
              <a:rPr lang="en-US" sz="750" b="1" kern="0" dirty="0">
                <a:solidFill>
                  <a:srgbClr val="002060"/>
                </a:solidFill>
                <a:latin typeface="Arial"/>
                <a:cs typeface="Arial"/>
              </a:rPr>
              <a:t>3. Ablate Lesion &amp; Apply Cell Suspension</a:t>
            </a:r>
            <a:endParaRPr lang="en-US" sz="75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609988B-464F-EE5E-7671-45BF0CA8F5FA}"/>
              </a:ext>
            </a:extLst>
          </p:cNvPr>
          <p:cNvSpPr txBox="1"/>
          <p:nvPr/>
        </p:nvSpPr>
        <p:spPr>
          <a:xfrm>
            <a:off x="3683271" y="5229367"/>
            <a:ext cx="1143608" cy="286232"/>
          </a:xfrm>
          <a:prstGeom prst="rect">
            <a:avLst/>
          </a:prstGeom>
          <a:noFill/>
          <a:ln>
            <a:noFill/>
          </a:ln>
        </p:spPr>
        <p:txBody>
          <a:bodyPr wrap="square" lIns="54864" tIns="27432" rIns="54864" bIns="27432" rtlCol="0" anchor="t">
            <a:spAutoFit/>
          </a:bodyPr>
          <a:lstStyle/>
          <a:p>
            <a:pPr algn="ctr" defTabSz="548706">
              <a:defRPr/>
            </a:pPr>
            <a:r>
              <a:rPr lang="en-US" sz="750" b="1" kern="0" dirty="0">
                <a:solidFill>
                  <a:srgbClr val="002060"/>
                </a:solidFill>
                <a:latin typeface="Arial"/>
                <a:cs typeface="Arial"/>
              </a:rPr>
              <a:t>4. Dressings &amp; Aftercare</a:t>
            </a:r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20F8A671-7AF5-B8C7-36A5-801C0B19A342}"/>
              </a:ext>
            </a:extLst>
          </p:cNvPr>
          <p:cNvSpPr txBox="1"/>
          <p:nvPr/>
        </p:nvSpPr>
        <p:spPr>
          <a:xfrm>
            <a:off x="3789329" y="5475217"/>
            <a:ext cx="931493" cy="507831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2000" i="0" kern="1200" baseline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20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800" i="0" kern="1200" baseline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6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lang="en-US" sz="16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48706">
              <a:spcBef>
                <a:spcPts val="0"/>
              </a:spcBef>
              <a:buNone/>
              <a:defRPr/>
            </a:pPr>
            <a:r>
              <a:rPr lang="en-US" sz="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dressings. Protect from trauma &amp; moisture for 5-7 days.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B6DF457-8CE5-CCE4-AAEC-3327F17320F8}"/>
              </a:ext>
            </a:extLst>
          </p:cNvPr>
          <p:cNvGrpSpPr/>
          <p:nvPr/>
        </p:nvGrpSpPr>
        <p:grpSpPr>
          <a:xfrm>
            <a:off x="162546" y="6011647"/>
            <a:ext cx="4565788" cy="605418"/>
            <a:chOff x="16819418" y="29529632"/>
            <a:chExt cx="25165173" cy="2751884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18C8FB00-BA44-7CC7-E224-1AB064754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0298" t="32588" r="17725" b="29159"/>
            <a:stretch/>
          </p:blipFill>
          <p:spPr>
            <a:xfrm rot="16200000">
              <a:off x="16981963" y="29371602"/>
              <a:ext cx="2742459" cy="3067549"/>
            </a:xfrm>
            <a:prstGeom prst="roundRect">
              <a:avLst>
                <a:gd name="adj" fmla="val 13083"/>
              </a:avLst>
            </a:prstGeom>
            <a:ln>
              <a:noFill/>
            </a:ln>
            <a:effectLst/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5E57EF2F-9554-BF52-2795-6120365AD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560" t="26172" r="21974" b="20564"/>
            <a:stretch/>
          </p:blipFill>
          <p:spPr>
            <a:xfrm>
              <a:off x="20188159" y="29529632"/>
              <a:ext cx="2743096" cy="2746975"/>
            </a:xfrm>
            <a:prstGeom prst="roundRect">
              <a:avLst>
                <a:gd name="adj" fmla="val 13083"/>
              </a:avLst>
            </a:prstGeom>
            <a:ln>
              <a:noFill/>
            </a:ln>
            <a:effectLst/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2FAC394D-4FB7-69B0-D869-1DA4A890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32450" y="29573170"/>
              <a:ext cx="3067550" cy="2705615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4F14854-73A3-A192-B5DA-E25C1A1EA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601195" y="29592014"/>
              <a:ext cx="3013104" cy="265511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A70C396-19FE-152A-D671-6068C0A96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915495" y="29593132"/>
              <a:ext cx="2983897" cy="2653991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4F64B6C-297D-995B-32CA-017091D21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200587" y="29576632"/>
              <a:ext cx="2995320" cy="2639438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6A45BA4D-6054-E5E4-D390-1128C8AA8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404797" y="29570446"/>
              <a:ext cx="2708528" cy="271107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B1CD15C3-77EC-B8AC-1EA2-940A5ABB2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276063" y="29543355"/>
              <a:ext cx="2708528" cy="2705994"/>
            </a:xfrm>
            <a:prstGeom prst="rect">
              <a:avLst/>
            </a:prstGeom>
          </p:spPr>
        </p:pic>
      </p:grpSp>
      <p:sp>
        <p:nvSpPr>
          <p:cNvPr id="60" name="ZoneTexte 6">
            <a:extLst>
              <a:ext uri="{FF2B5EF4-FFF2-40B4-BE49-F238E27FC236}">
                <a16:creationId xmlns:a16="http://schemas.microsoft.com/office/drawing/2014/main" id="{B2025D6B-D40B-C943-3858-2A818F273637}"/>
              </a:ext>
            </a:extLst>
          </p:cNvPr>
          <p:cNvSpPr txBox="1"/>
          <p:nvPr/>
        </p:nvSpPr>
        <p:spPr>
          <a:xfrm>
            <a:off x="8961439" y="3275559"/>
            <a:ext cx="1192600" cy="1729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 defTabSz="380970"/>
            <a:r>
              <a:rPr lang="en-US" sz="750" b="1" u="sng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Weeks Post-ASCS</a:t>
            </a:r>
          </a:p>
        </p:txBody>
      </p:sp>
      <p:pic>
        <p:nvPicPr>
          <p:cNvPr id="1026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1E032C04-4959-363A-F576-DA3091D4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758" y="3452380"/>
            <a:ext cx="1224283" cy="137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41A46830-16C8-3D84-4A0A-E981EEBC4A64}"/>
              </a:ext>
            </a:extLst>
          </p:cNvPr>
          <p:cNvGraphicFramePr>
            <a:graphicFrameLocks/>
          </p:cNvGraphicFramePr>
          <p:nvPr/>
        </p:nvGraphicFramePr>
        <p:xfrm>
          <a:off x="8685813" y="1574055"/>
          <a:ext cx="3168527" cy="1544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69" name="Chart 68">
            <a:extLst>
              <a:ext uri="{FF2B5EF4-FFF2-40B4-BE49-F238E27FC236}">
                <a16:creationId xmlns:a16="http://schemas.microsoft.com/office/drawing/2014/main" id="{B7B219A0-2144-2371-F5C4-7FFFE5F2CC46}"/>
              </a:ext>
            </a:extLst>
          </p:cNvPr>
          <p:cNvGraphicFramePr>
            <a:graphicFrameLocks/>
          </p:cNvGraphicFramePr>
          <p:nvPr/>
        </p:nvGraphicFramePr>
        <p:xfrm>
          <a:off x="5381844" y="1463200"/>
          <a:ext cx="3083298" cy="163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67" name="Rectangle 66">
            <a:extLst>
              <a:ext uri="{FF2B5EF4-FFF2-40B4-BE49-F238E27FC236}">
                <a16:creationId xmlns:a16="http://schemas.microsoft.com/office/drawing/2014/main" id="{8E9F2F21-4471-F8D7-AB3B-82D257D05E79}"/>
              </a:ext>
            </a:extLst>
          </p:cNvPr>
          <p:cNvSpPr/>
          <p:nvPr/>
        </p:nvSpPr>
        <p:spPr>
          <a:xfrm>
            <a:off x="2547479" y="4126195"/>
            <a:ext cx="2212178" cy="862095"/>
          </a:xfrm>
          <a:prstGeom prst="rect">
            <a:avLst/>
          </a:prstGeom>
        </p:spPr>
        <p:txBody>
          <a:bodyPr wrap="square" lIns="15240" tIns="7620" rIns="15240" bIns="7620" anchor="t">
            <a:spAutoFit/>
          </a:bodyPr>
          <a:lstStyle/>
          <a:p>
            <a:pPr defTabSz="38097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&lt;30% BSA</a:t>
            </a:r>
            <a:r>
              <a:rPr lang="en-US" sz="79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 ≥12 months</a:t>
            </a:r>
          </a:p>
          <a:p>
            <a:pPr defTabSz="380970" fontAlgn="base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topicals or phototherapy within past 90  </a:t>
            </a:r>
          </a:p>
          <a:p>
            <a:pPr defTabSz="380970" fontAlgn="base">
              <a:lnSpc>
                <a:spcPct val="120000"/>
              </a:lnSpc>
              <a:defRPr/>
            </a:pP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days</a:t>
            </a:r>
          </a:p>
          <a:p>
            <a:pPr defTabSz="380970" fontAlgn="base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Unsatisfactory response to previous treatment  </a:t>
            </a:r>
          </a:p>
          <a:p>
            <a:pPr defTabSz="380970" fontAlgn="base">
              <a:lnSpc>
                <a:spcPct val="120000"/>
              </a:lnSpc>
              <a:defRPr/>
            </a:pP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of topicals and phototherapy</a:t>
            </a:r>
          </a:p>
          <a:p>
            <a:pPr marL="76194" indent="-76194" defTabSz="380970">
              <a:spcBef>
                <a:spcPts val="28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7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2D9C853-072E-9D5F-5650-3A5FDA3D71B7}"/>
              </a:ext>
            </a:extLst>
          </p:cNvPr>
          <p:cNvSpPr/>
          <p:nvPr/>
        </p:nvSpPr>
        <p:spPr>
          <a:xfrm>
            <a:off x="10301413" y="3482946"/>
            <a:ext cx="1788787" cy="1765944"/>
          </a:xfrm>
          <a:prstGeom prst="rect">
            <a:avLst/>
          </a:prstGeom>
        </p:spPr>
        <p:txBody>
          <a:bodyPr wrap="square" lIns="15240" tIns="7620" rIns="15240" bIns="7620" anchor="t">
            <a:spAutoFit/>
          </a:bodyPr>
          <a:lstStyle/>
          <a:p>
            <a:pPr marL="97888" indent="-97888" defTabSz="38097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more ASCS-treated lesions resulted in ≥80% repigmentation at Week 24 compared to control</a:t>
            </a:r>
          </a:p>
          <a:p>
            <a:pPr marL="97888" indent="-97888" defTabSz="38097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Repigmentation can be seen as early as 4 weeks</a:t>
            </a:r>
          </a:p>
          <a:p>
            <a:pPr marL="97888" indent="-97888" defTabSz="38097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ASCS is a safe and effective treatment strategy for the transfer of viable melanocytes, keratinocytes, and fibroblasts for stable vitiligo lesions.</a:t>
            </a:r>
          </a:p>
          <a:p>
            <a:pPr marL="97888" indent="-97888" defTabSz="38097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en-US" sz="792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66FB85C-D431-D096-43A6-DAD988DB13A4}"/>
              </a:ext>
            </a:extLst>
          </p:cNvPr>
          <p:cNvSpPr txBox="1"/>
          <p:nvPr/>
        </p:nvSpPr>
        <p:spPr>
          <a:xfrm>
            <a:off x="98503" y="4926602"/>
            <a:ext cx="4667004" cy="279939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2060"/>
            </a:solidFill>
          </a:ln>
          <a:effectLst/>
        </p:spPr>
        <p:txBody>
          <a:bodyPr vert="horz" wrap="square" lIns="30861" tIns="15431" rIns="30861" bIns="15431" rtlCol="0" anchor="ctr">
            <a:noAutofit/>
          </a:bodyPr>
          <a:lstStyle/>
          <a:p>
            <a:pPr algn="ctr" defTabSz="154274"/>
            <a:r>
              <a:rPr lang="en-US" sz="1167" b="1" dirty="0">
                <a:solidFill>
                  <a:srgbClr val="002060"/>
                </a:solidFill>
                <a:latin typeface="Arial" panose="020B0604020202020204"/>
              </a:rPr>
              <a:t>PROCEDURAL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EC280-529A-A827-2D36-ACF59F1CD774}"/>
              </a:ext>
            </a:extLst>
          </p:cNvPr>
          <p:cNvSpPr txBox="1"/>
          <p:nvPr/>
        </p:nvSpPr>
        <p:spPr>
          <a:xfrm>
            <a:off x="98503" y="921479"/>
            <a:ext cx="4652352" cy="283412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2060"/>
            </a:solidFill>
          </a:ln>
          <a:effectLst/>
        </p:spPr>
        <p:txBody>
          <a:bodyPr vert="horz" wrap="square" lIns="30861" tIns="15431" rIns="30861" bIns="15431" rtlCol="0" anchor="ctr">
            <a:noAutofit/>
          </a:bodyPr>
          <a:lstStyle/>
          <a:p>
            <a:pPr algn="ctr" defTabSz="154274"/>
            <a:r>
              <a:rPr lang="en-US" sz="1167" b="1" dirty="0">
                <a:solidFill>
                  <a:srgbClr val="002060"/>
                </a:solidFill>
                <a:latin typeface="Arial" panose="020B0604020202020204"/>
              </a:rPr>
              <a:t>BACKGROUND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88149B-1CA9-52FD-BE0B-B71823BC24AC}"/>
              </a:ext>
            </a:extLst>
          </p:cNvPr>
          <p:cNvGrpSpPr/>
          <p:nvPr/>
        </p:nvGrpSpPr>
        <p:grpSpPr>
          <a:xfrm>
            <a:off x="5130236" y="4934104"/>
            <a:ext cx="5051681" cy="1771569"/>
            <a:chOff x="6156281" y="5920923"/>
            <a:chExt cx="6062017" cy="2125883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FB77689-6D34-BDCC-3471-3BE6D7024FEF}"/>
                </a:ext>
              </a:extLst>
            </p:cNvPr>
            <p:cNvCxnSpPr>
              <a:cxnSpLocks/>
              <a:stCxn id="94" idx="1"/>
            </p:cNvCxnSpPr>
            <p:nvPr/>
          </p:nvCxnSpPr>
          <p:spPr>
            <a:xfrm flipH="1">
              <a:off x="6851548" y="6496220"/>
              <a:ext cx="584466" cy="191096"/>
            </a:xfrm>
            <a:prstGeom prst="straightConnector1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6B346B-5E43-0BCA-56FC-7DE617EAF68A}"/>
                </a:ext>
              </a:extLst>
            </p:cNvPr>
            <p:cNvSpPr txBox="1"/>
            <p:nvPr/>
          </p:nvSpPr>
          <p:spPr>
            <a:xfrm>
              <a:off x="6156281" y="5920923"/>
              <a:ext cx="6062017" cy="24420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/>
          </p:spPr>
          <p:txBody>
            <a:bodyPr vert="horz" wrap="square" lIns="30861" tIns="15431" rIns="30861" bIns="15431" rtlCol="0" anchor="ctr">
              <a:noAutofit/>
            </a:bodyPr>
            <a:lstStyle/>
            <a:p>
              <a:pPr algn="ctr" defTabSz="154274"/>
              <a:r>
                <a:rPr lang="en-US" sz="917" b="1" i="1" dirty="0">
                  <a:solidFill>
                    <a:srgbClr val="002060"/>
                  </a:solidFill>
                  <a:latin typeface="Arial" panose="020B0604020202020204"/>
                </a:rPr>
                <a:t>Case Example #2</a:t>
              </a:r>
              <a:r>
                <a:rPr lang="en-US" sz="917" b="1" dirty="0">
                  <a:solidFill>
                    <a:srgbClr val="002060"/>
                  </a:solidFill>
                  <a:latin typeface="Arial" panose="020B0604020202020204"/>
                </a:rPr>
                <a:t>: </a:t>
              </a:r>
              <a:r>
                <a:rPr lang="en-US" sz="917" dirty="0">
                  <a:solidFill>
                    <a:srgbClr val="002060"/>
                  </a:solidFill>
                  <a:latin typeface="Arial" panose="020B0604020202020204"/>
                </a:rPr>
                <a:t>Generalized Vitiligo | Stable 4 Years | Location: Shin | Lesion Area: 82.5cm</a:t>
              </a:r>
              <a:r>
                <a:rPr lang="en-US" sz="917" baseline="30000" dirty="0">
                  <a:solidFill>
                    <a:srgbClr val="002060"/>
                  </a:solidFill>
                  <a:latin typeface="Arial" panose="020B0604020202020204"/>
                </a:rPr>
                <a:t>2</a:t>
              </a:r>
            </a:p>
          </p:txBody>
        </p:sp>
        <p:pic>
          <p:nvPicPr>
            <p:cNvPr id="53" name="Picture 52" descr="A close-up of a person's skin&#10;&#10;Description automatically generated with low confidence">
              <a:extLst>
                <a:ext uri="{FF2B5EF4-FFF2-40B4-BE49-F238E27FC236}">
                  <a16:creationId xmlns:a16="http://schemas.microsoft.com/office/drawing/2014/main" id="{B7F5514C-FA92-74C0-6DEF-0823EF3C6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69527" y="6387927"/>
              <a:ext cx="1441691" cy="1654036"/>
            </a:xfrm>
            <a:prstGeom prst="rect">
              <a:avLst/>
            </a:prstGeom>
          </p:spPr>
        </p:pic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7362592-A87A-820F-8550-1061ED7C5ACA}"/>
                </a:ext>
              </a:extLst>
            </p:cNvPr>
            <p:cNvCxnSpPr>
              <a:cxnSpLocks/>
              <a:stCxn id="95" idx="0"/>
            </p:cNvCxnSpPr>
            <p:nvPr/>
          </p:nvCxnSpPr>
          <p:spPr>
            <a:xfrm flipV="1">
              <a:off x="6606200" y="7447980"/>
              <a:ext cx="335245" cy="343732"/>
            </a:xfrm>
            <a:prstGeom prst="straightConnector1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 descr="A close up of a person's skin&#10;&#10;Description automatically generated with medium confidence">
              <a:extLst>
                <a:ext uri="{FF2B5EF4-FFF2-40B4-BE49-F238E27FC236}">
                  <a16:creationId xmlns:a16="http://schemas.microsoft.com/office/drawing/2014/main" id="{C84AD288-15B4-19CE-9790-43503FFD8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5229" t="12212" r="-1" b="1070"/>
            <a:stretch/>
          </p:blipFill>
          <p:spPr>
            <a:xfrm>
              <a:off x="7847307" y="6387927"/>
              <a:ext cx="1337293" cy="1658879"/>
            </a:xfrm>
            <a:prstGeom prst="rect">
              <a:avLst/>
            </a:prstGeom>
          </p:spPr>
        </p:pic>
        <p:pic>
          <p:nvPicPr>
            <p:cNvPr id="59" name="Picture 58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E15906AC-1DFA-DC06-E8AE-0806DCC90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11497" r="5776"/>
            <a:stretch/>
          </p:blipFill>
          <p:spPr>
            <a:xfrm>
              <a:off x="9210857" y="6387927"/>
              <a:ext cx="1383751" cy="165610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37D7975-EFEA-4F82-9D23-53AC5752BC46}"/>
                </a:ext>
              </a:extLst>
            </p:cNvPr>
            <p:cNvSpPr txBox="1"/>
            <p:nvPr/>
          </p:nvSpPr>
          <p:spPr>
            <a:xfrm>
              <a:off x="6267436" y="7381839"/>
              <a:ext cx="127384" cy="217914"/>
            </a:xfrm>
            <a:prstGeom prst="rect">
              <a:avLst/>
            </a:prstGeom>
          </p:spPr>
          <p:txBody>
            <a:bodyPr vert="horz" wrap="none" lIns="15240" tIns="7620" rIns="15240" bIns="7620" rtlCol="0">
              <a:noAutofit/>
            </a:bodyPr>
            <a:lstStyle/>
            <a:p>
              <a:pPr defTabSz="380970"/>
              <a:endParaRPr lang="en-US" sz="3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5CCBD78-641E-C25E-1767-06285D5EF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696" y="6387927"/>
              <a:ext cx="1383751" cy="1654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ZoneTexte 6">
              <a:extLst>
                <a:ext uri="{FF2B5EF4-FFF2-40B4-BE49-F238E27FC236}">
                  <a16:creationId xmlns:a16="http://schemas.microsoft.com/office/drawing/2014/main" id="{8176B4FC-AF5B-9A94-0866-BBDE83DA1883}"/>
                </a:ext>
              </a:extLst>
            </p:cNvPr>
            <p:cNvSpPr txBox="1"/>
            <p:nvPr/>
          </p:nvSpPr>
          <p:spPr>
            <a:xfrm>
              <a:off x="6354517" y="6165083"/>
              <a:ext cx="1474451" cy="207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 defTabSz="380970"/>
              <a:r>
                <a:rPr lang="en-US" sz="750" b="1" u="sng" dirty="0">
                  <a:solidFill>
                    <a:srgbClr val="44546A"/>
                  </a:solidFill>
                  <a:latin typeface="Arial"/>
                  <a:cs typeface="Arial"/>
                </a:rPr>
                <a:t>Pre-Treatment</a:t>
              </a:r>
              <a:endParaRPr lang="en-US" sz="750" b="1" u="sng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ZoneTexte 6">
              <a:extLst>
                <a:ext uri="{FF2B5EF4-FFF2-40B4-BE49-F238E27FC236}">
                  <a16:creationId xmlns:a16="http://schemas.microsoft.com/office/drawing/2014/main" id="{1878084D-2389-9CFA-EE5A-007791632D8E}"/>
                </a:ext>
              </a:extLst>
            </p:cNvPr>
            <p:cNvSpPr txBox="1"/>
            <p:nvPr/>
          </p:nvSpPr>
          <p:spPr>
            <a:xfrm>
              <a:off x="7782016" y="6164881"/>
              <a:ext cx="1436812" cy="207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 defTabSz="380970"/>
              <a:r>
                <a:rPr lang="en-US" sz="750" b="1" u="sng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Weeks Post-ASCS</a:t>
              </a:r>
            </a:p>
          </p:txBody>
        </p:sp>
        <p:sp>
          <p:nvSpPr>
            <p:cNvPr id="83" name="ZoneTexte 6">
              <a:extLst>
                <a:ext uri="{FF2B5EF4-FFF2-40B4-BE49-F238E27FC236}">
                  <a16:creationId xmlns:a16="http://schemas.microsoft.com/office/drawing/2014/main" id="{F5D09F65-8F8B-A409-6427-909676ACCFAA}"/>
                </a:ext>
              </a:extLst>
            </p:cNvPr>
            <p:cNvSpPr txBox="1"/>
            <p:nvPr/>
          </p:nvSpPr>
          <p:spPr>
            <a:xfrm>
              <a:off x="9145322" y="6168656"/>
              <a:ext cx="1457712" cy="2004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 defTabSz="380970"/>
              <a:r>
                <a:rPr lang="en-US" sz="750" b="1" u="sng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Weeks Post-ASCS</a:t>
              </a:r>
            </a:p>
          </p:txBody>
        </p:sp>
        <p:sp>
          <p:nvSpPr>
            <p:cNvPr id="84" name="ZoneTexte 6">
              <a:extLst>
                <a:ext uri="{FF2B5EF4-FFF2-40B4-BE49-F238E27FC236}">
                  <a16:creationId xmlns:a16="http://schemas.microsoft.com/office/drawing/2014/main" id="{97DACA43-4148-5300-8B40-DE7987A99B36}"/>
                </a:ext>
              </a:extLst>
            </p:cNvPr>
            <p:cNvSpPr txBox="1"/>
            <p:nvPr/>
          </p:nvSpPr>
          <p:spPr>
            <a:xfrm>
              <a:off x="10578346" y="6169560"/>
              <a:ext cx="1431120" cy="207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 defTabSz="380970"/>
              <a:r>
                <a:rPr lang="en-US" sz="750" b="1" u="sng" dirty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Weeks Post-ASCS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9CF0968-D602-5320-43FF-F443027C2EE2}"/>
                </a:ext>
              </a:extLst>
            </p:cNvPr>
            <p:cNvSpPr/>
            <p:nvPr/>
          </p:nvSpPr>
          <p:spPr>
            <a:xfrm>
              <a:off x="7436014" y="6379031"/>
              <a:ext cx="389396" cy="23437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240" tIns="7620" rIns="15240" bIns="7620" rtlCol="0" anchor="ctr"/>
            <a:lstStyle/>
            <a:p>
              <a:pPr algn="ctr" defTabSz="380970"/>
              <a:r>
                <a:rPr lang="en-US" sz="750" dirty="0">
                  <a:solidFill>
                    <a:srgbClr val="002060"/>
                  </a:solidFill>
                  <a:latin typeface="Calibri" panose="020F0502020204030204"/>
                </a:rPr>
                <a:t>ASCS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3B7B4F1-2D57-6DAE-6155-1FBEEEC2E4C5}"/>
                </a:ext>
              </a:extLst>
            </p:cNvPr>
            <p:cNvSpPr/>
            <p:nvPr/>
          </p:nvSpPr>
          <p:spPr>
            <a:xfrm>
              <a:off x="6360777" y="7791712"/>
              <a:ext cx="490846" cy="2502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240" tIns="7620" rIns="15240" bIns="7620" rtlCol="0" anchor="ctr"/>
            <a:lstStyle/>
            <a:p>
              <a:pPr algn="ctr" defTabSz="380970"/>
              <a:r>
                <a:rPr lang="en-US" sz="750" dirty="0">
                  <a:solidFill>
                    <a:srgbClr val="002060"/>
                  </a:solidFill>
                  <a:latin typeface="Calibri" panose="020F0502020204030204"/>
                </a:rPr>
                <a:t>Control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B25A0BF0-4AAE-3F90-EF39-0065C4598A43}"/>
                </a:ext>
              </a:extLst>
            </p:cNvPr>
            <p:cNvCxnSpPr>
              <a:cxnSpLocks/>
              <a:stCxn id="94" idx="1"/>
            </p:cNvCxnSpPr>
            <p:nvPr/>
          </p:nvCxnSpPr>
          <p:spPr>
            <a:xfrm flipH="1">
              <a:off x="7217538" y="6496220"/>
              <a:ext cx="218476" cy="444140"/>
            </a:xfrm>
            <a:prstGeom prst="straightConnector1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F37C48D6-C625-F3AF-B0EF-AFE105157A1A}"/>
              </a:ext>
            </a:extLst>
          </p:cNvPr>
          <p:cNvSpPr txBox="1"/>
          <p:nvPr/>
        </p:nvSpPr>
        <p:spPr>
          <a:xfrm>
            <a:off x="10251585" y="5213599"/>
            <a:ext cx="1866632" cy="28194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2060"/>
            </a:solidFill>
          </a:ln>
          <a:effectLst/>
        </p:spPr>
        <p:txBody>
          <a:bodyPr vert="horz" wrap="square" lIns="30861" tIns="15431" rIns="30861" bIns="15431" rtlCol="0" anchor="ctr">
            <a:noAutofit/>
          </a:bodyPr>
          <a:lstStyle/>
          <a:p>
            <a:pPr algn="ctr" defTabSz="154274"/>
            <a:r>
              <a:rPr lang="en-US" sz="1167" b="1" dirty="0">
                <a:solidFill>
                  <a:srgbClr val="002060"/>
                </a:solidFill>
                <a:latin typeface="Arial" panose="020B0604020202020204"/>
              </a:rPr>
              <a:t>REFERENCES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93F3BBA-0F7D-0093-2698-C33D1E4DAC1F}"/>
              </a:ext>
            </a:extLst>
          </p:cNvPr>
          <p:cNvSpPr/>
          <p:nvPr/>
        </p:nvSpPr>
        <p:spPr>
          <a:xfrm>
            <a:off x="10298078" y="5620386"/>
            <a:ext cx="1816095" cy="1172052"/>
          </a:xfrm>
          <a:prstGeom prst="rect">
            <a:avLst/>
          </a:prstGeom>
        </p:spPr>
        <p:txBody>
          <a:bodyPr wrap="square" lIns="15240" tIns="7620" rIns="15240" bIns="7620" anchor="t">
            <a:spAutoFit/>
          </a:bodyPr>
          <a:lstStyle/>
          <a:p>
            <a:pPr defTabSz="380970">
              <a:lnSpc>
                <a:spcPct val="120000"/>
              </a:lnSpc>
            </a:pPr>
            <a:r>
              <a:rPr lang="en-US" sz="79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Kruger C, et al. </a:t>
            </a:r>
            <a:r>
              <a:rPr lang="en-US" sz="792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Journal of Dermatology</a:t>
            </a: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(2012) 51, 1206-1212.  </a:t>
            </a:r>
          </a:p>
          <a:p>
            <a:pPr defTabSz="380970">
              <a:lnSpc>
                <a:spcPct val="120000"/>
              </a:lnSpc>
            </a:pPr>
            <a:r>
              <a:rPr lang="en-US" sz="79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B, et al. </a:t>
            </a:r>
            <a:r>
              <a:rPr lang="en-US" sz="792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Australasian Journal of Dermatology</a:t>
            </a: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(2012) 56, 85-92.  </a:t>
            </a:r>
          </a:p>
          <a:p>
            <a:pPr defTabSz="380970">
              <a:lnSpc>
                <a:spcPct val="120000"/>
              </a:lnSpc>
            </a:pPr>
            <a:r>
              <a:rPr lang="en-US" sz="79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Baidya S, et al. </a:t>
            </a:r>
            <a:r>
              <a:rPr lang="en-US" sz="792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 Psychiatry J. </a:t>
            </a: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Jan-Jun;30(1):62-66. </a:t>
            </a:r>
          </a:p>
          <a:p>
            <a:pPr defTabSz="380970">
              <a:lnSpc>
                <a:spcPct val="120000"/>
              </a:lnSpc>
            </a:pPr>
            <a:r>
              <a:rPr lang="en-US" sz="79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Fatima S, et al. </a:t>
            </a:r>
            <a:r>
              <a:rPr lang="en-US" sz="792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 J Dermatol</a:t>
            </a:r>
            <a:r>
              <a:rPr lang="en-US" sz="79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 Mar;62(3):279-289. </a:t>
            </a:r>
          </a:p>
        </p:txBody>
      </p:sp>
      <p:sp>
        <p:nvSpPr>
          <p:cNvPr id="1024" name="Content Placeholder 13">
            <a:extLst>
              <a:ext uri="{FF2B5EF4-FFF2-40B4-BE49-F238E27FC236}">
                <a16:creationId xmlns:a16="http://schemas.microsoft.com/office/drawing/2014/main" id="{C28B3C2F-8746-C793-B642-E50EDF040463}"/>
              </a:ext>
            </a:extLst>
          </p:cNvPr>
          <p:cNvSpPr txBox="1">
            <a:spLocks/>
          </p:cNvSpPr>
          <p:nvPr/>
        </p:nvSpPr>
        <p:spPr>
          <a:xfrm>
            <a:off x="10251585" y="5533059"/>
            <a:ext cx="1864941" cy="1262178"/>
          </a:xfrm>
          <a:prstGeom prst="rect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5240" tIns="7620" rIns="15240" bIns="7620" anchor="t">
            <a:noAutofit/>
          </a:bodyPr>
          <a:lstStyle>
            <a:lvl1pPr marL="226478" indent="-226478" algn="l" defTabSz="609585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lang="en-US" sz="22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916494" indent="-306910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20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2pPr>
            <a:lvl3pPr marL="1445648" indent="-22647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3pPr>
            <a:lvl4pPr marL="2061582" indent="-23282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14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07946" fontAlgn="base">
              <a:lnSpc>
                <a:spcPct val="10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60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60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600" b="1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600" b="1">
              <a:solidFill>
                <a:srgbClr val="002060"/>
              </a:solidFill>
            </a:endParaRPr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10FD3287-D8FA-BE88-61B5-F986B7ABA110}"/>
              </a:ext>
            </a:extLst>
          </p:cNvPr>
          <p:cNvSpPr txBox="1">
            <a:spLocks/>
          </p:cNvSpPr>
          <p:nvPr/>
        </p:nvSpPr>
        <p:spPr>
          <a:xfrm>
            <a:off x="8594472" y="1262418"/>
            <a:ext cx="3351208" cy="216426"/>
          </a:xfrm>
          <a:prstGeom prst="rect">
            <a:avLst/>
          </a:prstGeom>
          <a:ln w="28575">
            <a:noFill/>
          </a:ln>
        </p:spPr>
        <p:txBody>
          <a:bodyPr lIns="15240" tIns="7620" rIns="15240" bIns="7620" anchor="t">
            <a:noAutofit/>
          </a:bodyPr>
          <a:lstStyle>
            <a:lvl1pPr marL="226478" indent="-226478" algn="l" defTabSz="609585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lang="en-US" sz="22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  <a:lvl2pPr marL="916494" indent="-306910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20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2pPr>
            <a:lvl3pPr marL="1445648" indent="-22647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3pPr>
            <a:lvl4pPr marL="2061582" indent="-232828" algn="l" defTabSz="609585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Arial"/>
              <a:buChar char="–"/>
              <a:defRPr lang="en-US" sz="1400" kern="1200" dirty="0" smtClean="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07946" fontAlgn="base">
              <a:lnSpc>
                <a:spcPct val="10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r>
              <a:rPr lang="en-US" sz="1000" b="1" i="1" dirty="0">
                <a:solidFill>
                  <a:srgbClr val="002060"/>
                </a:solidFill>
              </a:rPr>
              <a:t>Early Repigmentation </a:t>
            </a:r>
          </a:p>
          <a:p>
            <a:pPr marL="0" indent="0" algn="ctr" defTabSz="507946" fontAlgn="base">
              <a:lnSpc>
                <a:spcPct val="10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r>
              <a:rPr lang="en-US" sz="875" b="1" i="1" dirty="0">
                <a:solidFill>
                  <a:srgbClr val="002060"/>
                </a:solidFill>
              </a:rPr>
              <a:t>(≥26% repigmentation)</a:t>
            </a: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1000" b="1" i="1" dirty="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1000" b="1" i="1" dirty="0">
              <a:solidFill>
                <a:srgbClr val="002060"/>
              </a:solidFill>
            </a:endParaRPr>
          </a:p>
          <a:p>
            <a:pPr marL="0" indent="0" algn="ctr" defTabSz="507946" fontAlgn="base">
              <a:lnSpc>
                <a:spcPct val="120000"/>
              </a:lnSpc>
              <a:spcBef>
                <a:spcPts val="0"/>
              </a:spcBef>
              <a:buClr>
                <a:srgbClr val="E31837"/>
              </a:buClr>
              <a:buNone/>
              <a:defRPr/>
            </a:pPr>
            <a:endParaRPr lang="en-US" sz="1000" b="1" i="1" dirty="0">
              <a:solidFill>
                <a:srgbClr val="00206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56CA71-F351-FB8D-0231-4343A34C42B0}"/>
              </a:ext>
            </a:extLst>
          </p:cNvPr>
          <p:cNvCxnSpPr>
            <a:cxnSpLocks/>
          </p:cNvCxnSpPr>
          <p:nvPr/>
        </p:nvCxnSpPr>
        <p:spPr>
          <a:xfrm flipH="1">
            <a:off x="5784539" y="3507467"/>
            <a:ext cx="291553" cy="357823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89070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18ECA40CDD4A42B95EAAD8404688DC" ma:contentTypeVersion="20" ma:contentTypeDescription="Create a new document." ma:contentTypeScope="" ma:versionID="54da33eb496fb20b481b5319a1034d0b">
  <xsd:schema xmlns:xsd="http://www.w3.org/2001/XMLSchema" xmlns:xs="http://www.w3.org/2001/XMLSchema" xmlns:p="http://schemas.microsoft.com/office/2006/metadata/properties" xmlns:ns2="40ff001a-cf93-4b1a-900f-1a3b0fced5fa" xmlns:ns3="31e9b1e3-6270-4fec-832d-61e73c19ccf5" targetNamespace="http://schemas.microsoft.com/office/2006/metadata/properties" ma:root="true" ma:fieldsID="e87af285723cf4188173d6d3491c3eb7" ns2:_="" ns3:_="">
    <xsd:import namespace="40ff001a-cf93-4b1a-900f-1a3b0fced5fa"/>
    <xsd:import namespace="31e9b1e3-6270-4fec-832d-61e73c19cc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LRApproved" minOccurs="0"/>
                <xsd:element ref="ns3:Indi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f001a-cf93-4b1a-900f-1a3b0fced5f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65cebe-1336-491d-afa9-c48ebe002f42}" ma:internalName="TaxCatchAll" ma:showField="CatchAllData" ma:web="40ff001a-cf93-4b1a-900f-1a3b0fced5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9b1e3-6270-4fec-832d-61e73c19cc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4c7be2-1d58-4dd2-b3bb-8f8592fb10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LRApproved" ma:index="25" nillable="true" ma:displayName="MLR Approved" ma:default="0" ma:format="Dropdown" ma:internalName="MLRApproved">
      <xsd:simpleType>
        <xsd:restriction base="dms:Boolean"/>
      </xsd:simpleType>
    </xsd:element>
    <xsd:element name="Indication" ma:index="26" nillable="true" ma:displayName="Indication" ma:format="Dropdown" ma:internalName="Indication">
      <xsd:simpleType>
        <xsd:union memberTypes="dms:Text">
          <xsd:simpleType>
            <xsd:restriction base="dms:Choice">
              <xsd:enumeration value="Vitiligo"/>
              <xsd:enumeration value="FTSD"/>
              <xsd:enumeration value="Burn"/>
              <xsd:enumeration value="FTSD/Burn"/>
              <xsd:enumeration value="All Indications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LRApproved xmlns="31e9b1e3-6270-4fec-832d-61e73c19ccf5">false</MLRApproved>
    <TaxCatchAll xmlns="40ff001a-cf93-4b1a-900f-1a3b0fced5fa" xsi:nil="true"/>
    <lcf76f155ced4ddcb4097134ff3c332f xmlns="31e9b1e3-6270-4fec-832d-61e73c19ccf5">
      <Terms xmlns="http://schemas.microsoft.com/office/infopath/2007/PartnerControls"/>
    </lcf76f155ced4ddcb4097134ff3c332f>
    <Indication xmlns="31e9b1e3-6270-4fec-832d-61e73c19ccf5" xsi:nil="true"/>
  </documentManagement>
</p:properties>
</file>

<file path=customXml/itemProps1.xml><?xml version="1.0" encoding="utf-8"?>
<ds:datastoreItem xmlns:ds="http://schemas.openxmlformats.org/officeDocument/2006/customXml" ds:itemID="{36B177F3-BB1B-4C68-BAC6-37BB447D48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21C247-0A2C-4CD1-B19E-AD3EB63D6B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ff001a-cf93-4b1a-900f-1a3b0fced5fa"/>
    <ds:schemaRef ds:uri="31e9b1e3-6270-4fec-832d-61e73c19cc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A1C080-00E9-4940-B647-2122F9C7D751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31e9b1e3-6270-4fec-832d-61e73c19ccf5"/>
    <ds:schemaRef ds:uri="http://schemas.microsoft.com/office/2006/metadata/properties"/>
    <ds:schemaRef ds:uri="40ff001a-cf93-4b1a-900f-1a3b0fced5fa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Microsoft Office PowerPoint</Application>
  <PresentationFormat>Widescreen</PresentationFormat>
  <Paragraphs>80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Wingdings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Bush</dc:creator>
  <cp:lastModifiedBy>Malini Madhusudhan</cp:lastModifiedBy>
  <cp:revision>29</cp:revision>
  <dcterms:created xsi:type="dcterms:W3CDTF">2023-09-21T12:56:54Z</dcterms:created>
  <dcterms:modified xsi:type="dcterms:W3CDTF">2023-12-21T21:46:19Z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0x0101002718ECA40CDD4A42B95EAAD8404688DC</vt:lpwstr>
  </property>
  <property fmtid="{D5CDD505-2E9C-101B-9397-08002B2CF9AE}" pid="3" name="MediaServiceImageTags">
    <vt:lpwstr/>
  </property>
</Properties>
</file>